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sldIdLst>
    <p:sldId id="299" r:id="rId2"/>
    <p:sldId id="259" r:id="rId3"/>
    <p:sldId id="258" r:id="rId4"/>
    <p:sldId id="265" r:id="rId5"/>
    <p:sldId id="404" r:id="rId6"/>
    <p:sldId id="308" r:id="rId7"/>
    <p:sldId id="309" r:id="rId8"/>
    <p:sldId id="302" r:id="rId9"/>
    <p:sldId id="310" r:id="rId10"/>
    <p:sldId id="335" r:id="rId11"/>
    <p:sldId id="312" r:id="rId12"/>
    <p:sldId id="372" r:id="rId13"/>
    <p:sldId id="373" r:id="rId14"/>
    <p:sldId id="327" r:id="rId15"/>
    <p:sldId id="403" r:id="rId16"/>
    <p:sldId id="402" r:id="rId17"/>
    <p:sldId id="329" r:id="rId18"/>
    <p:sldId id="330" r:id="rId19"/>
    <p:sldId id="374" r:id="rId20"/>
    <p:sldId id="371" r:id="rId21"/>
    <p:sldId id="338" r:id="rId22"/>
    <p:sldId id="369" r:id="rId23"/>
    <p:sldId id="346" r:id="rId24"/>
    <p:sldId id="350" r:id="rId25"/>
    <p:sldId id="366" r:id="rId26"/>
    <p:sldId id="368" r:id="rId27"/>
    <p:sldId id="349" r:id="rId28"/>
    <p:sldId id="348" r:id="rId29"/>
    <p:sldId id="407" r:id="rId30"/>
    <p:sldId id="410" r:id="rId31"/>
    <p:sldId id="408" r:id="rId32"/>
    <p:sldId id="409" r:id="rId33"/>
    <p:sldId id="304" r:id="rId34"/>
    <p:sldId id="341" r:id="rId35"/>
    <p:sldId id="305" r:id="rId36"/>
    <p:sldId id="370" r:id="rId37"/>
    <p:sldId id="375" r:id="rId38"/>
    <p:sldId id="332" r:id="rId39"/>
    <p:sldId id="333" r:id="rId40"/>
    <p:sldId id="301" r:id="rId41"/>
    <p:sldId id="388" r:id="rId42"/>
    <p:sldId id="376" r:id="rId43"/>
    <p:sldId id="322" r:id="rId44"/>
    <p:sldId id="316" r:id="rId45"/>
    <p:sldId id="336" r:id="rId46"/>
    <p:sldId id="313" r:id="rId47"/>
    <p:sldId id="314" r:id="rId48"/>
    <p:sldId id="315" r:id="rId49"/>
  </p:sldIdLst>
  <p:sldSz cx="12192000" cy="6858000"/>
  <p:notesSz cx="6858000" cy="9144000"/>
  <p:custDataLst>
    <p:tags r:id="rId5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23" userDrawn="1">
          <p15:clr>
            <a:srgbClr val="A4A3A4"/>
          </p15:clr>
        </p15:guide>
        <p15:guide id="2" pos="402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150" autoAdjust="0"/>
    <p:restoredTop sz="80913" autoAdjust="0"/>
  </p:normalViewPr>
  <p:slideViewPr>
    <p:cSldViewPr snapToGrid="0">
      <p:cViewPr varScale="1">
        <p:scale>
          <a:sx n="89" d="100"/>
          <a:sy n="89" d="100"/>
        </p:scale>
        <p:origin x="1686" y="66"/>
      </p:cViewPr>
      <p:guideLst>
        <p:guide orient="horz" pos="2523"/>
        <p:guide pos="4021"/>
      </p:guideLst>
    </p:cSldViewPr>
  </p:slid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ags" Target="tags/tag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10.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10.png>
</file>

<file path=ppt/media/image122.png>
</file>

<file path=ppt/media/image123.png>
</file>

<file path=ppt/media/image124.png>
</file>

<file path=ppt/media/image125.png>
</file>

<file path=ppt/media/image126.png>
</file>

<file path=ppt/media/image127.png>
</file>

<file path=ppt/media/image128.png>
</file>

<file path=ppt/media/image1280.png>
</file>

<file path=ppt/media/image129.png>
</file>

<file path=ppt/media/image1290.png>
</file>

<file path=ppt/media/image13.png>
</file>

<file path=ppt/media/image130.png>
</file>

<file path=ppt/media/image1300.png>
</file>

<file path=ppt/media/image131.png>
</file>

<file path=ppt/media/image1310.png>
</file>

<file path=ppt/media/image132.png>
</file>

<file path=ppt/media/image1320.png>
</file>

<file path=ppt/media/image133.png>
</file>

<file path=ppt/media/image1330.png>
</file>

<file path=ppt/media/image134.png>
</file>

<file path=ppt/media/image1340.png>
</file>

<file path=ppt/media/image135.png>
</file>

<file path=ppt/media/image136.png>
</file>

<file path=ppt/media/image137.png>
</file>

<file path=ppt/media/image138.png>
</file>

<file path=ppt/media/image139.png>
</file>

<file path=ppt/media/image1390.png>
</file>

<file path=ppt/media/image14.png>
</file>

<file path=ppt/media/image140.png>
</file>

<file path=ppt/media/image141.png>
</file>

<file path=ppt/media/image142.png>
</file>

<file path=ppt/media/image143.jpg>
</file>

<file path=ppt/media/image144.jpeg>
</file>

<file path=ppt/media/image1440.png>
</file>

<file path=ppt/media/image145.png>
</file>

<file path=ppt/media/image146.jpeg>
</file>

<file path=ppt/media/image147.png>
</file>

<file path=ppt/media/image1470.png>
</file>

<file path=ppt/media/image148.png>
</file>

<file path=ppt/media/image149.sv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80.png>
</file>

<file path=ppt/media/image159.png>
</file>

<file path=ppt/media/image16.png>
</file>

<file path=ppt/media/image160.png>
</file>

<file path=ppt/media/image164.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jpeg>
</file>

<file path=ppt/media/image18.png>
</file>

<file path=ppt/media/image180.png>
</file>

<file path=ppt/media/image181.jp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2.png>
</file>

<file path=ppt/media/image20.png>
</file>

<file path=ppt/media/image21.png>
</file>

<file path=ppt/media/image22.png>
</file>

<file path=ppt/media/image23.png>
</file>

<file path=ppt/media/image230.png>
</file>

<file path=ppt/media/image24.png>
</file>

<file path=ppt/media/image240.png>
</file>

<file path=ppt/media/image25.png>
</file>

<file path=ppt/media/image250.png>
</file>

<file path=ppt/media/image26.png>
</file>

<file path=ppt/media/image27.png>
</file>

<file path=ppt/media/image28.png>
</file>

<file path=ppt/media/image280.png>
</file>

<file path=ppt/media/image281.png>
</file>

<file path=ppt/media/image29.png>
</file>

<file path=ppt/media/image290.png>
</file>

<file path=ppt/media/image291.png>
</file>

<file path=ppt/media/image292.png>
</file>

<file path=ppt/media/image293.png>
</file>

<file path=ppt/media/image294.png>
</file>

<file path=ppt/media/image295.png>
</file>

<file path=ppt/media/image297.png>
</file>

<file path=ppt/media/image3.png>
</file>

<file path=ppt/media/image30.png>
</file>

<file path=ppt/media/image300.png>
</file>

<file path=ppt/media/image301.png>
</file>

<file path=ppt/media/image302.png>
</file>

<file path=ppt/media/image31.png>
</file>

<file path=ppt/media/image310.png>
</file>

<file path=ppt/media/image311.png>
</file>

<file path=ppt/media/image312.png>
</file>

<file path=ppt/media/image32.png>
</file>

<file path=ppt/media/image320.png>
</file>

<file path=ppt/media/image33.png>
</file>

<file path=ppt/media/image330.png>
</file>

<file path=ppt/media/image34.png>
</file>

<file path=ppt/media/image340.png>
</file>

<file path=ppt/media/image35.png>
</file>

<file path=ppt/media/image350.png>
</file>

<file path=ppt/media/image36.png>
</file>

<file path=ppt/media/image360.png>
</file>

<file path=ppt/media/image366.png>
</file>

<file path=ppt/media/image367.png>
</file>

<file path=ppt/media/image368.png>
</file>

<file path=ppt/media/image369.png>
</file>

<file path=ppt/media/image37.png>
</file>

<file path=ppt/media/image370.png>
</file>

<file path=ppt/media/image371.png>
</file>

<file path=ppt/media/image372.png>
</file>

<file path=ppt/media/image373.png>
</file>

<file path=ppt/media/image374.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80.png>
</file>

<file path=ppt/media/image69.png>
</file>

<file path=ppt/media/image7.png>
</file>

<file path=ppt/media/image70.png>
</file>

<file path=ppt/media/image700.png>
</file>

<file path=ppt/media/image71.png>
</file>

<file path=ppt/media/image710.png>
</file>

<file path=ppt/media/image72.png>
</file>

<file path=ppt/media/image73.png>
</file>

<file path=ppt/media/image74.png>
</file>

<file path=ppt/media/image740.png>
</file>

<file path=ppt/media/image75.png>
</file>

<file path=ppt/media/image750.png>
</file>

<file path=ppt/media/image76.png>
</file>

<file path=ppt/media/image77.png>
</file>

<file path=ppt/media/image770.png>
</file>

<file path=ppt/media/image78.png>
</file>

<file path=ppt/media/image780.png>
</file>

<file path=ppt/media/image79.png>
</file>

<file path=ppt/media/image8.png>
</file>

<file path=ppt/media/image80.png>
</file>

<file path=ppt/media/image81.png>
</file>

<file path=ppt/media/image810.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2024/11/27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主管你好，我是蘇柏丞，這是我為今天面試準備的簡報</a:t>
            </a: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本專題式實現</a:t>
            </a:r>
            <a:r>
              <a:rPr lang="en-US" altLang="zh-TW" dirty="0"/>
              <a:t>128bit</a:t>
            </a:r>
            <a:r>
              <a:rPr lang="zh-TW" altLang="en-US" dirty="0"/>
              <a:t>的</a:t>
            </a:r>
            <a:r>
              <a:rPr lang="en-US" altLang="zh-TW" dirty="0"/>
              <a:t>AES</a:t>
            </a:r>
            <a:r>
              <a:rPr lang="zh-TW" altLang="en-US" dirty="0"/>
              <a:t>，這邊是</a:t>
            </a:r>
            <a:r>
              <a:rPr lang="en-US" altLang="zh-TW" dirty="0"/>
              <a:t>AES Standard</a:t>
            </a:r>
            <a:r>
              <a:rPr lang="zh-TW" altLang="en-US" dirty="0"/>
              <a:t>的規範，會需要</a:t>
            </a:r>
            <a:r>
              <a:rPr lang="en-US" altLang="zh-TW" dirty="0"/>
              <a:t>10+1round</a:t>
            </a:r>
            <a:r>
              <a:rPr lang="zh-TW" altLang="en-US" dirty="0"/>
              <a:t>的運算，這邊有兩大重點，一 個是</a:t>
            </a:r>
            <a:r>
              <a:rPr lang="en-US" altLang="zh-TW" dirty="0"/>
              <a:t>Key expansion</a:t>
            </a:r>
            <a:r>
              <a:rPr lang="zh-TW" altLang="en-US" dirty="0"/>
              <a:t>，他將我們的原始密鑰去擴展，製作出了每</a:t>
            </a:r>
            <a:r>
              <a:rPr lang="en-US" altLang="zh-TW" dirty="0"/>
              <a:t>round</a:t>
            </a:r>
            <a:r>
              <a:rPr lang="zh-TW" altLang="en-US" dirty="0"/>
              <a:t>所需要的子密鑰，那另一個是</a:t>
            </a:r>
            <a:r>
              <a:rPr lang="en-US" altLang="zh-TW" dirty="0" err="1"/>
              <a:t>Meassge</a:t>
            </a:r>
            <a:r>
              <a:rPr lang="en-US" altLang="zh-TW" dirty="0"/>
              <a:t> </a:t>
            </a:r>
            <a:r>
              <a:rPr lang="en-US" altLang="zh-TW" dirty="0" err="1"/>
              <a:t>encyprion</a:t>
            </a:r>
            <a:r>
              <a:rPr lang="zh-TW" altLang="en-US" dirty="0"/>
              <a:t>，每一</a:t>
            </a:r>
            <a:r>
              <a:rPr lang="en-US" altLang="zh-TW" dirty="0"/>
              <a:t>round</a:t>
            </a:r>
            <a:r>
              <a:rPr lang="zh-TW" altLang="en-US" dirty="0"/>
              <a:t>會根據所需的</a:t>
            </a:r>
            <a:r>
              <a:rPr lang="en-US" altLang="zh-TW" dirty="0"/>
              <a:t>function</a:t>
            </a:r>
            <a:r>
              <a:rPr lang="zh-TW" altLang="en-US" dirty="0"/>
              <a:t>去對資料做加密處理，經過</a:t>
            </a:r>
            <a:r>
              <a:rPr lang="en-US" altLang="zh-TW" dirty="0"/>
              <a:t>10+1round</a:t>
            </a:r>
            <a:r>
              <a:rPr lang="zh-TW" altLang="en-US" dirty="0"/>
              <a:t>後獲得最後的加密資料，後面會針對每個</a:t>
            </a:r>
            <a:r>
              <a:rPr lang="en-US" altLang="zh-TW" dirty="0"/>
              <a:t>function</a:t>
            </a:r>
            <a:r>
              <a:rPr lang="zh-TW" altLang="en-US" dirty="0"/>
              <a:t>去做介紹。</a:t>
            </a:r>
            <a:br>
              <a:rPr lang="en-US" altLang="zh-TW" dirty="0"/>
            </a:br>
            <a:br>
              <a:rPr lang="en-US" altLang="zh-TW" dirty="0"/>
            </a:br>
            <a:r>
              <a:rPr lang="zh-TW" altLang="en-US" dirty="0">
                <a:solidFill>
                  <a:srgbClr val="FF0000"/>
                </a:solidFill>
              </a:rPr>
              <a:t>記得先講講解順序</a:t>
            </a:r>
            <a:endParaRPr lang="zh-CN" altLang="en-US" dirty="0">
              <a:solidFill>
                <a:srgbClr val="FF0000"/>
              </a:solidFill>
            </a:endParaRPr>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085570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Substitute Bytes</a:t>
            </a:r>
            <a:r>
              <a:rPr lang="zh-TW" altLang="en-US" dirty="0"/>
              <a:t>我們會將資料用</a:t>
            </a:r>
            <a:r>
              <a:rPr lang="en-US" altLang="zh-TW" dirty="0"/>
              <a:t>byte</a:t>
            </a:r>
            <a:r>
              <a:rPr lang="zh-TW" altLang="en-US" dirty="0"/>
              <a:t>去切成以上的狀態矩陣，接者透過每個</a:t>
            </a:r>
            <a:r>
              <a:rPr lang="en-US" altLang="zh-TW" dirty="0"/>
              <a:t>byte</a:t>
            </a:r>
            <a:r>
              <a:rPr lang="zh-TW" altLang="en-US" dirty="0"/>
              <a:t>的前</a:t>
            </a:r>
            <a:r>
              <a:rPr lang="en-US" altLang="zh-TW" dirty="0"/>
              <a:t>4bit</a:t>
            </a:r>
            <a:r>
              <a:rPr lang="zh-TW" altLang="en-US" dirty="0"/>
              <a:t>當作</a:t>
            </a:r>
            <a:r>
              <a:rPr lang="en-US" altLang="zh-TW" dirty="0"/>
              <a:t>row</a:t>
            </a:r>
            <a:r>
              <a:rPr lang="zh-TW" altLang="en-US" dirty="0"/>
              <a:t>，後</a:t>
            </a:r>
            <a:r>
              <a:rPr lang="en-US" altLang="zh-TW" dirty="0"/>
              <a:t>4bit</a:t>
            </a:r>
            <a:r>
              <a:rPr lang="zh-TW" altLang="en-US" dirty="0"/>
              <a:t>當作</a:t>
            </a:r>
            <a:r>
              <a:rPr lang="en-US" altLang="zh-TW" dirty="0"/>
              <a:t>column</a:t>
            </a:r>
            <a:r>
              <a:rPr lang="zh-TW" altLang="en-US" dirty="0"/>
              <a:t>，跟</a:t>
            </a:r>
            <a:r>
              <a:rPr lang="en-US" altLang="zh-TW" dirty="0"/>
              <a:t>S-box</a:t>
            </a:r>
            <a:r>
              <a:rPr lang="zh-TW" altLang="en-US" dirty="0"/>
              <a:t>去做替換，獲得新的狀態矩陣，增加了複雜性與安全性。</a:t>
            </a:r>
            <a:br>
              <a:rPr lang="en-US" altLang="zh-TW" dirty="0"/>
            </a:br>
            <a:br>
              <a:rPr lang="en-US" altLang="zh-TW" dirty="0"/>
            </a:br>
            <a:r>
              <a:rPr lang="zh-TW" altLang="en-US" dirty="0"/>
              <a:t>硬體實現</a:t>
            </a:r>
            <a:r>
              <a:rPr lang="en-US" altLang="zh-TW" dirty="0"/>
              <a:t>:</a:t>
            </a:r>
            <a:r>
              <a:rPr lang="zh-TW" altLang="en-US" dirty="0"/>
              <a:t>這邊的實現方法有兩種，一種是直接邏輯映射，另外一種是透過複合場運算實現。</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4208412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866700-21E3-D87F-79F7-4723AAACB4D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4F3DDB9-123D-D5B3-8DAD-918FE0515B3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23364D0-10EB-42A5-8826-7E319ACBA0E2}"/>
              </a:ext>
            </a:extLst>
          </p:cNvPr>
          <p:cNvSpPr>
            <a:spLocks noGrp="1"/>
          </p:cNvSpPr>
          <p:nvPr>
            <p:ph type="body" idx="1"/>
          </p:nvPr>
        </p:nvSpPr>
        <p:spPr/>
        <p:txBody>
          <a:bodyPr/>
          <a:lstStyle/>
          <a:p>
            <a:r>
              <a:rPr lang="zh-TW" altLang="en-US" dirty="0"/>
              <a:t>複合場運算實現，使用先求出乘法反元素再進行仿射運算得到</a:t>
            </a:r>
            <a:r>
              <a:rPr lang="en-US" altLang="zh-TW" dirty="0" err="1"/>
              <a:t>sbox</a:t>
            </a:r>
            <a:r>
              <a:rPr lang="zh-TW" altLang="en-US" dirty="0"/>
              <a:t>的數值，使用組合邏輯實現有限場</a:t>
            </a:r>
            <a:r>
              <a:rPr lang="en-US" altLang="zh-TW" dirty="0"/>
              <a:t>2^8</a:t>
            </a:r>
            <a:r>
              <a:rPr lang="zh-TW" altLang="en-US" dirty="0"/>
              <a:t>乘法反元素的電路相當複雜，所以透過</a:t>
            </a:r>
            <a:r>
              <a:rPr lang="el-GR" altLang="zh-TW" dirty="0"/>
              <a:t>δ</a:t>
            </a:r>
            <a:r>
              <a:rPr lang="zh-TW" altLang="en-US" dirty="0"/>
              <a:t>轉換矩陣將有限場</a:t>
            </a:r>
            <a:r>
              <a:rPr lang="en-US" altLang="zh-TW" dirty="0"/>
              <a:t>2^8</a:t>
            </a:r>
            <a:r>
              <a:rPr lang="zh-TW" altLang="en-US" dirty="0"/>
              <a:t>降冪成有限場</a:t>
            </a:r>
            <a:r>
              <a:rPr lang="en-US" altLang="zh-TW" dirty="0"/>
              <a:t>GF(24)</a:t>
            </a:r>
            <a:r>
              <a:rPr lang="zh-TW" altLang="en-US" dirty="0"/>
              <a:t>再求其乘法反元素，以降低電路的複雜度求出有限場</a:t>
            </a:r>
            <a:r>
              <a:rPr lang="en-US" altLang="zh-TW" dirty="0"/>
              <a:t>2^4</a:t>
            </a:r>
            <a:r>
              <a:rPr lang="zh-TW" altLang="en-US" dirty="0"/>
              <a:t>乘法反元素，最後</a:t>
            </a:r>
            <a:r>
              <a:rPr lang="el-GR" altLang="zh-TW" dirty="0"/>
              <a:t> δ</a:t>
            </a:r>
            <a:r>
              <a:rPr lang="en-US" altLang="zh-TW" dirty="0"/>
              <a:t>-1</a:t>
            </a:r>
            <a:r>
              <a:rPr lang="el-GR" altLang="zh-TW" dirty="0"/>
              <a:t> </a:t>
            </a:r>
            <a:r>
              <a:rPr lang="zh-TW" altLang="en-US" dirty="0"/>
              <a:t>反轉換矩陣與仿射運算皆是矩陣的乘法運算，因此可以透過矩陣乘法的結合律化簡電路。</a:t>
            </a:r>
            <a:endParaRPr lang="zh-CN" altLang="en-US" dirty="0"/>
          </a:p>
        </p:txBody>
      </p:sp>
      <p:sp>
        <p:nvSpPr>
          <p:cNvPr id="4" name="灯片编号占位符 3">
            <a:extLst>
              <a:ext uri="{FF2B5EF4-FFF2-40B4-BE49-F238E27FC236}">
                <a16:creationId xmlns:a16="http://schemas.microsoft.com/office/drawing/2014/main" id="{B162861B-60CE-23EB-3A60-231857DF1580}"/>
              </a:ext>
            </a:extLst>
          </p:cNvPr>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38063794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B65C07-B265-EC50-8730-C00891FF002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FA0027A-32EA-CB90-68D0-A24839AF8D4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AD00A57-D678-E9AA-13C1-3A7323A4F4C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將兩者實現後使用</a:t>
            </a:r>
            <a:r>
              <a:rPr lang="en-US" altLang="zh-TW" dirty="0"/>
              <a:t>DC</a:t>
            </a:r>
            <a:r>
              <a:rPr lang="zh-TW" altLang="en-US" dirty="0"/>
              <a:t>合成，以</a:t>
            </a:r>
            <a:r>
              <a:rPr lang="en-US" altLang="zh-TW" dirty="0"/>
              <a:t>Gate Count</a:t>
            </a:r>
            <a:r>
              <a:rPr lang="zh-TW" altLang="en-US" dirty="0"/>
              <a:t>與</a:t>
            </a:r>
            <a:r>
              <a:rPr lang="en-US" altLang="zh-TW" dirty="0"/>
              <a:t>Propagation Delay</a:t>
            </a:r>
            <a:r>
              <a:rPr lang="zh-TW" altLang="en-US" dirty="0"/>
              <a:t>來做比較</a:t>
            </a:r>
            <a:br>
              <a:rPr lang="en-US" altLang="zh-TW" dirty="0"/>
            </a:br>
            <a:br>
              <a:rPr lang="en-US" altLang="zh-TW" dirty="0"/>
            </a:br>
            <a:r>
              <a:rPr lang="zh-TW" altLang="en-US" dirty="0"/>
              <a:t>因為我們希望可以在</a:t>
            </a:r>
            <a:r>
              <a:rPr lang="en-US" altLang="zh-TW" dirty="0"/>
              <a:t>.18</a:t>
            </a:r>
            <a:r>
              <a:rPr lang="zh-TW" altLang="en-US" dirty="0"/>
              <a:t>面積限制下將</a:t>
            </a:r>
            <a:r>
              <a:rPr lang="en-US" altLang="zh-TW" dirty="0"/>
              <a:t>IC</a:t>
            </a:r>
            <a:r>
              <a:rPr lang="zh-TW" altLang="en-US" dirty="0"/>
              <a:t>的最高頻率提高，又將</a:t>
            </a:r>
            <a:r>
              <a:rPr lang="en-US" altLang="zh-TW" dirty="0"/>
              <a:t>AES</a:t>
            </a:r>
            <a:r>
              <a:rPr lang="zh-TW" altLang="en-US" dirty="0"/>
              <a:t>電路完全實現後發現</a:t>
            </a:r>
            <a:r>
              <a:rPr lang="en-US" altLang="zh-TW" dirty="0"/>
              <a:t>critical path</a:t>
            </a:r>
            <a:r>
              <a:rPr lang="zh-TW" altLang="en-US" dirty="0"/>
              <a:t>中</a:t>
            </a:r>
            <a:r>
              <a:rPr lang="en-US" altLang="zh-TW" dirty="0" err="1"/>
              <a:t>subbyte</a:t>
            </a:r>
            <a:r>
              <a:rPr lang="zh-TW" altLang="en-US" dirty="0"/>
              <a:t>的</a:t>
            </a:r>
            <a:r>
              <a:rPr lang="en-US" altLang="zh-TW" dirty="0"/>
              <a:t>propagation delay</a:t>
            </a:r>
            <a:r>
              <a:rPr lang="zh-TW" altLang="en-US" dirty="0"/>
              <a:t>是所有</a:t>
            </a:r>
            <a:r>
              <a:rPr lang="en-US" altLang="zh-TW" dirty="0" err="1"/>
              <a:t>funtion</a:t>
            </a:r>
            <a:r>
              <a:rPr lang="zh-TW" altLang="en-US" dirty="0"/>
              <a:t>中最大的，因此我使用考量速度的想法使用直接映射的方式去實現電路。</a:t>
            </a:r>
            <a:br>
              <a:rPr lang="en-US" altLang="zh-TW" dirty="0"/>
            </a:br>
            <a:br>
              <a:rPr lang="en-US" altLang="zh-TW" dirty="0"/>
            </a:br>
            <a:r>
              <a:rPr lang="zh-TW" altLang="en-US" dirty="0"/>
              <a:t>面積多</a:t>
            </a:r>
            <a:r>
              <a:rPr lang="en-US" altLang="zh-TW" dirty="0"/>
              <a:t>40 </a:t>
            </a:r>
            <a:r>
              <a:rPr lang="zh-TW" altLang="en-US" dirty="0"/>
              <a:t>速度快</a:t>
            </a:r>
            <a:r>
              <a:rPr lang="en-US" altLang="zh-TW" dirty="0"/>
              <a:t>77</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TW" dirty="0"/>
            </a:br>
            <a:r>
              <a:rPr lang="en-US" altLang="zh-TW" dirty="0"/>
              <a:t>Gate Count</a:t>
            </a:r>
            <a:r>
              <a:rPr lang="zh-TW" altLang="en-US" dirty="0"/>
              <a:t>的部分我們可以透過</a:t>
            </a:r>
            <a:r>
              <a:rPr lang="en-US" altLang="zh-TW" dirty="0"/>
              <a:t>Total Cell Area</a:t>
            </a:r>
            <a:r>
              <a:rPr lang="zh-TW" altLang="en-US" dirty="0"/>
              <a:t>除以</a:t>
            </a:r>
            <a:r>
              <a:rPr lang="en-US" altLang="zh-TW" dirty="0"/>
              <a:t>.18</a:t>
            </a:r>
            <a:r>
              <a:rPr lang="zh-TW" altLang="en-US" dirty="0"/>
              <a:t>製成中一個</a:t>
            </a:r>
            <a:r>
              <a:rPr lang="en-US" altLang="zh-TW" dirty="0"/>
              <a:t>2</a:t>
            </a:r>
            <a:r>
              <a:rPr lang="zh-TW" altLang="en-US" dirty="0"/>
              <a:t>對</a:t>
            </a:r>
            <a:r>
              <a:rPr lang="en-US" altLang="zh-TW" dirty="0"/>
              <a:t>1nand</a:t>
            </a:r>
            <a:r>
              <a:rPr lang="zh-TW" altLang="en-US" dirty="0"/>
              <a:t>的</a:t>
            </a:r>
            <a:r>
              <a:rPr lang="en-US" altLang="zh-TW" dirty="0"/>
              <a:t>area</a:t>
            </a:r>
            <a:r>
              <a:rPr lang="zh-TW" altLang="en-US" dirty="0"/>
              <a:t>去大略知道</a:t>
            </a:r>
            <a:r>
              <a:rPr lang="en-US" altLang="zh-TW" dirty="0"/>
              <a:t>gate count</a:t>
            </a:r>
            <a:br>
              <a:rPr lang="en-US" altLang="zh-TW" dirty="0"/>
            </a:br>
            <a:r>
              <a:rPr lang="en-US" altLang="zh-CN" dirty="0"/>
              <a:t>.18</a:t>
            </a:r>
            <a:r>
              <a:rPr lang="zh-TW" altLang="en-US" dirty="0"/>
              <a:t>的</a:t>
            </a:r>
            <a:r>
              <a:rPr lang="en-US" altLang="zh-TW" dirty="0"/>
              <a:t>2</a:t>
            </a:r>
            <a:r>
              <a:rPr lang="zh-TW" altLang="en-US" dirty="0"/>
              <a:t>對</a:t>
            </a:r>
            <a:r>
              <a:rPr lang="en-US" altLang="zh-TW" dirty="0"/>
              <a:t>1nand area size </a:t>
            </a:r>
            <a:r>
              <a:rPr lang="zh-TW" altLang="en-US" dirty="0"/>
              <a:t>為 </a:t>
            </a:r>
            <a:r>
              <a:rPr lang="en-US" altLang="zh-TW" b="0" i="0" dirty="0">
                <a:solidFill>
                  <a:srgbClr val="000000"/>
                </a:solidFill>
                <a:effectLst/>
                <a:latin typeface="inherit"/>
              </a:rPr>
              <a:t>9.9792</a:t>
            </a:r>
          </a:p>
        </p:txBody>
      </p:sp>
      <p:sp>
        <p:nvSpPr>
          <p:cNvPr id="4" name="灯片编号占位符 3">
            <a:extLst>
              <a:ext uri="{FF2B5EF4-FFF2-40B4-BE49-F238E27FC236}">
                <a16:creationId xmlns:a16="http://schemas.microsoft.com/office/drawing/2014/main" id="{A939E89B-801E-F93A-0476-5A593FFD7D72}"/>
              </a:ext>
            </a:extLst>
          </p:cNvPr>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160093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Shift Rows</a:t>
            </a:r>
            <a:r>
              <a:rPr lang="zh-TW" altLang="en-US" dirty="0"/>
              <a:t>，我們會將狀態矩陣根據每列，去做不同的左移動作，像是第一列不動作，第二列左移一個</a:t>
            </a:r>
            <a:r>
              <a:rPr lang="en-US" altLang="zh-TW" dirty="0"/>
              <a:t>byte</a:t>
            </a:r>
            <a:r>
              <a:rPr lang="zh-TW" altLang="en-US" dirty="0"/>
              <a:t>，以此類推，藉此來增加密文的分散性與複雜性。</a:t>
            </a:r>
            <a:br>
              <a:rPr lang="en-US" altLang="zh-TW" dirty="0"/>
            </a:br>
            <a:br>
              <a:rPr lang="en-US" altLang="zh-TW" dirty="0"/>
            </a:br>
            <a:r>
              <a:rPr lang="zh-TW" altLang="en-US" dirty="0"/>
              <a:t>硬體實現方式</a:t>
            </a:r>
            <a:r>
              <a:rPr lang="en-US" altLang="zh-TW" dirty="0"/>
              <a:t>:</a:t>
            </a:r>
            <a:r>
              <a:rPr lang="zh-TW" altLang="en-US" dirty="0"/>
              <a:t>因為只是位移，所以直接用</a:t>
            </a:r>
            <a:r>
              <a:rPr lang="en-US" altLang="zh-TW" dirty="0"/>
              <a:t>assign</a:t>
            </a:r>
            <a:r>
              <a:rPr lang="zh-TW" altLang="en-US" dirty="0"/>
              <a:t>將輸入映射到對應的輸出即可。</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34855455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Mix Columns</a:t>
            </a:r>
            <a:r>
              <a:rPr lang="zh-TW" altLang="en-US" dirty="0"/>
              <a:t>，是為多項式的矩陣乘法運算，狀態矩陣中的每一行是一個三次多項式，將每一行乘上一個固定多項式 𝑎</a:t>
            </a:r>
            <a:r>
              <a:rPr lang="en-US" altLang="zh-TW" dirty="0"/>
              <a:t>(</a:t>
            </a:r>
            <a:r>
              <a:rPr lang="zh-TW" altLang="en-US" dirty="0"/>
              <a:t>𝑥</a:t>
            </a:r>
            <a:r>
              <a:rPr lang="en-US" altLang="zh-TW" dirty="0"/>
              <a:t>)</a:t>
            </a:r>
            <a:r>
              <a:rPr lang="zh-TW" altLang="en-US" dirty="0"/>
              <a:t>，若發生溢位再將其模於 𝑥</a:t>
            </a:r>
            <a:r>
              <a:rPr lang="en-US" altLang="zh-TW" dirty="0"/>
              <a:t>^4+1</a:t>
            </a:r>
            <a:r>
              <a:rPr lang="zh-TW" altLang="en-US" dirty="0"/>
              <a:t>，相乘結果如下面的矩陣，目的是增加密文的擴散性與安全性。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0866262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29D0DA-AB4B-87A8-CA99-156D9E57636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FF206B3-64FD-036C-CDC6-D3D5943F642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F1B2AE9-02BE-3BB1-C244-9CF7ACD39A12}"/>
              </a:ext>
            </a:extLst>
          </p:cNvPr>
          <p:cNvSpPr>
            <a:spLocks noGrp="1"/>
          </p:cNvSpPr>
          <p:nvPr>
            <p:ph type="body" idx="1"/>
          </p:nvPr>
        </p:nvSpPr>
        <p:spPr/>
        <p:txBody>
          <a:bodyPr/>
          <a:lstStyle/>
          <a:p>
            <a:r>
              <a:rPr lang="zh-TW" altLang="en-US" dirty="0"/>
              <a:t>硬體實現</a:t>
            </a:r>
            <a:r>
              <a:rPr lang="en-US" altLang="zh-TW" dirty="0"/>
              <a:t>:</a:t>
            </a:r>
            <a:r>
              <a:rPr lang="zh-TW" altLang="en-US" dirty="0"/>
              <a:t>矩陣乘開後會是這四個方程式，為了簡化設計，我們先透過因式分解提取</a:t>
            </a:r>
            <a:r>
              <a:rPr lang="en-US" altLang="zh-TW" dirty="0"/>
              <a:t>4</a:t>
            </a:r>
            <a:r>
              <a:rPr lang="zh-TW" altLang="en-US" dirty="0"/>
              <a:t>個多項是中的因數作化簡成右邊四個方程式，在乘</a:t>
            </a:r>
            <a:r>
              <a:rPr lang="en-US" altLang="zh-TW" dirty="0"/>
              <a:t>2</a:t>
            </a:r>
            <a:r>
              <a:rPr lang="zh-TW" altLang="en-US" dirty="0"/>
              <a:t>的部分使用</a:t>
            </a:r>
            <a:r>
              <a:rPr lang="en-US" altLang="zh-TW" dirty="0" err="1"/>
              <a:t>xtime</a:t>
            </a:r>
            <a:r>
              <a:rPr lang="zh-TW" altLang="en-US" dirty="0"/>
              <a:t>電路去取代，概念是將輸入左旋</a:t>
            </a:r>
            <a:r>
              <a:rPr lang="en-US" altLang="zh-TW" dirty="0"/>
              <a:t>1</a:t>
            </a:r>
            <a:r>
              <a:rPr lang="zh-TW" altLang="en-US" dirty="0"/>
              <a:t>個位元，若發生溢位則要模</a:t>
            </a:r>
            <a:r>
              <a:rPr lang="en-US" altLang="zh-TW" dirty="0"/>
              <a:t>x^8+x^4+x^3+x+1</a:t>
            </a:r>
            <a:r>
              <a:rPr lang="zh-TW" altLang="en-US" dirty="0"/>
              <a:t>則是與</a:t>
            </a:r>
            <a:r>
              <a:rPr lang="en-US" altLang="zh-TW" dirty="0"/>
              <a:t>00011010</a:t>
            </a:r>
            <a:r>
              <a:rPr lang="zh-TW" altLang="en-US" dirty="0"/>
              <a:t>做互斥或，最後就是使用互斥或元件與</a:t>
            </a:r>
            <a:r>
              <a:rPr lang="en-US" altLang="zh-TW" dirty="0" err="1"/>
              <a:t>xtime</a:t>
            </a:r>
            <a:r>
              <a:rPr lang="zh-TW" altLang="en-US" dirty="0"/>
              <a:t>電路去將上面的四個方程式實現。</a:t>
            </a:r>
            <a:endParaRPr lang="en-US" altLang="zh-TW" dirty="0"/>
          </a:p>
        </p:txBody>
      </p:sp>
      <p:sp>
        <p:nvSpPr>
          <p:cNvPr id="4" name="灯片编号占位符 3">
            <a:extLst>
              <a:ext uri="{FF2B5EF4-FFF2-40B4-BE49-F238E27FC236}">
                <a16:creationId xmlns:a16="http://schemas.microsoft.com/office/drawing/2014/main" id="{608A1A40-F9E3-10FD-5D7A-270757DCA050}"/>
              </a:ext>
            </a:extLst>
          </p:cNvPr>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13477662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Add round</a:t>
            </a:r>
            <a:r>
              <a:rPr lang="zh-TW" altLang="en-US" dirty="0"/>
              <a:t> </a:t>
            </a:r>
            <a:r>
              <a:rPr lang="en-US" altLang="zh-TW" dirty="0"/>
              <a:t>key,</a:t>
            </a:r>
            <a:r>
              <a:rPr lang="zh-TW" altLang="en-US" dirty="0"/>
              <a:t>是對狀態矩陣與每一</a:t>
            </a:r>
            <a:r>
              <a:rPr lang="en-US" altLang="zh-TW" dirty="0"/>
              <a:t>round</a:t>
            </a:r>
            <a:r>
              <a:rPr lang="zh-TW" altLang="en-US" dirty="0"/>
              <a:t>的子密鑰去做互斥或運算，增加密文的混淆度和安全性。</a:t>
            </a:r>
            <a:br>
              <a:rPr lang="en-US" altLang="zh-TW" dirty="0"/>
            </a:br>
            <a:br>
              <a:rPr lang="en-US" altLang="zh-TW" dirty="0"/>
            </a:br>
            <a:r>
              <a:rPr lang="zh-TW" altLang="en-US" dirty="0"/>
              <a:t>硬體實現</a:t>
            </a:r>
            <a:r>
              <a:rPr lang="en-US" altLang="zh-TW" dirty="0"/>
              <a:t>:</a:t>
            </a:r>
            <a:r>
              <a:rPr lang="zh-TW" altLang="en-US" dirty="0"/>
              <a:t>使用</a:t>
            </a:r>
            <a:r>
              <a:rPr lang="en-US" altLang="zh-TW" dirty="0"/>
              <a:t>128</a:t>
            </a:r>
            <a:r>
              <a:rPr lang="zh-TW" altLang="en-US" dirty="0"/>
              <a:t>個互斥或元件實現電路。</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28010215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這部分是利用原始密鑰去產生每一</a:t>
            </a:r>
            <a:r>
              <a:rPr lang="en-US" altLang="zh-TW" dirty="0"/>
              <a:t>round</a:t>
            </a:r>
            <a:r>
              <a:rPr lang="zh-TW" altLang="en-US" dirty="0"/>
              <a:t>所需的子密鑰，那每一個</a:t>
            </a:r>
            <a:r>
              <a:rPr lang="en-US" altLang="zh-TW" dirty="0"/>
              <a:t>round</a:t>
            </a:r>
            <a:r>
              <a:rPr lang="zh-TW" altLang="en-US" dirty="0"/>
              <a:t>的密鑰是根據上一</a:t>
            </a:r>
            <a:r>
              <a:rPr lang="en-US" altLang="zh-TW" dirty="0"/>
              <a:t>round</a:t>
            </a:r>
            <a:r>
              <a:rPr lang="zh-TW" altLang="en-US" dirty="0"/>
              <a:t>的密鑰去上面畫出的運算產生出來的。</a:t>
            </a:r>
            <a:endParaRPr lang="en-US" altLang="zh-TW" dirty="0"/>
          </a:p>
          <a:p>
            <a:endParaRPr lang="en-US" altLang="zh-TW" dirty="0"/>
          </a:p>
          <a:p>
            <a:r>
              <a:rPr lang="zh-TW" altLang="en-US" dirty="0"/>
              <a:t>硬體實現</a:t>
            </a:r>
            <a:r>
              <a:rPr lang="en-US" altLang="zh-TW" dirty="0"/>
              <a:t>:</a:t>
            </a:r>
            <a:r>
              <a:rPr lang="zh-TW" altLang="en-US" dirty="0"/>
              <a:t>即時運算設計，指在加密過程中計算出每一回合所需的回合金鑰，加上上述所需的</a:t>
            </a:r>
            <a:r>
              <a:rPr lang="en-US" altLang="zh-TW" dirty="0" err="1"/>
              <a:t>shiftrow</a:t>
            </a:r>
            <a:r>
              <a:rPr lang="zh-TW" altLang="en-US" dirty="0"/>
              <a:t>，</a:t>
            </a:r>
            <a:r>
              <a:rPr lang="en-US" altLang="zh-TW" dirty="0" err="1"/>
              <a:t>subbyte</a:t>
            </a:r>
            <a:r>
              <a:rPr lang="zh-TW" altLang="en-US" dirty="0"/>
              <a:t>以及</a:t>
            </a:r>
            <a:r>
              <a:rPr lang="en-US" altLang="zh-TW" dirty="0" err="1"/>
              <a:t>xor</a:t>
            </a:r>
            <a:r>
              <a:rPr lang="zh-TW" altLang="en-US" dirty="0"/>
              <a:t>組成電路。</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8223316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這邊是我</a:t>
            </a:r>
            <a:r>
              <a:rPr lang="en-US" altLang="zh-TW" dirty="0"/>
              <a:t>AES</a:t>
            </a:r>
            <a:r>
              <a:rPr lang="zh-TW" altLang="en-US" dirty="0"/>
              <a:t>的</a:t>
            </a:r>
            <a:r>
              <a:rPr lang="en-US" altLang="zh-TW" dirty="0"/>
              <a:t>block diagram</a:t>
            </a:r>
            <a:r>
              <a:rPr lang="zh-TW" altLang="en-US" dirty="0"/>
              <a:t>，它的運作邏輯就是當我的</a:t>
            </a:r>
            <a:r>
              <a:rPr lang="en-US" altLang="zh-TW" dirty="0"/>
              <a:t>SIPO</a:t>
            </a:r>
            <a:r>
              <a:rPr lang="zh-TW" altLang="en-US" dirty="0"/>
              <a:t>收滿我</a:t>
            </a:r>
            <a:r>
              <a:rPr lang="en-US" altLang="zh-TW" dirty="0"/>
              <a:t>128bit</a:t>
            </a:r>
            <a:r>
              <a:rPr lang="zh-TW" altLang="en-US" dirty="0"/>
              <a:t>的資料與鑰始後會送</a:t>
            </a:r>
            <a:r>
              <a:rPr lang="en-US" altLang="zh-TW" dirty="0"/>
              <a:t>start</a:t>
            </a:r>
            <a:r>
              <a:rPr lang="zh-TW" altLang="en-US" dirty="0"/>
              <a:t>訊號進來，接著最一開始的資料回先與原始鑰始作</a:t>
            </a:r>
            <a:r>
              <a:rPr lang="en-US" altLang="zh-TW" dirty="0"/>
              <a:t>add round key</a:t>
            </a:r>
            <a:r>
              <a:rPr lang="zh-TW" altLang="en-US" dirty="0"/>
              <a:t>的動作，再來就會是後面十</a:t>
            </a:r>
            <a:r>
              <a:rPr lang="en-US" altLang="zh-TW" dirty="0"/>
              <a:t>round</a:t>
            </a:r>
            <a:r>
              <a:rPr lang="zh-TW" altLang="en-US" dirty="0"/>
              <a:t>的加密過程，會有</a:t>
            </a:r>
            <a:r>
              <a:rPr lang="en-US" altLang="zh-TW" dirty="0" err="1"/>
              <a:t>subytes</a:t>
            </a:r>
            <a:r>
              <a:rPr lang="zh-TW" altLang="en-US" dirty="0"/>
              <a:t>、</a:t>
            </a:r>
            <a:r>
              <a:rPr lang="en-US" altLang="zh-TW" dirty="0" err="1"/>
              <a:t>shiftrow</a:t>
            </a:r>
            <a:r>
              <a:rPr lang="zh-TW" altLang="en-US" dirty="0"/>
              <a:t>、</a:t>
            </a:r>
            <a:r>
              <a:rPr lang="en-US" altLang="zh-TW" dirty="0" err="1"/>
              <a:t>Mixcloumns</a:t>
            </a:r>
            <a:r>
              <a:rPr lang="zh-TW" altLang="en-US" dirty="0"/>
              <a:t>、</a:t>
            </a:r>
            <a:r>
              <a:rPr lang="en-US" altLang="zh-TW" dirty="0" err="1"/>
              <a:t>addroundkey</a:t>
            </a:r>
            <a:r>
              <a:rPr lang="zh-TW" altLang="en-US" dirty="0"/>
              <a:t>，最後存到暫存器當中，執行下一輪加密，完成</a:t>
            </a:r>
            <a:r>
              <a:rPr lang="en-US" altLang="zh-TW" dirty="0"/>
              <a:t>10</a:t>
            </a:r>
            <a:r>
              <a:rPr lang="zh-TW" altLang="en-US" dirty="0"/>
              <a:t>輪加密後再藉由</a:t>
            </a:r>
            <a:r>
              <a:rPr lang="en-US" altLang="zh-TW" dirty="0"/>
              <a:t>PISO</a:t>
            </a:r>
            <a:r>
              <a:rPr lang="zh-TW" altLang="en-US" dirty="0"/>
              <a:t>送到外界。</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3392190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我今天的報告會分為五個主題來報告，第一個是我的個人介紹，再來是我的在大學期間以及目前碩士正在準備下線專題經驗，接ˊ著我會介紹在碩一上時去台大修的</a:t>
            </a:r>
            <a:r>
              <a:rPr lang="en-US" altLang="zh-TW" dirty="0"/>
              <a:t>soc</a:t>
            </a:r>
            <a:r>
              <a:rPr lang="zh-TW" altLang="en-US" dirty="0"/>
              <a:t>課程當中最後做的</a:t>
            </a:r>
            <a:r>
              <a:rPr lang="en-US" altLang="zh-TW" dirty="0"/>
              <a:t>Final project</a:t>
            </a:r>
            <a:r>
              <a:rPr lang="zh-TW" altLang="en-US" dirty="0"/>
              <a:t>，這堂課讓我了解到軟體韌體硬體之間的關西，最後會說介紹一些其他作品</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AF6B85-CEDB-3269-3C32-FC9E51D33B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CD9F483-F3A1-DFAF-2746-15C779118DB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54B5CE3-9818-6A62-6B3B-8595CE831863}"/>
              </a:ext>
            </a:extLst>
          </p:cNvPr>
          <p:cNvSpPr>
            <a:spLocks noGrp="1"/>
          </p:cNvSpPr>
          <p:nvPr>
            <p:ph type="body" idx="1"/>
          </p:nvPr>
        </p:nvSpPr>
        <p:spPr/>
        <p:txBody>
          <a:bodyPr/>
          <a:lstStyle/>
          <a:p>
            <a:r>
              <a:rPr lang="zh-TW" altLang="en-US" dirty="0"/>
              <a:t>從</a:t>
            </a:r>
            <a:r>
              <a:rPr lang="en-US" altLang="zh-TW" dirty="0" err="1"/>
              <a:t>Desgin</a:t>
            </a:r>
            <a:r>
              <a:rPr lang="en-US" altLang="zh-TW" dirty="0"/>
              <a:t> Compiler</a:t>
            </a:r>
            <a:r>
              <a:rPr lang="zh-TW" altLang="en-US" dirty="0"/>
              <a:t>中找出電路的</a:t>
            </a:r>
            <a:r>
              <a:rPr lang="en-US" altLang="zh-CN" dirty="0"/>
              <a:t>Critical path</a:t>
            </a:r>
            <a:br>
              <a:rPr lang="en-US" altLang="zh-CN" dirty="0"/>
            </a:br>
            <a:br>
              <a:rPr lang="en-US" altLang="zh-CN" dirty="0"/>
            </a:br>
            <a:r>
              <a:rPr lang="en-US" altLang="zh-CN" dirty="0" err="1"/>
              <a:t>subbyte</a:t>
            </a:r>
            <a:r>
              <a:rPr lang="zh-TW" altLang="en-US" dirty="0"/>
              <a:t> 的 </a:t>
            </a:r>
            <a:r>
              <a:rPr lang="en-US" altLang="zh-TW" dirty="0"/>
              <a:t>propagation delay</a:t>
            </a:r>
            <a:r>
              <a:rPr lang="zh-TW" altLang="en-US" dirty="0"/>
              <a:t>占掉整個</a:t>
            </a:r>
            <a:r>
              <a:rPr lang="en-US" altLang="zh-TW" dirty="0" err="1"/>
              <a:t>critaicl</a:t>
            </a:r>
            <a:r>
              <a:rPr lang="en-US" altLang="zh-TW" dirty="0"/>
              <a:t> path</a:t>
            </a:r>
            <a:r>
              <a:rPr lang="zh-TW" altLang="en-US" dirty="0"/>
              <a:t>的時間快一半，呼應前面使用直接邏輯映射方式實現來提升速度</a:t>
            </a:r>
            <a:br>
              <a:rPr lang="en-US" altLang="zh-TW" dirty="0"/>
            </a:br>
            <a:br>
              <a:rPr lang="en-US" altLang="zh-TW" dirty="0"/>
            </a:br>
            <a:r>
              <a:rPr lang="zh-TW" altLang="en-US" dirty="0"/>
              <a:t>若未來要在更優化的話，可以從</a:t>
            </a:r>
            <a:r>
              <a:rPr lang="en-US" altLang="zh-TW" dirty="0" err="1"/>
              <a:t>subbyte</a:t>
            </a:r>
            <a:r>
              <a:rPr lang="zh-TW" altLang="en-US" dirty="0"/>
              <a:t>後面切一級</a:t>
            </a:r>
            <a:r>
              <a:rPr lang="en-US" altLang="zh-TW" dirty="0"/>
              <a:t>pipeline</a:t>
            </a:r>
            <a:endParaRPr lang="zh-CN" altLang="en-US" dirty="0"/>
          </a:p>
        </p:txBody>
      </p:sp>
      <p:sp>
        <p:nvSpPr>
          <p:cNvPr id="4" name="灯片编号占位符 3">
            <a:extLst>
              <a:ext uri="{FF2B5EF4-FFF2-40B4-BE49-F238E27FC236}">
                <a16:creationId xmlns:a16="http://schemas.microsoft.com/office/drawing/2014/main" id="{DD416330-0273-E465-0912-14440D52E895}"/>
              </a:ext>
            </a:extLst>
          </p:cNvPr>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1798470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也有用</a:t>
            </a:r>
            <a:r>
              <a:rPr lang="en-US" altLang="zh-TW" dirty="0" err="1"/>
              <a:t>nWave</a:t>
            </a:r>
            <a:r>
              <a:rPr lang="zh-TW" altLang="en-US" dirty="0"/>
              <a:t>去驗證功能是正確的，藍色方框是輸入的</a:t>
            </a:r>
            <a:r>
              <a:rPr lang="en-US" altLang="zh-TW" dirty="0"/>
              <a:t>data</a:t>
            </a:r>
            <a:r>
              <a:rPr lang="zh-TW" altLang="en-US" dirty="0"/>
              <a:t>以及密鑰，而紅色方框則是加密後的結果。</a:t>
            </a:r>
            <a:br>
              <a:rPr lang="en-US" altLang="zh-TW" dirty="0"/>
            </a:br>
            <a:br>
              <a:rPr lang="en-US" altLang="zh-TW" dirty="0"/>
            </a:br>
            <a:r>
              <a:rPr lang="en-US" altLang="zh-TW" dirty="0"/>
              <a:t>DRC</a:t>
            </a:r>
            <a:r>
              <a:rPr lang="zh-TW" altLang="en-US" dirty="0"/>
              <a:t> 教育性晶片可容許錯誤</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4041859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這是我這個</a:t>
            </a:r>
            <a:r>
              <a:rPr lang="en-US" altLang="zh-TW" dirty="0"/>
              <a:t>AES</a:t>
            </a:r>
            <a:r>
              <a:rPr lang="zh-TW" altLang="en-US" dirty="0"/>
              <a:t>教育性晶片最後去</a:t>
            </a:r>
            <a:r>
              <a:rPr lang="en-US" altLang="zh-TW" dirty="0"/>
              <a:t>TSRI</a:t>
            </a:r>
            <a:r>
              <a:rPr lang="zh-TW" altLang="en-US" dirty="0"/>
              <a:t>上</a:t>
            </a:r>
            <a:r>
              <a:rPr lang="en-US" altLang="zh-TW" dirty="0"/>
              <a:t>V93000</a:t>
            </a:r>
            <a:r>
              <a:rPr lang="zh-TW" altLang="en-US" dirty="0"/>
              <a:t>測試的結果，我們是使用台積電</a:t>
            </a:r>
            <a:r>
              <a:rPr lang="en-US" altLang="zh-TW" dirty="0"/>
              <a:t>.18</a:t>
            </a:r>
            <a:r>
              <a:rPr lang="zh-TW" altLang="en-US" dirty="0"/>
              <a:t>製成並且使用</a:t>
            </a:r>
            <a:r>
              <a:rPr lang="en-US" altLang="zh-TW" dirty="0"/>
              <a:t>40</a:t>
            </a:r>
            <a:r>
              <a:rPr lang="zh-TW" altLang="en-US" dirty="0"/>
              <a:t>跟</a:t>
            </a:r>
            <a:r>
              <a:rPr lang="en-US" altLang="zh-TW" dirty="0"/>
              <a:t>IO</a:t>
            </a:r>
            <a:r>
              <a:rPr lang="zh-TW" altLang="en-US" dirty="0"/>
              <a:t>的包裝，那最後測試的結果在標準電壓</a:t>
            </a:r>
            <a:r>
              <a:rPr lang="en-US" altLang="zh-TW" dirty="0"/>
              <a:t>1.8V</a:t>
            </a:r>
            <a:r>
              <a:rPr lang="zh-TW" altLang="en-US" dirty="0"/>
              <a:t>可以跑到</a:t>
            </a:r>
            <a:r>
              <a:rPr lang="en-US" altLang="zh-TW" dirty="0"/>
              <a:t>120MHZ</a:t>
            </a:r>
            <a:r>
              <a:rPr lang="zh-TW" altLang="en-US" dirty="0"/>
              <a:t>，將電壓拉到</a:t>
            </a:r>
            <a:r>
              <a:rPr lang="en-US" altLang="zh-TW" dirty="0"/>
              <a:t>3V</a:t>
            </a:r>
            <a:r>
              <a:rPr lang="zh-TW" altLang="en-US" dirty="0"/>
              <a:t>最高可以達到</a:t>
            </a:r>
            <a:r>
              <a:rPr lang="en-US" altLang="zh-TW" dirty="0"/>
              <a:t>140MHZ</a:t>
            </a:r>
            <a:r>
              <a:rPr lang="zh-TW" altLang="en-US" dirty="0"/>
              <a:t>，那功號的話是</a:t>
            </a:r>
            <a:r>
              <a:rPr lang="en-US" altLang="zh-TW" dirty="0"/>
              <a:t>8.6mw</a:t>
            </a:r>
            <a:r>
              <a:rPr lang="zh-TW" altLang="en-US" dirty="0"/>
              <a:t>，面積也有在</a:t>
            </a:r>
            <a:r>
              <a:rPr lang="en-US" altLang="zh-TW" dirty="0"/>
              <a:t>.18</a:t>
            </a:r>
            <a:r>
              <a:rPr lang="zh-TW" altLang="en-US" dirty="0"/>
              <a:t>的限制下實現，大約是</a:t>
            </a:r>
            <a:r>
              <a:rPr lang="en-US" altLang="zh-TW" dirty="0"/>
              <a:t>1.2mm</a:t>
            </a:r>
            <a:r>
              <a:rPr lang="zh-TW" altLang="en-US" dirty="0"/>
              <a:t>平方</a:t>
            </a:r>
            <a:br>
              <a:rPr lang="en-US" altLang="zh-TW" dirty="0"/>
            </a:br>
            <a:endParaRPr lang="en-US" altLang="zh-TW" dirty="0"/>
          </a:p>
          <a:p>
            <a:r>
              <a:rPr lang="en-US" altLang="zh-TW" dirty="0"/>
              <a:t>Fast:</a:t>
            </a:r>
            <a:br>
              <a:rPr lang="en-US" altLang="zh-TW" dirty="0"/>
            </a:br>
            <a:r>
              <a:rPr lang="en-US" altLang="zh-TW" b="0" i="0" dirty="0">
                <a:solidFill>
                  <a:srgbClr val="1D1D1D"/>
                </a:solidFill>
                <a:effectLst/>
                <a:latin typeface="Segoe UI" panose="020B0502040204020203" pitchFamily="34" charset="0"/>
              </a:rPr>
              <a:t>Higher VCC</a:t>
            </a:r>
            <a:br>
              <a:rPr lang="en-US" altLang="zh-TW" dirty="0"/>
            </a:br>
            <a:r>
              <a:rPr lang="en-US" altLang="zh-TW" b="0" i="0" dirty="0">
                <a:solidFill>
                  <a:srgbClr val="1D1D1D"/>
                </a:solidFill>
                <a:effectLst/>
                <a:latin typeface="Segoe UI" panose="020B0502040204020203" pitchFamily="34" charset="0"/>
              </a:rPr>
              <a:t>Lower temperature</a:t>
            </a:r>
            <a:br>
              <a:rPr lang="en-US" altLang="zh-TW" dirty="0"/>
            </a:br>
            <a:r>
              <a:rPr lang="en-US" altLang="zh-TW" b="0" i="0" dirty="0">
                <a:solidFill>
                  <a:srgbClr val="1D1D1D"/>
                </a:solidFill>
                <a:effectLst/>
                <a:latin typeface="Segoe UI" panose="020B0502040204020203" pitchFamily="34" charset="0"/>
              </a:rPr>
              <a:t>Lower threshold voltages of NMOS and PMOS transistors.</a:t>
            </a:r>
          </a:p>
          <a:p>
            <a:br>
              <a:rPr lang="en-US" altLang="zh-TW" dirty="0"/>
            </a:br>
            <a:r>
              <a:rPr lang="zh-TW" altLang="en-US" dirty="0"/>
              <a:t>為什麼這個</a:t>
            </a:r>
            <a:r>
              <a:rPr lang="en-US" altLang="zh-TW" dirty="0"/>
              <a:t>laker</a:t>
            </a:r>
            <a:r>
              <a:rPr lang="zh-TW" altLang="en-US" dirty="0"/>
              <a:t>看起來會長這樣</a:t>
            </a:r>
            <a:r>
              <a:rPr lang="en-US" altLang="zh-TW" dirty="0"/>
              <a:t>?</a:t>
            </a:r>
          </a:p>
          <a:p>
            <a:r>
              <a:rPr lang="zh-TW" altLang="en-US" dirty="0"/>
              <a:t>因為我的電路當中有使用到多個相同的電路，像是</a:t>
            </a:r>
            <a:r>
              <a:rPr lang="en-US" altLang="zh-TW" dirty="0" err="1"/>
              <a:t>subbite</a:t>
            </a:r>
            <a:r>
              <a:rPr lang="zh-TW" altLang="en-US" dirty="0"/>
              <a:t>的部分我用</a:t>
            </a:r>
            <a:r>
              <a:rPr lang="en-US" altLang="zh-TW" dirty="0"/>
              <a:t>generate</a:t>
            </a:r>
            <a:r>
              <a:rPr lang="zh-TW" altLang="en-US" dirty="0"/>
              <a:t>複製了多個電路出來，我也有進去使用</a:t>
            </a:r>
            <a:r>
              <a:rPr lang="en-US" altLang="zh-TW" dirty="0"/>
              <a:t>laker</a:t>
            </a:r>
            <a:r>
              <a:rPr lang="zh-TW" altLang="en-US" dirty="0"/>
              <a:t>看過確確實是</a:t>
            </a:r>
            <a:r>
              <a:rPr lang="en-US" altLang="zh-TW" dirty="0" err="1"/>
              <a:t>bubbite</a:t>
            </a:r>
            <a:r>
              <a:rPr lang="zh-TW" altLang="en-US" dirty="0"/>
              <a:t>電路分配在</a:t>
            </a:r>
            <a:r>
              <a:rPr lang="en-US" altLang="zh-TW" dirty="0"/>
              <a:t>IC</a:t>
            </a:r>
            <a:r>
              <a:rPr lang="zh-TW" altLang="en-US" dirty="0"/>
              <a:t>的各個角落，才會導致電路設計出來結果長這樣</a:t>
            </a:r>
            <a:endParaRPr lang="en-US" altLang="zh-TW" dirty="0"/>
          </a:p>
          <a:p>
            <a:br>
              <a:rPr lang="en-US" altLang="zh-TW" dirty="0"/>
            </a:b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你的</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code coverage</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為多少</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因為我是寫</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behavior code </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所有有用</a:t>
            </a:r>
            <a:r>
              <a:rPr lang="en-US" altLang="zh-TW" sz="1800" kern="100" dirty="0" err="1">
                <a:effectLst/>
                <a:latin typeface="Calibri" panose="020F0502020204030204" pitchFamily="34" charset="0"/>
                <a:ea typeface="新細明體" panose="02020500000000000000" pitchFamily="18" charset="-120"/>
                <a:cs typeface="Times New Roman" panose="02020603050405020304" pitchFamily="18" charset="0"/>
              </a:rPr>
              <a:t>vcs</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去測我的</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code coverage</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，結果有達到</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100%</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33045943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我首先會介紹我目前在進行當中的論文</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23</a:t>
            </a:fld>
            <a:endParaRPr lang="zh-CN" altLang="en-US"/>
          </a:p>
        </p:txBody>
      </p:sp>
    </p:spTree>
    <p:extLst>
      <p:ext uri="{BB962C8B-B14F-4D97-AF65-F5344CB8AC3E}">
        <p14:creationId xmlns:p14="http://schemas.microsoft.com/office/powerpoint/2010/main" val="31605297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是一個數位簽章的演算法</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ML-DSA</a:t>
            </a:r>
            <a:r>
              <a:rPr lang="zh-TW" altLang="en-US" dirty="0"/>
              <a:t>依賴於模塊格子問題的</a:t>
            </a:r>
            <a:r>
              <a:rPr lang="en-US" altLang="zh-TW" dirty="0"/>
              <a:t>worst-case</a:t>
            </a:r>
            <a:r>
              <a:rPr lang="zh-TW" altLang="en-US" dirty="0"/>
              <a:t>。它具有抵抗量子和傳統攻擊的潛力，並具有快速算術運算、有效率的產生密鑰及簽章。</a:t>
            </a:r>
            <a:r>
              <a:rPr lang="en-US" altLang="zh-TW" dirty="0"/>
              <a:t>(</a:t>
            </a:r>
            <a:r>
              <a:rPr lang="zh-TW" altLang="en-US" dirty="0"/>
              <a:t>速度快原因</a:t>
            </a:r>
            <a:r>
              <a:rPr lang="en-US" altLang="zh-TW" dirty="0"/>
              <a:t>:ML-DSA </a:t>
            </a:r>
            <a:r>
              <a:rPr lang="zh-TW" altLang="en-US" dirty="0"/>
              <a:t>使用均勻抽樣而非離散高斯分佈來生成秘密隨機數。這種方法極大地簡化了多項式的生成，並且能以恆定時間實作。</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5063375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MLWE</a:t>
            </a:r>
            <a:r>
              <a:rPr lang="zh-TW" altLang="en-US" dirty="0"/>
              <a:t>算，用於產生</a:t>
            </a:r>
            <a:r>
              <a:rPr lang="en-US" altLang="zh-TW" dirty="0"/>
              <a:t>MLDSA</a:t>
            </a:r>
            <a:r>
              <a:rPr lang="zh-TW" altLang="en-US" dirty="0"/>
              <a:t>的公要以及私要，我們這邊用一個數值例來講解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8905090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算法，主要是用來產生</a:t>
            </a:r>
            <a:r>
              <a:rPr lang="en-US" altLang="zh-TW" dirty="0"/>
              <a:t>MLDSA</a:t>
            </a:r>
            <a:r>
              <a:rPr lang="zh-TW" altLang="en-US" dirty="0"/>
              <a:t>簽名、防止簽名偽造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26</a:t>
            </a:fld>
            <a:endParaRPr lang="zh-CN" altLang="en-US"/>
          </a:p>
        </p:txBody>
      </p:sp>
    </p:spTree>
    <p:extLst>
      <p:ext uri="{BB962C8B-B14F-4D97-AF65-F5344CB8AC3E}">
        <p14:creationId xmlns:p14="http://schemas.microsoft.com/office/powerpoint/2010/main" val="31417719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22807716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a:p>
          <a:p>
            <a:r>
              <a:rPr lang="en-US" altLang="zh-TW"/>
              <a:t>FPGA</a:t>
            </a:r>
            <a:r>
              <a:rPr lang="zh-TW" altLang="en-US" dirty="0"/>
              <a:t>的實現上，選擇使用</a:t>
            </a:r>
            <a:r>
              <a:rPr lang="en-US" altLang="zh-TW" dirty="0"/>
              <a:t>Xilinx </a:t>
            </a:r>
            <a:r>
              <a:rPr lang="en-US" altLang="zh-TW" dirty="0" err="1"/>
              <a:t>Virtex</a:t>
            </a:r>
            <a:r>
              <a:rPr lang="en-US" altLang="zh-TW" dirty="0"/>
              <a:t> 7</a:t>
            </a:r>
            <a:r>
              <a:rPr lang="zh-TW" altLang="en-US" dirty="0"/>
              <a:t>系列的</a:t>
            </a:r>
            <a:r>
              <a:rPr lang="en-US" altLang="zh-TW" dirty="0"/>
              <a:t>XC7VX330T</a:t>
            </a:r>
            <a:r>
              <a:rPr lang="zh-TW" altLang="en-US" dirty="0"/>
              <a:t>，</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28</a:t>
            </a:fld>
            <a:endParaRPr lang="zh-CN" altLang="en-US"/>
          </a:p>
        </p:txBody>
      </p:sp>
    </p:spTree>
    <p:extLst>
      <p:ext uri="{BB962C8B-B14F-4D97-AF65-F5344CB8AC3E}">
        <p14:creationId xmlns:p14="http://schemas.microsoft.com/office/powerpoint/2010/main" val="12384864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DE235-E69F-C71E-8D27-A35AA6C2DCB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1AA0D09-ACE7-50C1-BF43-D5BF78461D8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CA83A13-CF56-37DE-0A96-6CFBE214D089}"/>
              </a:ext>
            </a:extLst>
          </p:cNvPr>
          <p:cNvSpPr>
            <a:spLocks noGrp="1"/>
          </p:cNvSpPr>
          <p:nvPr>
            <p:ph type="body" idx="1"/>
          </p:nvPr>
        </p:nvSpPr>
        <p:spPr/>
        <p:txBody>
          <a:bodyPr/>
          <a:lstStyle/>
          <a:p>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897D87E-9C42-9A03-8F8A-AACA8EAD2FF1}"/>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869126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SDF </a:t>
            </a:r>
          </a:p>
          <a:p>
            <a:endParaRPr lang="en-US" altLang="zh-TW" dirty="0"/>
          </a:p>
          <a:p>
            <a:r>
              <a:rPr lang="en-US" altLang="zh-TW" dirty="0"/>
              <a:t>MDC</a:t>
            </a:r>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1739427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23807293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33</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在這個專題當中我們實主要功能是將時域資料傳換至頻域，並減少了</a:t>
            </a:r>
            <a:r>
              <a:rPr lang="en-US" altLang="zh-TW" dirty="0"/>
              <a:t>DFT</a:t>
            </a:r>
            <a:r>
              <a:rPr lang="zh-TW" altLang="en-US" dirty="0"/>
              <a:t>運算本來的</a:t>
            </a:r>
            <a:r>
              <a:rPr lang="zh-TW" altLang="zh-TW" sz="1200" kern="1200" dirty="0">
                <a:solidFill>
                  <a:schemeClr val="tx1"/>
                </a:solidFill>
                <a:effectLst/>
                <a:latin typeface="+mn-lt"/>
                <a:ea typeface="+mn-ea"/>
                <a:cs typeface="+mn-cs"/>
              </a:rPr>
              <a:t>複雜性</a:t>
            </a:r>
            <a:r>
              <a:rPr lang="zh-TW" altLang="en-US" sz="1200" kern="1200" dirty="0">
                <a:solidFill>
                  <a:schemeClr val="tx1"/>
                </a:solidFill>
                <a:effectLst/>
                <a:latin typeface="+mn-lt"/>
                <a:ea typeface="+mn-ea"/>
                <a:cs typeface="+mn-cs"/>
              </a:rPr>
              <a:t>將運算速度</a:t>
            </a:r>
            <a:r>
              <a:rPr lang="zh-TW" altLang="zh-TW" sz="1200" kern="1200" dirty="0">
                <a:solidFill>
                  <a:schemeClr val="tx1"/>
                </a:solidFill>
                <a:effectLst/>
                <a:latin typeface="+mn-lt"/>
                <a:ea typeface="+mn-ea"/>
                <a:cs typeface="+mn-cs"/>
              </a:rPr>
              <a:t>提升</a:t>
            </a:r>
            <a:r>
              <a:rPr lang="zh-TW" altLang="en-US" sz="1200" kern="1200" dirty="0">
                <a:solidFill>
                  <a:schemeClr val="tx1"/>
                </a:solidFill>
                <a:effectLst/>
                <a:latin typeface="+mn-lt"/>
                <a:ea typeface="+mn-ea"/>
                <a:cs typeface="+mn-cs"/>
              </a:rPr>
              <a:t>，利用蝶型架構完成了</a:t>
            </a:r>
            <a:r>
              <a:rPr lang="en-US" altLang="zh-TW" sz="1200" kern="1200" dirty="0">
                <a:solidFill>
                  <a:schemeClr val="tx1"/>
                </a:solidFill>
                <a:effectLst/>
                <a:latin typeface="+mn-lt"/>
                <a:ea typeface="+mn-ea"/>
                <a:cs typeface="+mn-cs"/>
              </a:rPr>
              <a:t>FFT</a:t>
            </a:r>
            <a:r>
              <a:rPr lang="zh-TW" altLang="en-US" sz="1200" kern="1200" dirty="0">
                <a:solidFill>
                  <a:schemeClr val="tx1"/>
                </a:solidFill>
                <a:effectLst/>
                <a:latin typeface="+mn-lt"/>
                <a:ea typeface="+mn-ea"/>
                <a:cs typeface="+mn-cs"/>
              </a:rPr>
              <a:t>，而蝶型架構的旋轉因子則透過</a:t>
            </a:r>
            <a:r>
              <a:rPr lang="en-US" altLang="zh-TW" sz="1200" kern="1200" dirty="0">
                <a:solidFill>
                  <a:schemeClr val="tx1"/>
                </a:solidFill>
                <a:effectLst/>
                <a:latin typeface="+mn-lt"/>
                <a:ea typeface="+mn-ea"/>
                <a:cs typeface="+mn-cs"/>
              </a:rPr>
              <a:t>CORDIC</a:t>
            </a:r>
            <a:r>
              <a:rPr lang="zh-TW" altLang="en-US" sz="1200" kern="1200" dirty="0">
                <a:solidFill>
                  <a:schemeClr val="tx1"/>
                </a:solidFill>
                <a:effectLst/>
                <a:latin typeface="+mn-lt"/>
                <a:ea typeface="+mn-ea"/>
                <a:cs typeface="+mn-cs"/>
              </a:rPr>
              <a:t>運算來獲得。</a:t>
            </a:r>
            <a:br>
              <a:rPr lang="en-US" altLang="zh-TW" sz="1200" kern="1200" dirty="0">
                <a:solidFill>
                  <a:schemeClr val="tx1"/>
                </a:solidFill>
                <a:effectLst/>
                <a:latin typeface="+mn-lt"/>
                <a:ea typeface="+mn-ea"/>
                <a:cs typeface="+mn-cs"/>
              </a:rPr>
            </a:br>
            <a:br>
              <a:rPr lang="en-US" altLang="zh-TW" sz="1200" kern="1200" dirty="0">
                <a:solidFill>
                  <a:schemeClr val="tx1"/>
                </a:solidFill>
                <a:effectLst/>
                <a:latin typeface="+mn-lt"/>
                <a:ea typeface="+mn-ea"/>
                <a:cs typeface="+mn-cs"/>
              </a:rPr>
            </a:br>
            <a:r>
              <a:rPr lang="en-US" altLang="zh-TW" dirty="0"/>
              <a:t>CORDIC</a:t>
            </a:r>
            <a:r>
              <a:rPr lang="zh-TW" altLang="en-US" dirty="0"/>
              <a:t>是移位和加法運算完成三角函數的演算法，在本專題中我們將輸入的角度用</a:t>
            </a:r>
            <a:r>
              <a:rPr lang="en-US" altLang="zh-TW" dirty="0"/>
              <a:t>16</a:t>
            </a:r>
            <a:r>
              <a:rPr lang="zh-TW" altLang="en-US" dirty="0"/>
              <a:t>個固定的旋轉角度去做處理，將尤拉公式化簡，使我們的輸出能夠得到</a:t>
            </a:r>
            <a:r>
              <a:rPr lang="en-US" altLang="zh-TW" dirty="0"/>
              <a:t>sin</a:t>
            </a:r>
            <a:r>
              <a:rPr lang="zh-TW" altLang="en-US" dirty="0"/>
              <a:t>與</a:t>
            </a:r>
            <a:r>
              <a:rPr lang="en-US" altLang="zh-TW" dirty="0"/>
              <a:t>cos</a:t>
            </a:r>
            <a:r>
              <a:rPr lang="zh-TW" altLang="en-US" dirty="0"/>
              <a:t>，作為我們的蝶型架構的旋轉因子</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CN" dirty="0"/>
            </a:br>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7853855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這是我們專題的</a:t>
            </a:r>
            <a:r>
              <a:rPr lang="en-US" altLang="zh-TW" dirty="0"/>
              <a:t>Block Diagram</a:t>
            </a:r>
            <a:r>
              <a:rPr lang="zh-TW" altLang="en-US" dirty="0"/>
              <a:t>，中間的部分是我們主要的</a:t>
            </a:r>
            <a:r>
              <a:rPr lang="en-US" altLang="zh-TW" dirty="0"/>
              <a:t>FFT</a:t>
            </a:r>
            <a:r>
              <a:rPr lang="zh-TW" altLang="en-US" dirty="0"/>
              <a:t>架構，當中包含了</a:t>
            </a:r>
            <a:r>
              <a:rPr lang="en-US" altLang="zh-TW" dirty="0"/>
              <a:t>CORDIC</a:t>
            </a:r>
            <a:r>
              <a:rPr lang="zh-TW" altLang="en-US" dirty="0"/>
              <a:t>與</a:t>
            </a:r>
            <a:r>
              <a:rPr lang="en-US" altLang="zh-TW" dirty="0"/>
              <a:t>Butterfly unit</a:t>
            </a:r>
            <a:r>
              <a:rPr lang="zh-TW" altLang="en-US" dirty="0"/>
              <a:t>，會先利用</a:t>
            </a:r>
            <a:r>
              <a:rPr lang="en-US" altLang="zh-TW" dirty="0"/>
              <a:t>CORDIC</a:t>
            </a:r>
            <a:r>
              <a:rPr lang="zh-TW" altLang="en-US" dirty="0"/>
              <a:t>來獲得我們的旋轉因子，在藉由</a:t>
            </a:r>
            <a:r>
              <a:rPr lang="en-US" altLang="zh-TW" dirty="0"/>
              <a:t>Butterfly unit</a:t>
            </a:r>
            <a:r>
              <a:rPr lang="zh-TW" altLang="en-US" dirty="0"/>
              <a:t>做運算來實現我們的</a:t>
            </a:r>
            <a:r>
              <a:rPr lang="en-US" altLang="zh-TW" dirty="0"/>
              <a:t>FFT</a:t>
            </a:r>
            <a:r>
              <a:rPr lang="zh-TW" altLang="en-US" dirty="0"/>
              <a:t>，然後因為晶片下線的面積限制，因此我們只有使用一個</a:t>
            </a:r>
            <a:r>
              <a:rPr lang="en-US" altLang="zh-TW" dirty="0"/>
              <a:t>butter fly unit</a:t>
            </a:r>
            <a:r>
              <a:rPr lang="zh-TW" altLang="en-US" dirty="0"/>
              <a:t>透過</a:t>
            </a:r>
            <a:r>
              <a:rPr lang="en-US" altLang="zh-TW" dirty="0"/>
              <a:t>12</a:t>
            </a:r>
            <a:r>
              <a:rPr lang="zh-TW" altLang="en-US" dirty="0"/>
              <a:t>次迭代來實現</a:t>
            </a:r>
            <a:r>
              <a:rPr lang="en-US" altLang="zh-TW" dirty="0"/>
              <a:t>FFT</a:t>
            </a:r>
            <a:r>
              <a:rPr lang="zh-TW" altLang="en-US" dirty="0"/>
              <a:t>，中間值則存在暫存器中，最後為了符合</a:t>
            </a:r>
            <a:r>
              <a:rPr lang="en-US" altLang="zh-TW" dirty="0"/>
              <a:t>T18</a:t>
            </a:r>
            <a:r>
              <a:rPr lang="zh-TW" altLang="en-US" dirty="0"/>
              <a:t>至成的腳位限制，因此加上了</a:t>
            </a:r>
            <a:r>
              <a:rPr lang="en-US" altLang="zh-TW" dirty="0"/>
              <a:t>SIPO</a:t>
            </a:r>
            <a:r>
              <a:rPr lang="zh-TW" altLang="en-US" dirty="0"/>
              <a:t>與</a:t>
            </a:r>
            <a:r>
              <a:rPr lang="en-US" altLang="zh-TW" dirty="0"/>
              <a:t>PISO</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10131013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CE5AE-8414-52A1-2B59-6E3302CB8D2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E32958D-1E2A-3AC4-4AFB-07DAB7C444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342ED8-5074-B846-DF24-B5CE4A508331}"/>
              </a:ext>
            </a:extLst>
          </p:cNvPr>
          <p:cNvSpPr>
            <a:spLocks noGrp="1"/>
          </p:cNvSpPr>
          <p:nvPr>
            <p:ph type="body" idx="1"/>
          </p:nvPr>
        </p:nvSpPr>
        <p:spPr/>
        <p:txBody>
          <a:bodyPr/>
          <a:lstStyle/>
          <a:p>
            <a:r>
              <a:rPr lang="zh-TW" altLang="en-US" dirty="0"/>
              <a:t>這邊是上</a:t>
            </a:r>
            <a:r>
              <a:rPr lang="en-US" altLang="zh-TW" dirty="0" err="1"/>
              <a:t>eda</a:t>
            </a:r>
            <a:r>
              <a:rPr lang="en-US" altLang="zh-TW" dirty="0"/>
              <a:t> tool</a:t>
            </a:r>
            <a:r>
              <a:rPr lang="zh-TW" altLang="en-US" dirty="0"/>
              <a:t>去跑</a:t>
            </a:r>
            <a:r>
              <a:rPr lang="en-US" altLang="zh-TW" dirty="0"/>
              <a:t>DC</a:t>
            </a:r>
            <a:r>
              <a:rPr lang="zh-TW" altLang="en-US" dirty="0"/>
              <a:t>與</a:t>
            </a:r>
            <a:r>
              <a:rPr lang="en-US" altLang="zh-TW" dirty="0"/>
              <a:t>ICC</a:t>
            </a:r>
            <a:r>
              <a:rPr lang="zh-TW" altLang="en-US" dirty="0"/>
              <a:t>後的頻率功耗與面積的結果，最近會到</a:t>
            </a:r>
            <a:r>
              <a:rPr lang="en-US" altLang="zh-TW" dirty="0"/>
              <a:t>TSRI</a:t>
            </a:r>
            <a:r>
              <a:rPr lang="zh-TW" altLang="en-US" dirty="0"/>
              <a:t>用</a:t>
            </a:r>
            <a:r>
              <a:rPr lang="en-US" altLang="zh-TW" dirty="0"/>
              <a:t>V93000</a:t>
            </a:r>
            <a:r>
              <a:rPr lang="zh-TW" altLang="en-US" dirty="0"/>
              <a:t>機台測試</a:t>
            </a:r>
            <a:br>
              <a:rPr lang="en-US" altLang="zh-TW" dirty="0"/>
            </a:br>
            <a:endParaRPr lang="en-US" altLang="zh-TW" dirty="0"/>
          </a:p>
          <a:p>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工作週期較長</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p>
          <a:p>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lvl="0" indent="0">
              <a:buFont typeface="+mj-lt"/>
              <a:buNone/>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精確度下降</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CN" altLang="en-US" dirty="0"/>
          </a:p>
        </p:txBody>
      </p:sp>
      <p:sp>
        <p:nvSpPr>
          <p:cNvPr id="4" name="灯片编号占位符 3">
            <a:extLst>
              <a:ext uri="{FF2B5EF4-FFF2-40B4-BE49-F238E27FC236}">
                <a16:creationId xmlns:a16="http://schemas.microsoft.com/office/drawing/2014/main" id="{CA930596-EC22-CC87-BD70-4D8510E1E47C}"/>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12019145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我首先介紹一下在這堂課最主要用到的</a:t>
            </a:r>
            <a:r>
              <a:rPr lang="en-US" altLang="zh-TW" dirty="0"/>
              <a:t>Caravel SOC</a:t>
            </a:r>
            <a:r>
              <a:rPr lang="zh-TW" altLang="en-US" dirty="0"/>
              <a:t>的</a:t>
            </a:r>
            <a:r>
              <a:rPr lang="en-US" altLang="zh-TW" dirty="0" err="1"/>
              <a:t>bloack</a:t>
            </a:r>
            <a:r>
              <a:rPr lang="en-US" altLang="zh-TW" dirty="0"/>
              <a:t> diagram</a:t>
            </a:r>
            <a:r>
              <a:rPr lang="zh-TW" altLang="en-US" dirty="0"/>
              <a:t>，在</a:t>
            </a:r>
            <a:r>
              <a:rPr lang="en-US" altLang="zh-TW" dirty="0"/>
              <a:t>Management</a:t>
            </a:r>
            <a:r>
              <a:rPr lang="zh-TW" altLang="en-US" dirty="0"/>
              <a:t>這塊當中是</a:t>
            </a:r>
            <a:r>
              <a:rPr lang="en-US" altLang="zh-TW" dirty="0"/>
              <a:t>SOC</a:t>
            </a:r>
            <a:r>
              <a:rPr lang="zh-TW" altLang="en-US" dirty="0"/>
              <a:t>的核心所在，因為</a:t>
            </a:r>
            <a:r>
              <a:rPr lang="en-US" altLang="zh-TW" dirty="0"/>
              <a:t>CPU</a:t>
            </a:r>
            <a:r>
              <a:rPr lang="zh-TW" altLang="en-US" dirty="0"/>
              <a:t>是放在這邊，本</a:t>
            </a:r>
            <a:r>
              <a:rPr lang="en-US" altLang="zh-TW" dirty="0"/>
              <a:t>CPU</a:t>
            </a:r>
            <a:r>
              <a:rPr lang="zh-TW" altLang="en-US" dirty="0"/>
              <a:t>是</a:t>
            </a:r>
            <a:r>
              <a:rPr lang="en-US" altLang="zh-TW" dirty="0"/>
              <a:t>RSIC</a:t>
            </a:r>
            <a:r>
              <a:rPr lang="zh-TW" altLang="en-US" dirty="0"/>
              <a:t> 架構，圍繞整體架構的</a:t>
            </a:r>
            <a:r>
              <a:rPr lang="en-US" altLang="zh-TW" dirty="0"/>
              <a:t>Wishbone bus</a:t>
            </a:r>
            <a:r>
              <a:rPr lang="zh-TW" altLang="en-US" dirty="0"/>
              <a:t>，透過</a:t>
            </a:r>
            <a:r>
              <a:rPr lang="en-US" altLang="zh-TW" dirty="0"/>
              <a:t>11</a:t>
            </a:r>
            <a:r>
              <a:rPr lang="zh-TW" altLang="en-US" dirty="0"/>
              <a:t>個</a:t>
            </a:r>
            <a:r>
              <a:rPr lang="en-US" altLang="zh-TW" dirty="0" err="1"/>
              <a:t>clk</a:t>
            </a:r>
            <a:r>
              <a:rPr lang="zh-TW" altLang="en-US" dirty="0"/>
              <a:t>去響應並排程各個不同的輸出入訊號，而我們在做硬體加速的專案與</a:t>
            </a:r>
            <a:r>
              <a:rPr lang="en-US" altLang="zh-TW" dirty="0"/>
              <a:t>RAM</a:t>
            </a:r>
            <a:r>
              <a:rPr lang="zh-TW" altLang="en-US" dirty="0"/>
              <a:t>都是放在</a:t>
            </a:r>
            <a:r>
              <a:rPr lang="en-US" altLang="zh-TW" dirty="0"/>
              <a:t>USER project</a:t>
            </a:r>
            <a:r>
              <a:rPr lang="zh-TW" altLang="en-US" dirty="0"/>
              <a:t>這邊，再來是</a:t>
            </a:r>
            <a:r>
              <a:rPr lang="en-US" altLang="zh-TW" dirty="0"/>
              <a:t>MPRJ</a:t>
            </a:r>
            <a:r>
              <a:rPr lang="zh-TW" altLang="en-US" dirty="0"/>
              <a:t>，這</a:t>
            </a:r>
            <a:r>
              <a:rPr lang="en-US" altLang="zh-TW" dirty="0"/>
              <a:t>38</a:t>
            </a:r>
            <a:r>
              <a:rPr lang="zh-TW" altLang="en-US" dirty="0"/>
              <a:t>根腳位是系統主要與外界溝通的管道，他的輸出入與功能設定可由</a:t>
            </a:r>
            <a:r>
              <a:rPr lang="en-US" altLang="zh-TW" dirty="0"/>
              <a:t>Management</a:t>
            </a:r>
            <a:r>
              <a:rPr lang="zh-TW" altLang="en-US" dirty="0"/>
              <a:t>或</a:t>
            </a:r>
            <a:r>
              <a:rPr lang="en-US" altLang="zh-TW" dirty="0"/>
              <a:t>User project</a:t>
            </a:r>
            <a:r>
              <a:rPr lang="zh-TW" altLang="en-US" dirty="0"/>
              <a:t>亦或者</a:t>
            </a:r>
            <a:r>
              <a:rPr lang="en-US" altLang="zh-TW" dirty="0" err="1"/>
              <a:t>testbemch</a:t>
            </a:r>
            <a:r>
              <a:rPr lang="zh-TW" altLang="en-US" dirty="0"/>
              <a:t>去設置，</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由於最後結果會是效能的比較，因此我們除了有從硬體端去做加速，也有從韌體的部分下手來做加速</a:t>
            </a:r>
            <a:r>
              <a:rPr lang="en-US" altLang="zh-TW" dirty="0"/>
              <a:t>(Load-Use Data Hazards </a:t>
            </a:r>
            <a:r>
              <a:rPr lang="zh-TW" altLang="en-US" dirty="0"/>
              <a:t>， 而解法就是</a:t>
            </a:r>
            <a:r>
              <a:rPr lang="en-US" altLang="zh-TW" dirty="0"/>
              <a:t>Code Re-Ordering)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問</a:t>
            </a:r>
            <a:r>
              <a:rPr lang="en-US" altLang="zh-TW" dirty="0"/>
              <a:t>:fir</a:t>
            </a:r>
            <a:r>
              <a:rPr lang="zh-TW" altLang="en-US" dirty="0"/>
              <a:t>裡面的資料是怎麼去讀的</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S:</a:t>
            </a:r>
            <a:r>
              <a:rPr lang="zh-TW" altLang="en-US" dirty="0"/>
              <a:t>可以用</a:t>
            </a:r>
            <a:r>
              <a:rPr lang="en-US" altLang="zh-TW" dirty="0"/>
              <a:t>DMA</a:t>
            </a:r>
            <a:r>
              <a:rPr lang="zh-TW" altLang="en-US" dirty="0"/>
              <a:t>去讓</a:t>
            </a:r>
            <a:r>
              <a:rPr lang="en-US" altLang="zh-TW" dirty="0"/>
              <a:t>CPU</a:t>
            </a:r>
            <a:r>
              <a:rPr lang="zh-TW" altLang="en-US" dirty="0"/>
              <a:t>空閒，也可以讓</a:t>
            </a:r>
            <a:r>
              <a:rPr lang="en-US" altLang="zh-TW" dirty="0"/>
              <a:t>User project</a:t>
            </a:r>
            <a:r>
              <a:rPr lang="zh-TW" altLang="en-US" dirty="0"/>
              <a:t>是</a:t>
            </a:r>
            <a:r>
              <a:rPr lang="en-US" altLang="zh-TW" dirty="0"/>
              <a:t>Master</a:t>
            </a:r>
            <a:r>
              <a:rPr lang="zh-TW" altLang="en-US" dirty="0"/>
              <a:t>自己去</a:t>
            </a:r>
            <a:r>
              <a:rPr lang="en-US" altLang="zh-TW" dirty="0"/>
              <a:t>storage</a:t>
            </a:r>
            <a:r>
              <a:rPr lang="zh-TW" altLang="en-US" dirty="0"/>
              <a:t>抓資料</a:t>
            </a:r>
            <a:endParaRPr lang="en-US" altLang="zh-TW"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9837860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FPGA</a:t>
            </a:r>
            <a:r>
              <a:rPr lang="zh-TW" altLang="en-US" dirty="0"/>
              <a:t>課程實現了</a:t>
            </a:r>
            <a:r>
              <a:rPr lang="en-US" altLang="zh-TW" dirty="0"/>
              <a:t>16 bit</a:t>
            </a:r>
            <a:r>
              <a:rPr lang="zh-TW" altLang="en-US" dirty="0"/>
              <a:t>的處理器，這邊列出老師要求的指令。</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25923539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這部分是我手繪的系統架構，因為老師在其中希望我們用</a:t>
            </a:r>
            <a:r>
              <a:rPr lang="en-US" altLang="zh-TW" dirty="0"/>
              <a:t>Schematic</a:t>
            </a:r>
            <a:r>
              <a:rPr lang="zh-TW" altLang="en-US" dirty="0"/>
              <a:t>的方式去實現電路，以了解實踐的邏輯架構，在期末時在用</a:t>
            </a:r>
            <a:r>
              <a:rPr lang="en-US" altLang="zh-TW" dirty="0"/>
              <a:t>Verilog</a:t>
            </a:r>
            <a:r>
              <a:rPr lang="zh-TW" altLang="en-US" dirty="0"/>
              <a:t>實現。</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454699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這邊是我的個人資料，在大學與碩士期間都是就讀台灣科技大學，目前是在林銘波教授的數位積體電路實驗室學習，以下來有列出一些相關課程</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為什麼目前會找老師</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TW" dirty="0"/>
            </a:br>
            <a:r>
              <a:rPr lang="zh-TW" altLang="en-US" dirty="0"/>
              <a:t>因為</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我希望在數位</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IC</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領域取得更深入的發展。在學期間，我對這個領域極具興趣，積極修習了相關課程，並參與相關的研究和競賽，以獲取實踐方面的經驗。</a:t>
            </a:r>
            <a:r>
              <a:rPr lang="zh-TW" altLang="en-US" sz="1800" kern="100" dirty="0">
                <a:effectLst/>
                <a:latin typeface="Calibri" panose="020F0502020204030204" pitchFamily="34" charset="0"/>
                <a:ea typeface="新細明體" panose="02020500000000000000" pitchFamily="18" charset="-120"/>
                <a:cs typeface="Times New Roman" panose="02020603050405020304" pitchFamily="18" charset="0"/>
              </a:rPr>
              <a:t>然後老師又是在這個領域的長青樹，也有給我們下線的實作機會，感覺可以學到很多東西，</a:t>
            </a: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作為主管，您希望員工具備哪些特質？</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公司如何支持員工的職涯成長與內部晉升？</a:t>
            </a:r>
            <a:br>
              <a:rPr lang="en-US" altLang="zh-TW" dirty="0"/>
            </a:br>
            <a:br>
              <a:rPr lang="en-US" altLang="zh-TW" dirty="0"/>
            </a:br>
            <a:r>
              <a:rPr lang="zh-TW" altLang="en-US" dirty="0"/>
              <a:t>主要的開發流程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目前專案主要的目標</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40</a:t>
            </a:fld>
            <a:endParaRPr lang="zh-CN" altLang="en-US"/>
          </a:p>
        </p:txBody>
      </p:sp>
    </p:spTree>
    <p:extLst>
      <p:ext uri="{BB962C8B-B14F-4D97-AF65-F5344CB8AC3E}">
        <p14:creationId xmlns:p14="http://schemas.microsoft.com/office/powerpoint/2010/main" val="8290098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8988118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195670088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251836246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22996758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51086232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184643028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590573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11772F-9261-64A0-5342-FD55453077C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4399004-BA3B-A1E8-3182-AD46175E0D7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4ABDF51-5E72-43A0-B92E-89F4DD30C1D4}"/>
              </a:ext>
            </a:extLst>
          </p:cNvPr>
          <p:cNvSpPr>
            <a:spLocks noGrp="1"/>
          </p:cNvSpPr>
          <p:nvPr>
            <p:ph type="body" idx="1"/>
          </p:nvPr>
        </p:nvSpPr>
        <p:spPr/>
        <p:txBody>
          <a:bodyPr/>
          <a:lstStyle/>
          <a:p>
            <a:r>
              <a:rPr lang="zh-TW" altLang="en-US" dirty="0"/>
              <a:t>重點 兩顆晶片</a:t>
            </a:r>
            <a:endParaRPr lang="zh-CN" altLang="en-US" dirty="0"/>
          </a:p>
        </p:txBody>
      </p:sp>
      <p:sp>
        <p:nvSpPr>
          <p:cNvPr id="4" name="灯片编号占位符 3">
            <a:extLst>
              <a:ext uri="{FF2B5EF4-FFF2-40B4-BE49-F238E27FC236}">
                <a16:creationId xmlns:a16="http://schemas.microsoft.com/office/drawing/2014/main" id="{454DB28A-B82F-4251-735C-983B72E29182}"/>
              </a:ext>
            </a:extLst>
          </p:cNvPr>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23034535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這個部分是我比較熟悉且常用的程式語言與工具，通常製作一個專案我會先用高階語言先將演算法實現，再用</a:t>
            </a:r>
            <a:r>
              <a:rPr lang="en-US" altLang="zh-TW" dirty="0"/>
              <a:t>Verilog</a:t>
            </a:r>
            <a:r>
              <a:rPr lang="zh-TW" altLang="en-US" dirty="0"/>
              <a:t>來實現，因為有下線經驗與上過</a:t>
            </a:r>
            <a:r>
              <a:rPr lang="en-US" altLang="zh-TW" dirty="0"/>
              <a:t>SOC</a:t>
            </a:r>
            <a:r>
              <a:rPr lang="zh-TW" altLang="en-US" dirty="0"/>
              <a:t>課程所以會用以下工具去做設計整合與驗證。</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4144586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之前有去</a:t>
            </a:r>
            <a:r>
              <a:rPr lang="en-US" altLang="zh-TW" dirty="0"/>
              <a:t>TSRI</a:t>
            </a:r>
            <a:r>
              <a:rPr lang="zh-TW" altLang="en-US" dirty="0"/>
              <a:t>修過</a:t>
            </a:r>
            <a:r>
              <a:rPr lang="en-US" altLang="zh-TW" dirty="0"/>
              <a:t>DC</a:t>
            </a:r>
            <a:r>
              <a:rPr lang="zh-TW" altLang="en-US" dirty="0"/>
              <a:t>與</a:t>
            </a:r>
            <a:r>
              <a:rPr lang="en-US" altLang="zh-TW" dirty="0"/>
              <a:t>ICC</a:t>
            </a:r>
            <a:r>
              <a:rPr lang="zh-TW" altLang="en-US" dirty="0"/>
              <a:t>，這邊是相關證明</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37284078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接下來要介紹下線經驗，碩士 大學</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8</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接下來是介紹</a:t>
            </a:r>
            <a:r>
              <a:rPr lang="en-US" altLang="zh-TW" dirty="0"/>
              <a:t>AES</a:t>
            </a:r>
            <a:r>
              <a:rPr lang="zh-TW" altLang="en-US" dirty="0"/>
              <a:t>，</a:t>
            </a:r>
            <a:r>
              <a:rPr lang="en-US" altLang="zh-TW" dirty="0"/>
              <a:t>AES</a:t>
            </a:r>
            <a:r>
              <a:rPr lang="zh-TW" altLang="en-US" dirty="0"/>
              <a:t>是一種對稱式加密，發送端會先將資料利用密鑰進行加密，再將加密資料與密鑰傳給接收端，接收端透過同一把鑰式取作解密，獲得原始資料。</a:t>
            </a:r>
            <a:r>
              <a:rPr lang="en-US" altLang="zh-TW" dirty="0"/>
              <a:t>AES</a:t>
            </a:r>
            <a:r>
              <a:rPr lang="zh-TW" altLang="en-US" dirty="0"/>
              <a:t>的演算法的運算複雜度低，因此硬體消耗少且速度快。</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9</a:t>
            </a:fld>
            <a:endParaRPr lang="zh-CN" altLang="en-US"/>
          </a:p>
        </p:txBody>
      </p:sp>
    </p:spTree>
    <p:extLst>
      <p:ext uri="{BB962C8B-B14F-4D97-AF65-F5344CB8AC3E}">
        <p14:creationId xmlns:p14="http://schemas.microsoft.com/office/powerpoint/2010/main" val="3726773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451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2024/11/27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2024/11/27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2024/11/27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0.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240.png"/></Relationships>
</file>

<file path=ppt/slides/_rels/slide11.xml.rels><?xml version="1.0" encoding="UTF-8" standalone="yes"?>
<Relationships xmlns="http://schemas.openxmlformats.org/package/2006/relationships"><Relationship Id="rId13" Type="http://schemas.openxmlformats.org/officeDocument/2006/relationships/image" Target="../media/image74.png"/><Relationship Id="rId18" Type="http://schemas.openxmlformats.org/officeDocument/2006/relationships/image" Target="../media/image79.png"/><Relationship Id="rId26" Type="http://schemas.openxmlformats.org/officeDocument/2006/relationships/image" Target="../media/image87.png"/><Relationship Id="rId3" Type="http://schemas.openxmlformats.org/officeDocument/2006/relationships/image" Target="../media/image64.png"/><Relationship Id="rId21" Type="http://schemas.openxmlformats.org/officeDocument/2006/relationships/image" Target="../media/image82.png"/><Relationship Id="rId34" Type="http://schemas.openxmlformats.org/officeDocument/2006/relationships/image" Target="../media/image95.png"/><Relationship Id="rId7" Type="http://schemas.openxmlformats.org/officeDocument/2006/relationships/image" Target="../media/image68.png"/><Relationship Id="rId12" Type="http://schemas.openxmlformats.org/officeDocument/2006/relationships/image" Target="../media/image73.png"/><Relationship Id="rId17" Type="http://schemas.openxmlformats.org/officeDocument/2006/relationships/image" Target="../media/image78.png"/><Relationship Id="rId25" Type="http://schemas.openxmlformats.org/officeDocument/2006/relationships/image" Target="../media/image86.png"/><Relationship Id="rId33" Type="http://schemas.openxmlformats.org/officeDocument/2006/relationships/image" Target="../media/image94.png"/><Relationship Id="rId2" Type="http://schemas.openxmlformats.org/officeDocument/2006/relationships/notesSlide" Target="../notesSlides/notesSlide11.xml"/><Relationship Id="rId16" Type="http://schemas.openxmlformats.org/officeDocument/2006/relationships/image" Target="../media/image77.png"/><Relationship Id="rId20" Type="http://schemas.openxmlformats.org/officeDocument/2006/relationships/image" Target="../media/image81.png"/><Relationship Id="rId29" Type="http://schemas.openxmlformats.org/officeDocument/2006/relationships/image" Target="../media/image90.png"/><Relationship Id="rId1" Type="http://schemas.openxmlformats.org/officeDocument/2006/relationships/slideLayout" Target="../slideLayouts/slideLayout6.xml"/><Relationship Id="rId6" Type="http://schemas.openxmlformats.org/officeDocument/2006/relationships/image" Target="../media/image67.png"/><Relationship Id="rId11" Type="http://schemas.openxmlformats.org/officeDocument/2006/relationships/image" Target="../media/image72.png"/><Relationship Id="rId24" Type="http://schemas.openxmlformats.org/officeDocument/2006/relationships/image" Target="../media/image85.png"/><Relationship Id="rId32" Type="http://schemas.openxmlformats.org/officeDocument/2006/relationships/image" Target="../media/image93.png"/><Relationship Id="rId5" Type="http://schemas.openxmlformats.org/officeDocument/2006/relationships/image" Target="../media/image66.png"/><Relationship Id="rId15" Type="http://schemas.openxmlformats.org/officeDocument/2006/relationships/image" Target="../media/image76.png"/><Relationship Id="rId23" Type="http://schemas.openxmlformats.org/officeDocument/2006/relationships/image" Target="../media/image84.png"/><Relationship Id="rId28" Type="http://schemas.openxmlformats.org/officeDocument/2006/relationships/image" Target="../media/image89.png"/><Relationship Id="rId10" Type="http://schemas.openxmlformats.org/officeDocument/2006/relationships/image" Target="../media/image71.png"/><Relationship Id="rId19" Type="http://schemas.openxmlformats.org/officeDocument/2006/relationships/image" Target="../media/image80.png"/><Relationship Id="rId31" Type="http://schemas.openxmlformats.org/officeDocument/2006/relationships/image" Target="../media/image92.png"/><Relationship Id="rId4" Type="http://schemas.openxmlformats.org/officeDocument/2006/relationships/image" Target="../media/image65.png"/><Relationship Id="rId9" Type="http://schemas.openxmlformats.org/officeDocument/2006/relationships/image" Target="../media/image70.png"/><Relationship Id="rId14" Type="http://schemas.openxmlformats.org/officeDocument/2006/relationships/image" Target="../media/image75.png"/><Relationship Id="rId22" Type="http://schemas.openxmlformats.org/officeDocument/2006/relationships/image" Target="../media/image83.png"/><Relationship Id="rId27" Type="http://schemas.openxmlformats.org/officeDocument/2006/relationships/image" Target="../media/image88.png"/><Relationship Id="rId30" Type="http://schemas.openxmlformats.org/officeDocument/2006/relationships/image" Target="../media/image91.png"/><Relationship Id="rId8" Type="http://schemas.openxmlformats.org/officeDocument/2006/relationships/image" Target="../media/image69.png"/></Relationships>
</file>

<file path=ppt/slides/_rels/slide12.xml.rels><?xml version="1.0" encoding="UTF-8" standalone="yes"?>
<Relationships xmlns="http://schemas.openxmlformats.org/package/2006/relationships"><Relationship Id="rId26" Type="http://schemas.openxmlformats.org/officeDocument/2006/relationships/image" Target="../media/image14.png"/><Relationship Id="rId17" Type="http://schemas.openxmlformats.org/officeDocument/2006/relationships/image" Target="../media/image295.png"/><Relationship Id="rId25" Type="http://schemas.openxmlformats.org/officeDocument/2006/relationships/image" Target="../media/image373.png"/><Relationship Id="rId2" Type="http://schemas.openxmlformats.org/officeDocument/2006/relationships/notesSlide" Target="../notesSlides/notesSlide12.xml"/><Relationship Id="rId16" Type="http://schemas.openxmlformats.org/officeDocument/2006/relationships/image" Target="../media/image294.png"/><Relationship Id="rId1" Type="http://schemas.openxmlformats.org/officeDocument/2006/relationships/slideLayout" Target="../slideLayouts/slideLayout6.xml"/><Relationship Id="rId24" Type="http://schemas.openxmlformats.org/officeDocument/2006/relationships/image" Target="../media/image372.png"/><Relationship Id="rId15" Type="http://schemas.openxmlformats.org/officeDocument/2006/relationships/image" Target="../media/image366.png"/><Relationship Id="rId23" Type="http://schemas.openxmlformats.org/officeDocument/2006/relationships/image" Target="../media/image371.png"/><Relationship Id="rId14" Type="http://schemas.openxmlformats.org/officeDocument/2006/relationships/image" Target="../media/image292.png"/><Relationship Id="rId22" Type="http://schemas.openxmlformats.org/officeDocument/2006/relationships/image" Target="../media/image370.png"/></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9.png"/><Relationship Id="rId7"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3" Type="http://schemas.openxmlformats.org/officeDocument/2006/relationships/image" Target="../media/image1340.png"/><Relationship Id="rId26" Type="http://schemas.openxmlformats.org/officeDocument/2006/relationships/image" Target="../media/image1470.png"/><Relationship Id="rId39" Type="http://schemas.openxmlformats.org/officeDocument/2006/relationships/image" Target="../media/image330.png"/><Relationship Id="rId3" Type="http://schemas.openxmlformats.org/officeDocument/2006/relationships/image" Target="../media/image190.png"/><Relationship Id="rId34" Type="http://schemas.openxmlformats.org/officeDocument/2006/relationships/image" Target="../media/image281.png"/><Relationship Id="rId42" Type="http://schemas.openxmlformats.org/officeDocument/2006/relationships/image" Target="../media/image360.png"/><Relationship Id="rId7" Type="http://schemas.openxmlformats.org/officeDocument/2006/relationships/image" Target="../media/image1310.png"/><Relationship Id="rId12" Type="http://schemas.openxmlformats.org/officeDocument/2006/relationships/image" Target="../media/image1330.png"/><Relationship Id="rId25" Type="http://schemas.openxmlformats.org/officeDocument/2006/relationships/image" Target="../media/image750.png"/><Relationship Id="rId17" Type="http://schemas.openxmlformats.org/officeDocument/2006/relationships/image" Target="../media/image1390.png"/><Relationship Id="rId33" Type="http://schemas.openxmlformats.org/officeDocument/2006/relationships/image" Target="../media/image27.png"/><Relationship Id="rId38" Type="http://schemas.openxmlformats.org/officeDocument/2006/relationships/image" Target="../media/image320.png"/><Relationship Id="rId2" Type="http://schemas.openxmlformats.org/officeDocument/2006/relationships/notesSlide" Target="../notesSlides/notesSlide14.xml"/><Relationship Id="rId29" Type="http://schemas.openxmlformats.org/officeDocument/2006/relationships/image" Target="../media/image280.png"/><Relationship Id="rId41" Type="http://schemas.openxmlformats.org/officeDocument/2006/relationships/image" Target="../media/image350.png"/><Relationship Id="rId1" Type="http://schemas.openxmlformats.org/officeDocument/2006/relationships/slideLayout" Target="../slideLayouts/slideLayout6.xml"/><Relationship Id="rId6" Type="http://schemas.openxmlformats.org/officeDocument/2006/relationships/image" Target="../media/image1300.png"/><Relationship Id="rId11" Type="http://schemas.openxmlformats.org/officeDocument/2006/relationships/image" Target="../media/image710.png"/><Relationship Id="rId32" Type="http://schemas.openxmlformats.org/officeDocument/2006/relationships/image" Target="../media/image310.png"/><Relationship Id="rId37" Type="http://schemas.openxmlformats.org/officeDocument/2006/relationships/image" Target="../media/image312.png"/><Relationship Id="rId40" Type="http://schemas.openxmlformats.org/officeDocument/2006/relationships/image" Target="../media/image340.png"/><Relationship Id="rId5" Type="http://schemas.openxmlformats.org/officeDocument/2006/relationships/image" Target="../media/image1290.png"/><Relationship Id="rId28" Type="http://schemas.openxmlformats.org/officeDocument/2006/relationships/image" Target="../media/image780.png"/><Relationship Id="rId36" Type="http://schemas.openxmlformats.org/officeDocument/2006/relationships/image" Target="../media/image302.png"/><Relationship Id="rId10" Type="http://schemas.openxmlformats.org/officeDocument/2006/relationships/image" Target="../media/image700.png"/><Relationship Id="rId31" Type="http://schemas.openxmlformats.org/officeDocument/2006/relationships/image" Target="../media/image300.png"/><Relationship Id="rId44" Type="http://schemas.openxmlformats.org/officeDocument/2006/relationships/image" Target="../media/image38.png"/><Relationship Id="rId4" Type="http://schemas.openxmlformats.org/officeDocument/2006/relationships/image" Target="../media/image1280.png"/><Relationship Id="rId9" Type="http://schemas.openxmlformats.org/officeDocument/2006/relationships/image" Target="../media/image1320.png"/><Relationship Id="rId14" Type="http://schemas.openxmlformats.org/officeDocument/2006/relationships/image" Target="../media/image740.png"/><Relationship Id="rId27" Type="http://schemas.openxmlformats.org/officeDocument/2006/relationships/image" Target="../media/image770.png"/><Relationship Id="rId30" Type="http://schemas.openxmlformats.org/officeDocument/2006/relationships/image" Target="../media/image290.png"/><Relationship Id="rId35" Type="http://schemas.openxmlformats.org/officeDocument/2006/relationships/image" Target="../media/image293.png"/><Relationship Id="rId43" Type="http://schemas.openxmlformats.org/officeDocument/2006/relationships/image" Target="../media/image374.png"/><Relationship Id="rId8" Type="http://schemas.openxmlformats.org/officeDocument/2006/relationships/image" Target="../media/image680.png"/></Relationships>
</file>

<file path=ppt/slides/_rels/slide15.xml.rels><?xml version="1.0" encoding="UTF-8" standalone="yes"?>
<Relationships xmlns="http://schemas.openxmlformats.org/package/2006/relationships"><Relationship Id="rId13" Type="http://schemas.openxmlformats.org/officeDocument/2006/relationships/image" Target="../media/image49.png"/><Relationship Id="rId18" Type="http://schemas.openxmlformats.org/officeDocument/2006/relationships/image" Target="../media/image54.png"/><Relationship Id="rId26" Type="http://schemas.openxmlformats.org/officeDocument/2006/relationships/image" Target="../media/image62.png"/><Relationship Id="rId3" Type="http://schemas.openxmlformats.org/officeDocument/2006/relationships/image" Target="../media/image250.png"/><Relationship Id="rId21" Type="http://schemas.openxmlformats.org/officeDocument/2006/relationships/image" Target="../media/image57.png"/><Relationship Id="rId34" Type="http://schemas.openxmlformats.org/officeDocument/2006/relationships/image" Target="../media/image102.png"/><Relationship Id="rId7" Type="http://schemas.openxmlformats.org/officeDocument/2006/relationships/image" Target="../media/image43.png"/><Relationship Id="rId12" Type="http://schemas.openxmlformats.org/officeDocument/2006/relationships/image" Target="../media/image48.png"/><Relationship Id="rId17" Type="http://schemas.openxmlformats.org/officeDocument/2006/relationships/image" Target="../media/image53.png"/><Relationship Id="rId25" Type="http://schemas.openxmlformats.org/officeDocument/2006/relationships/image" Target="../media/image61.png"/><Relationship Id="rId33" Type="http://schemas.openxmlformats.org/officeDocument/2006/relationships/image" Target="../media/image101.png"/><Relationship Id="rId2" Type="http://schemas.openxmlformats.org/officeDocument/2006/relationships/notesSlide" Target="../notesSlides/notesSlide15.xml"/><Relationship Id="rId16" Type="http://schemas.openxmlformats.org/officeDocument/2006/relationships/image" Target="../media/image52.png"/><Relationship Id="rId20" Type="http://schemas.openxmlformats.org/officeDocument/2006/relationships/image" Target="../media/image56.png"/><Relationship Id="rId29" Type="http://schemas.openxmlformats.org/officeDocument/2006/relationships/image" Target="../media/image97.png"/><Relationship Id="rId1" Type="http://schemas.openxmlformats.org/officeDocument/2006/relationships/slideLayout" Target="../slideLayouts/slideLayout6.xml"/><Relationship Id="rId6" Type="http://schemas.openxmlformats.org/officeDocument/2006/relationships/image" Target="../media/image42.png"/><Relationship Id="rId11" Type="http://schemas.openxmlformats.org/officeDocument/2006/relationships/image" Target="../media/image47.png"/><Relationship Id="rId24" Type="http://schemas.openxmlformats.org/officeDocument/2006/relationships/image" Target="../media/image60.png"/><Relationship Id="rId32" Type="http://schemas.openxmlformats.org/officeDocument/2006/relationships/image" Target="../media/image100.png"/><Relationship Id="rId5" Type="http://schemas.openxmlformats.org/officeDocument/2006/relationships/image" Target="../media/image41.png"/><Relationship Id="rId15" Type="http://schemas.openxmlformats.org/officeDocument/2006/relationships/image" Target="../media/image51.png"/><Relationship Id="rId23" Type="http://schemas.openxmlformats.org/officeDocument/2006/relationships/image" Target="../media/image59.png"/><Relationship Id="rId28" Type="http://schemas.openxmlformats.org/officeDocument/2006/relationships/image" Target="../media/image96.png"/><Relationship Id="rId10" Type="http://schemas.openxmlformats.org/officeDocument/2006/relationships/image" Target="../media/image46.png"/><Relationship Id="rId19" Type="http://schemas.openxmlformats.org/officeDocument/2006/relationships/image" Target="../media/image55.png"/><Relationship Id="rId31" Type="http://schemas.openxmlformats.org/officeDocument/2006/relationships/image" Target="../media/image99.png"/><Relationship Id="rId4" Type="http://schemas.openxmlformats.org/officeDocument/2006/relationships/image" Target="../media/image40.png"/><Relationship Id="rId9" Type="http://schemas.openxmlformats.org/officeDocument/2006/relationships/image" Target="../media/image45.png"/><Relationship Id="rId14" Type="http://schemas.openxmlformats.org/officeDocument/2006/relationships/image" Target="../media/image50.png"/><Relationship Id="rId22" Type="http://schemas.openxmlformats.org/officeDocument/2006/relationships/image" Target="../media/image58.png"/><Relationship Id="rId27" Type="http://schemas.openxmlformats.org/officeDocument/2006/relationships/image" Target="../media/image63.png"/><Relationship Id="rId30" Type="http://schemas.openxmlformats.org/officeDocument/2006/relationships/image" Target="../media/image98.png"/><Relationship Id="rId35" Type="http://schemas.openxmlformats.org/officeDocument/2006/relationships/image" Target="../media/image103.png"/><Relationship Id="rId8" Type="http://schemas.openxmlformats.org/officeDocument/2006/relationships/image" Target="../media/image44.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3" Type="http://schemas.openxmlformats.org/officeDocument/2006/relationships/image" Target="../media/image114.png"/><Relationship Id="rId18" Type="http://schemas.openxmlformats.org/officeDocument/2006/relationships/image" Target="../media/image119.png"/><Relationship Id="rId26" Type="http://schemas.openxmlformats.org/officeDocument/2006/relationships/image" Target="../media/image127.png"/><Relationship Id="rId39" Type="http://schemas.openxmlformats.org/officeDocument/2006/relationships/image" Target="../media/image140.png"/><Relationship Id="rId21" Type="http://schemas.openxmlformats.org/officeDocument/2006/relationships/image" Target="../media/image122.png"/><Relationship Id="rId34" Type="http://schemas.openxmlformats.org/officeDocument/2006/relationships/image" Target="../media/image135.png"/><Relationship Id="rId7" Type="http://schemas.openxmlformats.org/officeDocument/2006/relationships/image" Target="../media/image108.png"/><Relationship Id="rId12" Type="http://schemas.openxmlformats.org/officeDocument/2006/relationships/image" Target="../media/image113.png"/><Relationship Id="rId17" Type="http://schemas.openxmlformats.org/officeDocument/2006/relationships/image" Target="../media/image118.png"/><Relationship Id="rId25" Type="http://schemas.openxmlformats.org/officeDocument/2006/relationships/image" Target="../media/image126.png"/><Relationship Id="rId33" Type="http://schemas.openxmlformats.org/officeDocument/2006/relationships/image" Target="../media/image134.png"/><Relationship Id="rId38" Type="http://schemas.openxmlformats.org/officeDocument/2006/relationships/image" Target="../media/image139.png"/><Relationship Id="rId2" Type="http://schemas.openxmlformats.org/officeDocument/2006/relationships/notesSlide" Target="../notesSlides/notesSlide17.xml"/><Relationship Id="rId16" Type="http://schemas.openxmlformats.org/officeDocument/2006/relationships/image" Target="../media/image117.png"/><Relationship Id="rId20" Type="http://schemas.openxmlformats.org/officeDocument/2006/relationships/image" Target="../media/image121.png"/><Relationship Id="rId29" Type="http://schemas.openxmlformats.org/officeDocument/2006/relationships/image" Target="../media/image130.png"/><Relationship Id="rId1" Type="http://schemas.openxmlformats.org/officeDocument/2006/relationships/slideLayout" Target="../slideLayouts/slideLayout6.xml"/><Relationship Id="rId6" Type="http://schemas.openxmlformats.org/officeDocument/2006/relationships/image" Target="../media/image107.png"/><Relationship Id="rId11" Type="http://schemas.openxmlformats.org/officeDocument/2006/relationships/image" Target="../media/image112.png"/><Relationship Id="rId24" Type="http://schemas.openxmlformats.org/officeDocument/2006/relationships/image" Target="../media/image125.png"/><Relationship Id="rId32" Type="http://schemas.openxmlformats.org/officeDocument/2006/relationships/image" Target="../media/image133.png"/><Relationship Id="rId37" Type="http://schemas.openxmlformats.org/officeDocument/2006/relationships/image" Target="../media/image138.png"/><Relationship Id="rId40" Type="http://schemas.openxmlformats.org/officeDocument/2006/relationships/image" Target="../media/image141.png"/><Relationship Id="rId5" Type="http://schemas.openxmlformats.org/officeDocument/2006/relationships/image" Target="../media/image106.png"/><Relationship Id="rId15" Type="http://schemas.openxmlformats.org/officeDocument/2006/relationships/image" Target="../media/image116.png"/><Relationship Id="rId23" Type="http://schemas.openxmlformats.org/officeDocument/2006/relationships/image" Target="../media/image124.png"/><Relationship Id="rId28" Type="http://schemas.openxmlformats.org/officeDocument/2006/relationships/image" Target="../media/image129.png"/><Relationship Id="rId36" Type="http://schemas.openxmlformats.org/officeDocument/2006/relationships/image" Target="../media/image137.png"/><Relationship Id="rId10" Type="http://schemas.openxmlformats.org/officeDocument/2006/relationships/image" Target="../media/image111.png"/><Relationship Id="rId19" Type="http://schemas.openxmlformats.org/officeDocument/2006/relationships/image" Target="../media/image120.png"/><Relationship Id="rId31" Type="http://schemas.openxmlformats.org/officeDocument/2006/relationships/image" Target="../media/image132.png"/><Relationship Id="rId4" Type="http://schemas.openxmlformats.org/officeDocument/2006/relationships/image" Target="../media/image105.png"/><Relationship Id="rId9" Type="http://schemas.openxmlformats.org/officeDocument/2006/relationships/image" Target="../media/image110.png"/><Relationship Id="rId14" Type="http://schemas.openxmlformats.org/officeDocument/2006/relationships/image" Target="../media/image115.png"/><Relationship Id="rId22" Type="http://schemas.openxmlformats.org/officeDocument/2006/relationships/image" Target="../media/image123.png"/><Relationship Id="rId27" Type="http://schemas.openxmlformats.org/officeDocument/2006/relationships/image" Target="../media/image128.png"/><Relationship Id="rId30" Type="http://schemas.openxmlformats.org/officeDocument/2006/relationships/image" Target="../media/image131.png"/><Relationship Id="rId35" Type="http://schemas.openxmlformats.org/officeDocument/2006/relationships/image" Target="../media/image136.png"/><Relationship Id="rId8" Type="http://schemas.openxmlformats.org/officeDocument/2006/relationships/image" Target="../media/image109.png"/><Relationship Id="rId3" Type="http://schemas.openxmlformats.org/officeDocument/2006/relationships/image" Target="../media/image104.png"/></Relationships>
</file>

<file path=ppt/slides/_rels/slide18.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4.png"/><Relationship Id="rId7" Type="http://schemas.openxmlformats.org/officeDocument/2006/relationships/image" Target="../media/image28.png"/><Relationship Id="rId12"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26.png"/><Relationship Id="rId11" Type="http://schemas.openxmlformats.org/officeDocument/2006/relationships/image" Target="../media/image33.png"/><Relationship Id="rId5" Type="http://schemas.openxmlformats.org/officeDocument/2006/relationships/image" Target="../media/image25.png"/><Relationship Id="rId10" Type="http://schemas.openxmlformats.org/officeDocument/2006/relationships/image" Target="../media/image32.png"/><Relationship Id="rId4" Type="http://schemas.openxmlformats.org/officeDocument/2006/relationships/image" Target="../media/image35.png"/><Relationship Id="rId9" Type="http://schemas.openxmlformats.org/officeDocument/2006/relationships/image" Target="../media/image3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2.xml"/><Relationship Id="rId5" Type="http://schemas.openxmlformats.org/officeDocument/2006/relationships/slideLayout" Target="../slideLayouts/slideLayout7.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3" Type="http://schemas.openxmlformats.org/officeDocument/2006/relationships/image" Target="../media/image1440.png"/><Relationship Id="rId7" Type="http://schemas.openxmlformats.org/officeDocument/2006/relationships/image" Target="../media/image144.jpe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143.jpg"/><Relationship Id="rId5" Type="http://schemas.openxmlformats.org/officeDocument/2006/relationships/image" Target="../media/image142.png"/><Relationship Id="rId4" Type="http://schemas.openxmlformats.org/officeDocument/2006/relationships/image" Target="../media/image39.png"/></Relationships>
</file>

<file path=ppt/slides/_rels/slide22.xml.rels><?xml version="1.0" encoding="UTF-8" standalone="yes"?>
<Relationships xmlns="http://schemas.openxmlformats.org/package/2006/relationships"><Relationship Id="rId3" Type="http://schemas.openxmlformats.org/officeDocument/2006/relationships/image" Target="../media/image145.png"/><Relationship Id="rId2" Type="http://schemas.openxmlformats.org/officeDocument/2006/relationships/notesSlide" Target="../notesSlides/notesSlide22.xml"/><Relationship Id="rId1" Type="http://schemas.openxmlformats.org/officeDocument/2006/relationships/slideLayout" Target="../slideLayouts/slideLayout6.xml"/><Relationship Id="rId5" Type="http://schemas.openxmlformats.org/officeDocument/2006/relationships/image" Target="../media/image147.png"/><Relationship Id="rId4" Type="http://schemas.openxmlformats.org/officeDocument/2006/relationships/image" Target="../media/image146.jpe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6.xml"/><Relationship Id="rId6" Type="http://schemas.openxmlformats.org/officeDocument/2006/relationships/image" Target="../media/image11.png"/><Relationship Id="rId11" Type="http://schemas.openxmlformats.org/officeDocument/2006/relationships/image" Target="../media/image150.png"/><Relationship Id="rId5" Type="http://schemas.openxmlformats.org/officeDocument/2006/relationships/image" Target="../media/image10.png"/><Relationship Id="rId10" Type="http://schemas.openxmlformats.org/officeDocument/2006/relationships/image" Target="../media/image149.svg"/><Relationship Id="rId4" Type="http://schemas.openxmlformats.org/officeDocument/2006/relationships/image" Target="../media/image9.png"/><Relationship Id="rId9" Type="http://schemas.openxmlformats.org/officeDocument/2006/relationships/image" Target="../media/image148.png"/></Relationships>
</file>

<file path=ppt/slides/_rels/slide25.xml.rels><?xml version="1.0" encoding="UTF-8" standalone="yes"?>
<Relationships xmlns="http://schemas.openxmlformats.org/package/2006/relationships"><Relationship Id="rId3" Type="http://schemas.openxmlformats.org/officeDocument/2006/relationships/image" Target="../media/image151.png"/><Relationship Id="rId7" Type="http://schemas.openxmlformats.org/officeDocument/2006/relationships/image" Target="../media/image155.png"/><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image" Target="../media/image154.png"/><Relationship Id="rId5" Type="http://schemas.openxmlformats.org/officeDocument/2006/relationships/image" Target="../media/image153.png"/><Relationship Id="rId4" Type="http://schemas.openxmlformats.org/officeDocument/2006/relationships/image" Target="../media/image152.png"/></Relationships>
</file>

<file path=ppt/slides/_rels/slide26.xml.rels><?xml version="1.0" encoding="UTF-8" standalone="yes"?>
<Relationships xmlns="http://schemas.openxmlformats.org/package/2006/relationships"><Relationship Id="rId3" Type="http://schemas.openxmlformats.org/officeDocument/2006/relationships/image" Target="../media/image156.png"/><Relationship Id="rId7" Type="http://schemas.openxmlformats.org/officeDocument/2006/relationships/image" Target="../media/image160.png"/><Relationship Id="rId2" Type="http://schemas.openxmlformats.org/officeDocument/2006/relationships/notesSlide" Target="../notesSlides/notesSlide26.xml"/><Relationship Id="rId1" Type="http://schemas.openxmlformats.org/officeDocument/2006/relationships/slideLayout" Target="../slideLayouts/slideLayout6.xml"/><Relationship Id="rId6" Type="http://schemas.openxmlformats.org/officeDocument/2006/relationships/image" Target="../media/image159.png"/><Relationship Id="rId5" Type="http://schemas.openxmlformats.org/officeDocument/2006/relationships/image" Target="../media/image158.png"/><Relationship Id="rId4" Type="http://schemas.openxmlformats.org/officeDocument/2006/relationships/image" Target="../media/image157.png"/></Relationships>
</file>

<file path=ppt/slides/_rels/slide27.xml.rels><?xml version="1.0" encoding="UTF-8" standalone="yes"?>
<Relationships xmlns="http://schemas.openxmlformats.org/package/2006/relationships"><Relationship Id="rId8" Type="http://schemas.openxmlformats.org/officeDocument/2006/relationships/image" Target="../media/image163.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image" Target="../media/image162.emf"/><Relationship Id="rId5" Type="http://schemas.openxmlformats.org/officeDocument/2006/relationships/package" Target="../embeddings/Microsoft_Visio_Drawing1.vsdx"/><Relationship Id="rId4" Type="http://schemas.openxmlformats.org/officeDocument/2006/relationships/image" Target="../media/image161.emf"/></Relationships>
</file>

<file path=ppt/slides/_rels/slide28.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package" Target="../embeddings/Microsoft_Visio_Drawing3.vsdx"/><Relationship Id="rId2" Type="http://schemas.openxmlformats.org/officeDocument/2006/relationships/notesSlide" Target="../notesSlides/notesSlide29.xml"/><Relationship Id="rId1" Type="http://schemas.openxmlformats.org/officeDocument/2006/relationships/slideLayout" Target="../slideLayouts/slideLayout6.xml"/><Relationship Id="rId5" Type="http://schemas.openxmlformats.org/officeDocument/2006/relationships/image" Target="../media/image166.png"/><Relationship Id="rId4" Type="http://schemas.openxmlformats.org/officeDocument/2006/relationships/image" Target="../media/image165.em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67.png"/><Relationship Id="rId7" Type="http://schemas.openxmlformats.org/officeDocument/2006/relationships/image" Target="../media/image171.png"/><Relationship Id="rId2" Type="http://schemas.openxmlformats.org/officeDocument/2006/relationships/notesSlide" Target="../notesSlides/notesSlide30.xml"/><Relationship Id="rId1" Type="http://schemas.openxmlformats.org/officeDocument/2006/relationships/slideLayout" Target="../slideLayouts/slideLayout6.xml"/><Relationship Id="rId6" Type="http://schemas.openxmlformats.org/officeDocument/2006/relationships/image" Target="../media/image170.png"/><Relationship Id="rId5" Type="http://schemas.openxmlformats.org/officeDocument/2006/relationships/image" Target="../media/image169.png"/><Relationship Id="rId4" Type="http://schemas.openxmlformats.org/officeDocument/2006/relationships/image" Target="../media/image168.png"/></Relationships>
</file>

<file path=ppt/slides/_rels/slide31.xml.rels><?xml version="1.0" encoding="UTF-8" standalone="yes"?>
<Relationships xmlns="http://schemas.openxmlformats.org/package/2006/relationships"><Relationship Id="rId3" Type="http://schemas.openxmlformats.org/officeDocument/2006/relationships/image" Target="../media/image172.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173.png"/></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174.png"/><Relationship Id="rId2" Type="http://schemas.openxmlformats.org/officeDocument/2006/relationships/notesSlide" Target="../notesSlides/notesSlide34.xml"/><Relationship Id="rId1" Type="http://schemas.openxmlformats.org/officeDocument/2006/relationships/slideLayout" Target="../slideLayouts/slideLayout6.xml"/><Relationship Id="rId5" Type="http://schemas.openxmlformats.org/officeDocument/2006/relationships/image" Target="../media/image171.png"/><Relationship Id="rId4" Type="http://schemas.openxmlformats.org/officeDocument/2006/relationships/image" Target="../media/image175.png"/></Relationships>
</file>

<file path=ppt/slides/_rels/slide35.xml.rels><?xml version="1.0" encoding="UTF-8" standalone="yes"?>
<Relationships xmlns="http://schemas.openxmlformats.org/package/2006/relationships"><Relationship Id="rId3" Type="http://schemas.openxmlformats.org/officeDocument/2006/relationships/image" Target="../media/image176.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580.png"/><Relationship Id="rId2" Type="http://schemas.openxmlformats.org/officeDocument/2006/relationships/notesSlide" Target="../notesSlides/notesSlide36.xml"/><Relationship Id="rId1" Type="http://schemas.openxmlformats.org/officeDocument/2006/relationships/slideLayout" Target="../slideLayouts/slideLayout6.xml"/><Relationship Id="rId5" Type="http://schemas.openxmlformats.org/officeDocument/2006/relationships/image" Target="../media/image178.png"/><Relationship Id="rId4" Type="http://schemas.openxmlformats.org/officeDocument/2006/relationships/image" Target="../media/image177.png"/></Relationships>
</file>

<file path=ppt/slides/_rels/slide37.xml.rels><?xml version="1.0" encoding="UTF-8" standalone="yes"?>
<Relationships xmlns="http://schemas.openxmlformats.org/package/2006/relationships"><Relationship Id="rId3" Type="http://schemas.openxmlformats.org/officeDocument/2006/relationships/image" Target="../media/image179.jpe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notesSlide" Target="../notesSlides/notesSlide38.xml"/><Relationship Id="rId1" Type="http://schemas.openxmlformats.org/officeDocument/2006/relationships/slideLayout" Target="../slideLayouts/slideLayout6.xml"/><Relationship Id="rId4" Type="http://schemas.openxmlformats.org/officeDocument/2006/relationships/image" Target="../media/image181.jpg"/></Relationships>
</file>

<file path=ppt/slides/_rels/slide39.xml.rels><?xml version="1.0" encoding="UTF-8" standalone="yes"?>
<Relationships xmlns="http://schemas.openxmlformats.org/package/2006/relationships"><Relationship Id="rId3" Type="http://schemas.openxmlformats.org/officeDocument/2006/relationships/image" Target="../media/image182.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mailto:fossum2523@gmail.com"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110.png"/><Relationship Id="rId2" Type="http://schemas.openxmlformats.org/officeDocument/2006/relationships/notesSlide" Target="../notesSlides/notesSlide41.xml"/><Relationship Id="rId1" Type="http://schemas.openxmlformats.org/officeDocument/2006/relationships/slideLayout" Target="../slideLayouts/slideLayout6.xml"/><Relationship Id="rId4" Type="http://schemas.openxmlformats.org/officeDocument/2006/relationships/image" Target="../media/image1210.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810.pn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83.png"/><Relationship Id="rId2" Type="http://schemas.openxmlformats.org/officeDocument/2006/relationships/notesSlide" Target="../notesSlides/notesSlide44.xml"/><Relationship Id="rId1" Type="http://schemas.openxmlformats.org/officeDocument/2006/relationships/slideLayout" Target="../slideLayouts/slideLayout6.xml"/><Relationship Id="rId5" Type="http://schemas.openxmlformats.org/officeDocument/2006/relationships/image" Target="../media/image185.png"/><Relationship Id="rId4" Type="http://schemas.openxmlformats.org/officeDocument/2006/relationships/image" Target="../media/image184.png"/></Relationships>
</file>

<file path=ppt/slides/_rels/slide45.xml.rels><?xml version="1.0" encoding="UTF-8" standalone="yes"?>
<Relationships xmlns="http://schemas.openxmlformats.org/package/2006/relationships"><Relationship Id="rId3" Type="http://schemas.openxmlformats.org/officeDocument/2006/relationships/image" Target="../media/image186.png"/><Relationship Id="rId2" Type="http://schemas.openxmlformats.org/officeDocument/2006/relationships/notesSlide" Target="../notesSlides/notesSlide45.xml"/><Relationship Id="rId1" Type="http://schemas.openxmlformats.org/officeDocument/2006/relationships/slideLayout" Target="../slideLayouts/slideLayout6.xml"/><Relationship Id="rId5" Type="http://schemas.openxmlformats.org/officeDocument/2006/relationships/image" Target="../media/image142.png"/><Relationship Id="rId4" Type="http://schemas.openxmlformats.org/officeDocument/2006/relationships/image" Target="../media/image39.png"/></Relationships>
</file>

<file path=ppt/slides/_rels/slide46.xml.rels><?xml version="1.0" encoding="UTF-8" standalone="yes"?>
<Relationships xmlns="http://schemas.openxmlformats.org/package/2006/relationships"><Relationship Id="rId3" Type="http://schemas.openxmlformats.org/officeDocument/2006/relationships/image" Target="../media/image187.png"/><Relationship Id="rId17" Type="http://schemas.openxmlformats.org/officeDocument/2006/relationships/image" Target="../media/image295.png"/><Relationship Id="rId25" Type="http://schemas.openxmlformats.org/officeDocument/2006/relationships/image" Target="../media/image373.png"/><Relationship Id="rId2" Type="http://schemas.openxmlformats.org/officeDocument/2006/relationships/notesSlide" Target="../notesSlides/notesSlide46.xml"/><Relationship Id="rId16" Type="http://schemas.openxmlformats.org/officeDocument/2006/relationships/image" Target="../media/image294.png"/><Relationship Id="rId1" Type="http://schemas.openxmlformats.org/officeDocument/2006/relationships/slideLayout" Target="../slideLayouts/slideLayout6.xml"/><Relationship Id="rId24" Type="http://schemas.openxmlformats.org/officeDocument/2006/relationships/image" Target="../media/image372.png"/><Relationship Id="rId5" Type="http://schemas.openxmlformats.org/officeDocument/2006/relationships/image" Target="../media/image189.png"/><Relationship Id="rId15" Type="http://schemas.openxmlformats.org/officeDocument/2006/relationships/image" Target="../media/image366.png"/><Relationship Id="rId23" Type="http://schemas.openxmlformats.org/officeDocument/2006/relationships/image" Target="../media/image371.png"/><Relationship Id="rId4" Type="http://schemas.openxmlformats.org/officeDocument/2006/relationships/image" Target="../media/image188.png"/><Relationship Id="rId14" Type="http://schemas.openxmlformats.org/officeDocument/2006/relationships/image" Target="../media/image292.png"/><Relationship Id="rId22" Type="http://schemas.openxmlformats.org/officeDocument/2006/relationships/image" Target="../media/image370.png"/></Relationships>
</file>

<file path=ppt/slides/_rels/slide47.xml.rels><?xml version="1.0" encoding="UTF-8" standalone="yes"?>
<Relationships xmlns="http://schemas.openxmlformats.org/package/2006/relationships"><Relationship Id="rId18" Type="http://schemas.openxmlformats.org/officeDocument/2006/relationships/image" Target="../media/image367.png"/><Relationship Id="rId3" Type="http://schemas.openxmlformats.org/officeDocument/2006/relationships/image" Target="../media/image291.png"/><Relationship Id="rId21" Type="http://schemas.openxmlformats.org/officeDocument/2006/relationships/image" Target="../media/image369.png"/><Relationship Id="rId17" Type="http://schemas.openxmlformats.org/officeDocument/2006/relationships/image" Target="../media/image295.png"/><Relationship Id="rId2" Type="http://schemas.openxmlformats.org/officeDocument/2006/relationships/notesSlide" Target="../notesSlides/notesSlide47.xml"/><Relationship Id="rId16" Type="http://schemas.openxmlformats.org/officeDocument/2006/relationships/image" Target="../media/image294.png"/><Relationship Id="rId20" Type="http://schemas.openxmlformats.org/officeDocument/2006/relationships/image" Target="../media/image368.png"/><Relationship Id="rId1" Type="http://schemas.openxmlformats.org/officeDocument/2006/relationships/slideLayout" Target="../slideLayouts/slideLayout6.xml"/><Relationship Id="rId15" Type="http://schemas.openxmlformats.org/officeDocument/2006/relationships/image" Target="../media/image366.png"/><Relationship Id="rId19" Type="http://schemas.openxmlformats.org/officeDocument/2006/relationships/image" Target="../media/image297.png"/><Relationship Id="rId14" Type="http://schemas.openxmlformats.org/officeDocument/2006/relationships/image" Target="../media/image292.png"/></Relationships>
</file>

<file path=ppt/slides/_rels/slide48.xml.rels><?xml version="1.0" encoding="UTF-8" standalone="yes"?>
<Relationships xmlns="http://schemas.openxmlformats.org/package/2006/relationships"><Relationship Id="rId3" Type="http://schemas.openxmlformats.org/officeDocument/2006/relationships/image" Target="../media/image301.png"/><Relationship Id="rId2" Type="http://schemas.openxmlformats.org/officeDocument/2006/relationships/notesSlide" Target="../notesSlides/notesSlide48.xml"/><Relationship Id="rId1" Type="http://schemas.openxmlformats.org/officeDocument/2006/relationships/slideLayout" Target="../slideLayouts/slideLayout6.xml"/><Relationship Id="rId4" Type="http://schemas.openxmlformats.org/officeDocument/2006/relationships/image" Target="../media/image3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659081" y="-872837"/>
            <a:ext cx="8738755" cy="8603673"/>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806211" y="4738204"/>
            <a:ext cx="2631680" cy="886454"/>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80" y="4965139"/>
              <a:ext cx="2268343" cy="430887"/>
            </a:xfrm>
            <a:prstGeom prst="rect">
              <a:avLst/>
            </a:prstGeom>
            <a:noFill/>
          </p:spPr>
          <p:txBody>
            <a:bodyPr wrap="square" rtlCol="0">
              <a:spAutoFit/>
            </a:bodyPr>
            <a:lstStyle/>
            <a:p>
              <a:pPr algn="ct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面試者：蘇柏丞</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1515153" y="2388220"/>
            <a:ext cx="9359900" cy="892552"/>
          </a:xfrm>
          <a:prstGeom prst="rect">
            <a:avLst/>
          </a:prstGeom>
        </p:spPr>
        <p:txBody>
          <a:bodyPr wrap="square" rtlCol="0">
            <a:spAutoFit/>
          </a:bodyPr>
          <a:lstStyle/>
          <a:p>
            <a:pPr algn="ctr"/>
            <a:r>
              <a:rPr lang="zh-TW" altLang="en-US" sz="5200" dirty="0">
                <a:latin typeface="Times New Roman" panose="02020603050405020304" pitchFamily="18" charset="0"/>
                <a:ea typeface="微軟正黑體" panose="020B0604030504040204" pitchFamily="34" charset="-120"/>
                <a:cs typeface="Times New Roman" panose="02020603050405020304" pitchFamily="18" charset="0"/>
              </a:rPr>
              <a:t>面試簡報</a:t>
            </a:r>
            <a:endParaRPr lang="zh-CN" altLang="en-US" sz="5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954579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852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6"/>
              </a:solidFill>
            </a:endParaRPr>
          </a:p>
        </p:txBody>
      </p:sp>
      <p:grpSp>
        <p:nvGrpSpPr>
          <p:cNvPr id="54" name="组合 53"/>
          <p:cNvGrpSpPr/>
          <p:nvPr/>
        </p:nvGrpSpPr>
        <p:grpSpPr>
          <a:xfrm>
            <a:off x="568443" y="319365"/>
            <a:ext cx="2353518" cy="400110"/>
            <a:chOff x="568442" y="319364"/>
            <a:chExt cx="2353518" cy="400111"/>
          </a:xfrm>
        </p:grpSpPr>
        <p:sp>
          <p:nvSpPr>
            <p:cNvPr id="55" name="文本框 23"/>
            <p:cNvSpPr txBox="1"/>
            <p:nvPr/>
          </p:nvSpPr>
          <p:spPr>
            <a:xfrm>
              <a:off x="665958" y="319364"/>
              <a:ext cx="22560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3" name="文字方塊 52">
            <a:extLst>
              <a:ext uri="{FF2B5EF4-FFF2-40B4-BE49-F238E27FC236}">
                <a16:creationId xmlns:a16="http://schemas.microsoft.com/office/drawing/2014/main" id="{137098A5-E892-4BFC-80CE-2C371E474EF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endParaRPr lang="zh-TW" altLang="en-US" dirty="0">
              <a:latin typeface="Times New Roman" panose="02020603050405020304" pitchFamily="18" charset="0"/>
              <a:cs typeface="Times New Roman" panose="02020603050405020304" pitchFamily="18" charset="0"/>
            </a:endParaRPr>
          </a:p>
        </p:txBody>
      </p:sp>
      <p:sp>
        <p:nvSpPr>
          <p:cNvPr id="2" name="文字方塊 1">
            <a:extLst>
              <a:ext uri="{FF2B5EF4-FFF2-40B4-BE49-F238E27FC236}">
                <a16:creationId xmlns:a16="http://schemas.microsoft.com/office/drawing/2014/main" id="{07789641-18FA-610E-A0F8-1061E46CE2AA}"/>
              </a:ext>
            </a:extLst>
          </p:cNvPr>
          <p:cNvSpPr txBox="1"/>
          <p:nvPr/>
        </p:nvSpPr>
        <p:spPr>
          <a:xfrm>
            <a:off x="1070466" y="3965388"/>
            <a:ext cx="3871918" cy="1669944"/>
          </a:xfrm>
          <a:prstGeom prst="rect">
            <a:avLst/>
          </a:prstGeom>
          <a:noFill/>
        </p:spPr>
        <p:txBody>
          <a:bodyPr wrap="square" rtlCol="0">
            <a:spAutoFit/>
          </a:bodyPr>
          <a:lstStyle/>
          <a:p>
            <a:pPr algn="just">
              <a:lnSpc>
                <a:spcPct val="200000"/>
              </a:lnSpc>
            </a:pPr>
            <a:r>
              <a:rPr lang="en-US" altLang="zh-TW" b="1" kern="100" dirty="0">
                <a:latin typeface="Times New Roman" panose="02020603050405020304" pitchFamily="18" charset="0"/>
                <a:ea typeface="標楷體" panose="03000509000000000000" pitchFamily="65" charset="-120"/>
                <a:cs typeface="Times New Roman" panose="02020603050405020304" pitchFamily="18" charset="0"/>
              </a:rPr>
              <a:t>Two important parts</a:t>
            </a:r>
            <a:r>
              <a:rPr lang="zh-TW" altLang="en-US" b="1" kern="100" dirty="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b="1"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Key expansion</a:t>
            </a: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Message encryption</a:t>
            </a:r>
          </a:p>
        </p:txBody>
      </p:sp>
      <p:graphicFrame>
        <p:nvGraphicFramePr>
          <p:cNvPr id="3" name="表格 2">
            <a:extLst>
              <a:ext uri="{FF2B5EF4-FFF2-40B4-BE49-F238E27FC236}">
                <a16:creationId xmlns:a16="http://schemas.microsoft.com/office/drawing/2014/main" id="{B26B4929-12A3-2D58-F618-25B54D7A062B}"/>
              </a:ext>
            </a:extLst>
          </p:cNvPr>
          <p:cNvGraphicFramePr>
            <a:graphicFrameLocks noGrp="1"/>
          </p:cNvGraphicFramePr>
          <p:nvPr/>
        </p:nvGraphicFramePr>
        <p:xfrm>
          <a:off x="1108185" y="1553003"/>
          <a:ext cx="3780000" cy="2160000"/>
        </p:xfrm>
        <a:graphic>
          <a:graphicData uri="http://schemas.openxmlformats.org/drawingml/2006/table">
            <a:tbl>
              <a:tblPr firstRow="1" firstCol="1" bandRow="1"/>
              <a:tblGrid>
                <a:gridCol w="2340000">
                  <a:extLst>
                    <a:ext uri="{9D8B030D-6E8A-4147-A177-3AD203B41FA5}">
                      <a16:colId xmlns:a16="http://schemas.microsoft.com/office/drawing/2014/main" val="1633469473"/>
                    </a:ext>
                  </a:extLst>
                </a:gridCol>
                <a:gridCol w="1440000">
                  <a:extLst>
                    <a:ext uri="{9D8B030D-6E8A-4147-A177-3AD203B41FA5}">
                      <a16:colId xmlns:a16="http://schemas.microsoft.com/office/drawing/2014/main" val="484967499"/>
                    </a:ext>
                  </a:extLst>
                </a:gridCol>
              </a:tblGrid>
              <a:tr h="360000">
                <a:tc gridSpan="2">
                  <a:txBody>
                    <a:bodyPr/>
                    <a:lstStyle/>
                    <a:p>
                      <a:pPr algn="ctr">
                        <a:lnSpc>
                          <a:spcPct val="100000"/>
                        </a:lnSpc>
                      </a:pPr>
                      <a:r>
                        <a:rPr lang="en-US" altLang="zh-TW" sz="1400" b="0" kern="100" dirty="0">
                          <a:effectLst/>
                          <a:latin typeface="Times New Roman" panose="02020603050405020304" pitchFamily="18" charset="0"/>
                          <a:ea typeface="標楷體" panose="03000509000000000000" pitchFamily="65" charset="-120"/>
                          <a:cs typeface="Times New Roman" panose="02020603050405020304" pitchFamily="18" charset="0"/>
                        </a:rPr>
                        <a:t>AES-128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500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2478427"/>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2682200"/>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Plaintext block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8865"/>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rounds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3958563"/>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Round 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5790822"/>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expanded keys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8030472"/>
                  </a:ext>
                </a:extLst>
              </a:tr>
            </a:tbl>
          </a:graphicData>
        </a:graphic>
      </p:graphicFrame>
      <p:sp>
        <p:nvSpPr>
          <p:cNvPr id="4" name="矩形 3">
            <a:extLst>
              <a:ext uri="{FF2B5EF4-FFF2-40B4-BE49-F238E27FC236}">
                <a16:creationId xmlns:a16="http://schemas.microsoft.com/office/drawing/2014/main" id="{CEA6FFAC-3021-09AE-89A9-133524882533}"/>
              </a:ext>
            </a:extLst>
          </p:cNvPr>
          <p:cNvSpPr/>
          <p:nvPr/>
        </p:nvSpPr>
        <p:spPr>
          <a:xfrm>
            <a:off x="8975961" y="552456"/>
            <a:ext cx="1440000" cy="5765007"/>
          </a:xfrm>
          <a:prstGeom prst="rect">
            <a:avLst/>
          </a:prstGeom>
          <a:solidFill>
            <a:schemeClr val="tx2">
              <a:lumMod val="20000"/>
              <a:lumOff val="80000"/>
            </a:schemeClr>
          </a:solidFill>
          <a:ln w="19050">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b="1">
                <a:solidFill>
                  <a:srgbClr val="000000"/>
                </a:solidFill>
                <a:latin typeface="Times New Roman" panose="02020603050405020304" pitchFamily="18" charset="0"/>
                <a:cs typeface="Times New Roman" panose="02020603050405020304" pitchFamily="18" charset="0"/>
              </a:rPr>
              <a:t>Key Expansion</a:t>
            </a:r>
            <a:endParaRPr lang="zh-TW" altLang="en-US" sz="1000" b="1" dirty="0">
              <a:solidFill>
                <a:srgbClr val="000000"/>
              </a:solidFill>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FA4C753E-EA25-3610-C4BF-41E017C1472B}"/>
              </a:ext>
            </a:extLst>
          </p:cNvPr>
          <p:cNvSpPr txBox="1"/>
          <p:nvPr/>
        </p:nvSpPr>
        <p:spPr>
          <a:xfrm>
            <a:off x="7481263" y="738707"/>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6" name="直線單箭頭接點 5">
            <a:extLst>
              <a:ext uri="{FF2B5EF4-FFF2-40B4-BE49-F238E27FC236}">
                <a16:creationId xmlns:a16="http://schemas.microsoft.com/office/drawing/2014/main" id="{BFDD9DFC-D4CE-DE39-C5B3-5A41F01512B8}"/>
              </a:ext>
            </a:extLst>
          </p:cNvPr>
          <p:cNvCxnSpPr>
            <a:cxnSpLocks/>
            <a:endCxn id="5" idx="3"/>
          </p:cNvCxnSpPr>
          <p:nvPr/>
        </p:nvCxnSpPr>
        <p:spPr>
          <a:xfrm flipH="1">
            <a:off x="8669263" y="855440"/>
            <a:ext cx="305016"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6D1248A1-CADC-00AA-F80F-68E941E9841D}"/>
              </a:ext>
            </a:extLst>
          </p:cNvPr>
          <p:cNvSpPr txBox="1"/>
          <p:nvPr/>
        </p:nvSpPr>
        <p:spPr>
          <a:xfrm>
            <a:off x="7481272" y="1274883"/>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8" name="文字方塊 7">
            <a:extLst>
              <a:ext uri="{FF2B5EF4-FFF2-40B4-BE49-F238E27FC236}">
                <a16:creationId xmlns:a16="http://schemas.microsoft.com/office/drawing/2014/main" id="{2D82FC46-A33D-86B1-92DE-1622F2DD8117}"/>
              </a:ext>
            </a:extLst>
          </p:cNvPr>
          <p:cNvSpPr txBox="1"/>
          <p:nvPr/>
        </p:nvSpPr>
        <p:spPr>
          <a:xfrm>
            <a:off x="7481272" y="1660535"/>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D36B5767-A894-949C-ABB9-55B4DD12CBCC}"/>
              </a:ext>
            </a:extLst>
          </p:cNvPr>
          <p:cNvSpPr txBox="1"/>
          <p:nvPr/>
        </p:nvSpPr>
        <p:spPr>
          <a:xfrm>
            <a:off x="7481272" y="204458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MixColumns</a:t>
            </a:r>
            <a:endParaRPr lang="zh-TW" altLang="en-US" sz="1000" dirty="0">
              <a:latin typeface="Times New Roman" panose="02020603050405020304" pitchFamily="18" charset="0"/>
              <a:cs typeface="Times New Roman" panose="02020603050405020304" pitchFamily="18" charset="0"/>
            </a:endParaRPr>
          </a:p>
        </p:txBody>
      </p:sp>
      <p:cxnSp>
        <p:nvCxnSpPr>
          <p:cNvPr id="10" name="直線單箭頭接點 9">
            <a:extLst>
              <a:ext uri="{FF2B5EF4-FFF2-40B4-BE49-F238E27FC236}">
                <a16:creationId xmlns:a16="http://schemas.microsoft.com/office/drawing/2014/main" id="{CD063936-4340-4875-8F30-B7FBA86DB5CE}"/>
              </a:ext>
            </a:extLst>
          </p:cNvPr>
          <p:cNvCxnSpPr>
            <a:cxnSpLocks/>
            <a:stCxn id="7" idx="2"/>
            <a:endCxn id="8" idx="0"/>
          </p:cNvCxnSpPr>
          <p:nvPr/>
        </p:nvCxnSpPr>
        <p:spPr>
          <a:xfrm>
            <a:off x="8075272" y="1521104"/>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單箭頭接點 10">
            <a:extLst>
              <a:ext uri="{FF2B5EF4-FFF2-40B4-BE49-F238E27FC236}">
                <a16:creationId xmlns:a16="http://schemas.microsoft.com/office/drawing/2014/main" id="{A6763D92-1573-EFCD-A6D4-EAFE2523843D}"/>
              </a:ext>
            </a:extLst>
          </p:cNvPr>
          <p:cNvCxnSpPr>
            <a:stCxn id="8" idx="2"/>
            <a:endCxn id="9" idx="0"/>
          </p:cNvCxnSpPr>
          <p:nvPr/>
        </p:nvCxnSpPr>
        <p:spPr>
          <a:xfrm>
            <a:off x="8075272" y="1906756"/>
            <a:ext cx="0" cy="13782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87976B72-F8DF-B35C-108E-671D6A42B114}"/>
              </a:ext>
            </a:extLst>
          </p:cNvPr>
          <p:cNvCxnSpPr>
            <a:stCxn id="5" idx="2"/>
            <a:endCxn id="7" idx="0"/>
          </p:cNvCxnSpPr>
          <p:nvPr/>
        </p:nvCxnSpPr>
        <p:spPr>
          <a:xfrm>
            <a:off x="8075263" y="984928"/>
            <a:ext cx="9" cy="28995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3" name="文字方塊 12">
            <a:extLst>
              <a:ext uri="{FF2B5EF4-FFF2-40B4-BE49-F238E27FC236}">
                <a16:creationId xmlns:a16="http://schemas.microsoft.com/office/drawing/2014/main" id="{CB52AAF1-876E-5D2F-F000-3897E65124D1}"/>
              </a:ext>
            </a:extLst>
          </p:cNvPr>
          <p:cNvSpPr txBox="1"/>
          <p:nvPr/>
        </p:nvSpPr>
        <p:spPr>
          <a:xfrm>
            <a:off x="7481272" y="2429347"/>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14" name="直線單箭頭接點 13">
            <a:extLst>
              <a:ext uri="{FF2B5EF4-FFF2-40B4-BE49-F238E27FC236}">
                <a16:creationId xmlns:a16="http://schemas.microsoft.com/office/drawing/2014/main" id="{AAF697D3-62DD-C123-E16E-4FCFCA144049}"/>
              </a:ext>
            </a:extLst>
          </p:cNvPr>
          <p:cNvCxnSpPr>
            <a:cxnSpLocks/>
            <a:endCxn id="13" idx="3"/>
          </p:cNvCxnSpPr>
          <p:nvPr/>
        </p:nvCxnSpPr>
        <p:spPr>
          <a:xfrm flipH="1">
            <a:off x="8669272" y="2546080"/>
            <a:ext cx="305008"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單箭頭接點 14">
            <a:extLst>
              <a:ext uri="{FF2B5EF4-FFF2-40B4-BE49-F238E27FC236}">
                <a16:creationId xmlns:a16="http://schemas.microsoft.com/office/drawing/2014/main" id="{330ECF2A-9BC7-3FB6-5BA8-200F96EBD4F9}"/>
              </a:ext>
            </a:extLst>
          </p:cNvPr>
          <p:cNvCxnSpPr>
            <a:stCxn id="9" idx="2"/>
            <a:endCxn id="13" idx="0"/>
          </p:cNvCxnSpPr>
          <p:nvPr/>
        </p:nvCxnSpPr>
        <p:spPr>
          <a:xfrm>
            <a:off x="8075272" y="2290803"/>
            <a:ext cx="0" cy="13854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4496F465-C46C-1C92-7860-A97BAC2F239E}"/>
              </a:ext>
            </a:extLst>
          </p:cNvPr>
          <p:cNvSpPr/>
          <p:nvPr/>
        </p:nvSpPr>
        <p:spPr>
          <a:xfrm>
            <a:off x="7354009" y="1160767"/>
            <a:ext cx="1440063" cy="1608133"/>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a:p>
        </p:txBody>
      </p:sp>
      <p:sp>
        <p:nvSpPr>
          <p:cNvPr id="17" name="文字方塊 16">
            <a:extLst>
              <a:ext uri="{FF2B5EF4-FFF2-40B4-BE49-F238E27FC236}">
                <a16:creationId xmlns:a16="http://schemas.microsoft.com/office/drawing/2014/main" id="{1853350C-AA83-F73C-0DBE-8BB9E3F1BEAE}"/>
              </a:ext>
            </a:extLst>
          </p:cNvPr>
          <p:cNvSpPr txBox="1"/>
          <p:nvPr/>
        </p:nvSpPr>
        <p:spPr>
          <a:xfrm flipV="1">
            <a:off x="7015455" y="1341214"/>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1</a:t>
            </a:r>
            <a:endParaRPr lang="zh-TW" altLang="en-US" sz="10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57F80F7C-3E93-9069-142E-B3E8464DE1F2}"/>
              </a:ext>
            </a:extLst>
          </p:cNvPr>
          <p:cNvSpPr txBox="1"/>
          <p:nvPr/>
        </p:nvSpPr>
        <p:spPr>
          <a:xfrm>
            <a:off x="7479743" y="512757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B746F95-6DB4-519E-BEFE-E566A132399D}"/>
              </a:ext>
            </a:extLst>
          </p:cNvPr>
          <p:cNvSpPr txBox="1"/>
          <p:nvPr/>
        </p:nvSpPr>
        <p:spPr>
          <a:xfrm>
            <a:off x="7479743" y="5513224"/>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cxnSp>
        <p:nvCxnSpPr>
          <p:cNvPr id="20" name="直線單箭頭接點 19">
            <a:extLst>
              <a:ext uri="{FF2B5EF4-FFF2-40B4-BE49-F238E27FC236}">
                <a16:creationId xmlns:a16="http://schemas.microsoft.com/office/drawing/2014/main" id="{207B9D63-90D5-6897-B899-EFD098DE3BAB}"/>
              </a:ext>
            </a:extLst>
          </p:cNvPr>
          <p:cNvCxnSpPr>
            <a:cxnSpLocks/>
            <a:stCxn id="18" idx="2"/>
            <a:endCxn id="19" idx="0"/>
          </p:cNvCxnSpPr>
          <p:nvPr/>
        </p:nvCxnSpPr>
        <p:spPr>
          <a:xfrm>
            <a:off x="8073743" y="5373793"/>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單箭頭接點 20">
            <a:extLst>
              <a:ext uri="{FF2B5EF4-FFF2-40B4-BE49-F238E27FC236}">
                <a16:creationId xmlns:a16="http://schemas.microsoft.com/office/drawing/2014/main" id="{CA30B702-D68A-7DE9-BDE9-C0C500682695}"/>
              </a:ext>
            </a:extLst>
          </p:cNvPr>
          <p:cNvCxnSpPr>
            <a:cxnSpLocks/>
            <a:stCxn id="13" idx="2"/>
          </p:cNvCxnSpPr>
          <p:nvPr/>
        </p:nvCxnSpPr>
        <p:spPr>
          <a:xfrm flipH="1">
            <a:off x="8074040" y="2675568"/>
            <a:ext cx="1232" cy="19963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22" name="文字方塊 21">
            <a:extLst>
              <a:ext uri="{FF2B5EF4-FFF2-40B4-BE49-F238E27FC236}">
                <a16:creationId xmlns:a16="http://schemas.microsoft.com/office/drawing/2014/main" id="{9CC90184-9A73-4961-3556-9B78D2340577}"/>
              </a:ext>
            </a:extLst>
          </p:cNvPr>
          <p:cNvSpPr txBox="1"/>
          <p:nvPr/>
        </p:nvSpPr>
        <p:spPr>
          <a:xfrm>
            <a:off x="7479743" y="5898296"/>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23" name="直線單箭頭接點 22">
            <a:extLst>
              <a:ext uri="{FF2B5EF4-FFF2-40B4-BE49-F238E27FC236}">
                <a16:creationId xmlns:a16="http://schemas.microsoft.com/office/drawing/2014/main" id="{75E7E172-7661-E1E4-8BB6-61D9F8026FCF}"/>
              </a:ext>
            </a:extLst>
          </p:cNvPr>
          <p:cNvCxnSpPr>
            <a:cxnSpLocks/>
            <a:endCxn id="22" idx="3"/>
          </p:cNvCxnSpPr>
          <p:nvPr/>
        </p:nvCxnSpPr>
        <p:spPr>
          <a:xfrm flipH="1">
            <a:off x="8667743" y="6015029"/>
            <a:ext cx="306536"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單箭頭接點 23">
            <a:extLst>
              <a:ext uri="{FF2B5EF4-FFF2-40B4-BE49-F238E27FC236}">
                <a16:creationId xmlns:a16="http://schemas.microsoft.com/office/drawing/2014/main" id="{F10CBAFE-FA86-B248-9B21-7B9797AD0650}"/>
              </a:ext>
            </a:extLst>
          </p:cNvPr>
          <p:cNvCxnSpPr>
            <a:cxnSpLocks/>
            <a:stCxn id="19" idx="2"/>
            <a:endCxn id="22" idx="0"/>
          </p:cNvCxnSpPr>
          <p:nvPr/>
        </p:nvCxnSpPr>
        <p:spPr>
          <a:xfrm>
            <a:off x="8073743" y="5759445"/>
            <a:ext cx="0" cy="1388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55121E88-780C-5EC5-776E-AA5BB8B8F4FE}"/>
              </a:ext>
            </a:extLst>
          </p:cNvPr>
          <p:cNvSpPr/>
          <p:nvPr/>
        </p:nvSpPr>
        <p:spPr>
          <a:xfrm>
            <a:off x="7354385" y="5015596"/>
            <a:ext cx="1440063" cy="1222788"/>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26" name="文字方塊 25">
                <a:extLst>
                  <a:ext uri="{FF2B5EF4-FFF2-40B4-BE49-F238E27FC236}">
                    <a16:creationId xmlns:a16="http://schemas.microsoft.com/office/drawing/2014/main" id="{117DF839-D4E4-0690-6334-E73C98677F95}"/>
                  </a:ext>
                </a:extLst>
              </p:cNvPr>
              <p:cNvSpPr txBox="1"/>
              <p:nvPr/>
            </p:nvSpPr>
            <p:spPr>
              <a:xfrm flipV="1">
                <a:off x="7015688" y="5020166"/>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a:t>
                </a:r>
                <a14:m>
                  <m:oMath xmlns:m="http://schemas.openxmlformats.org/officeDocument/2006/math">
                    <m:r>
                      <m:rPr>
                        <m:sty m:val="p"/>
                      </m:rPr>
                      <a:rPr lang="en-US" altLang="zh-TW" sz="1000" i="1" dirty="0">
                        <a:latin typeface="Cambria Math" panose="02040503050406030204" pitchFamily="18" charset="0"/>
                        <a:cs typeface="Times New Roman" panose="02020603050405020304" pitchFamily="18" charset="0"/>
                      </a:rPr>
                      <m:t>N</m:t>
                    </m:r>
                  </m:oMath>
                </a14:m>
                <a:r>
                  <a:rPr lang="en-US" altLang="zh-TW" sz="1000" dirty="0">
                    <a:latin typeface="Times New Roman" panose="02020603050405020304" pitchFamily="18" charset="0"/>
                    <a:cs typeface="Times New Roman" panose="02020603050405020304" pitchFamily="18" charset="0"/>
                  </a:rPr>
                  <a:t>r</a:t>
                </a:r>
                <a:endParaRPr lang="zh-TW" altLang="en-US" sz="1000" dirty="0">
                  <a:latin typeface="Times New Roman" panose="02020603050405020304" pitchFamily="18" charset="0"/>
                  <a:cs typeface="Times New Roman" panose="02020603050405020304" pitchFamily="18" charset="0"/>
                </a:endParaRPr>
              </a:p>
            </p:txBody>
          </p:sp>
        </mc:Choice>
        <mc:Fallback xmlns="">
          <p:sp>
            <p:nvSpPr>
              <p:cNvPr id="26" name="文字方塊 25">
                <a:extLst>
                  <a:ext uri="{FF2B5EF4-FFF2-40B4-BE49-F238E27FC236}">
                    <a16:creationId xmlns:a16="http://schemas.microsoft.com/office/drawing/2014/main" id="{117DF839-D4E4-0690-6334-E73C98677F95}"/>
                  </a:ext>
                </a:extLst>
              </p:cNvPr>
              <p:cNvSpPr txBox="1">
                <a:spLocks noRot="1" noChangeAspect="1" noMove="1" noResize="1" noEditPoints="1" noAdjustHandles="1" noChangeArrowheads="1" noChangeShapeType="1" noTextEdit="1"/>
              </p:cNvSpPr>
              <p:nvPr/>
            </p:nvSpPr>
            <p:spPr>
              <a:xfrm flipV="1">
                <a:off x="7015688" y="5020166"/>
                <a:ext cx="338554" cy="1213686"/>
              </a:xfrm>
              <a:prstGeom prst="rect">
                <a:avLst/>
              </a:prstGeom>
              <a:blipFill>
                <a:blip r:embed="rId3"/>
                <a:stretch>
                  <a:fillRect/>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FFC0262F-BCBE-425F-8DE3-7E3C9C6C536E}"/>
              </a:ext>
            </a:extLst>
          </p:cNvPr>
          <p:cNvSpPr txBox="1"/>
          <p:nvPr/>
        </p:nvSpPr>
        <p:spPr>
          <a:xfrm>
            <a:off x="7479743" y="3437520"/>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28" name="文字方塊 27">
            <a:extLst>
              <a:ext uri="{FF2B5EF4-FFF2-40B4-BE49-F238E27FC236}">
                <a16:creationId xmlns:a16="http://schemas.microsoft.com/office/drawing/2014/main" id="{CE598C87-740E-ADA0-DA90-60510F389BB1}"/>
              </a:ext>
            </a:extLst>
          </p:cNvPr>
          <p:cNvSpPr txBox="1"/>
          <p:nvPr/>
        </p:nvSpPr>
        <p:spPr>
          <a:xfrm>
            <a:off x="7479743" y="382317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sp>
        <p:nvSpPr>
          <p:cNvPr id="29" name="文字方塊 28">
            <a:extLst>
              <a:ext uri="{FF2B5EF4-FFF2-40B4-BE49-F238E27FC236}">
                <a16:creationId xmlns:a16="http://schemas.microsoft.com/office/drawing/2014/main" id="{85642EFE-DA70-96C2-F760-27665AA07C5E}"/>
              </a:ext>
            </a:extLst>
          </p:cNvPr>
          <p:cNvSpPr txBox="1"/>
          <p:nvPr/>
        </p:nvSpPr>
        <p:spPr>
          <a:xfrm>
            <a:off x="7479743" y="4207218"/>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MixColumns</a:t>
            </a:r>
            <a:endParaRPr lang="zh-TW" altLang="en-US" sz="1000" dirty="0">
              <a:latin typeface="Times New Roman" panose="02020603050405020304" pitchFamily="18" charset="0"/>
              <a:cs typeface="Times New Roman" panose="02020603050405020304" pitchFamily="18" charset="0"/>
            </a:endParaRPr>
          </a:p>
        </p:txBody>
      </p:sp>
      <p:cxnSp>
        <p:nvCxnSpPr>
          <p:cNvPr id="31" name="直線單箭頭接點 30">
            <a:extLst>
              <a:ext uri="{FF2B5EF4-FFF2-40B4-BE49-F238E27FC236}">
                <a16:creationId xmlns:a16="http://schemas.microsoft.com/office/drawing/2014/main" id="{109B6C5C-529F-7675-24CF-D7F866C2989E}"/>
              </a:ext>
            </a:extLst>
          </p:cNvPr>
          <p:cNvCxnSpPr>
            <a:cxnSpLocks/>
            <a:stCxn id="27" idx="2"/>
            <a:endCxn id="28" idx="0"/>
          </p:cNvCxnSpPr>
          <p:nvPr/>
        </p:nvCxnSpPr>
        <p:spPr>
          <a:xfrm>
            <a:off x="8073743" y="3683741"/>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CD9BCBD4-7717-7678-A5E0-77CE3FEA8489}"/>
              </a:ext>
            </a:extLst>
          </p:cNvPr>
          <p:cNvCxnSpPr>
            <a:stCxn id="28" idx="2"/>
            <a:endCxn id="29" idx="0"/>
          </p:cNvCxnSpPr>
          <p:nvPr/>
        </p:nvCxnSpPr>
        <p:spPr>
          <a:xfrm>
            <a:off x="8073743" y="4069393"/>
            <a:ext cx="0" cy="13782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33" name="文字方塊 32">
            <a:extLst>
              <a:ext uri="{FF2B5EF4-FFF2-40B4-BE49-F238E27FC236}">
                <a16:creationId xmlns:a16="http://schemas.microsoft.com/office/drawing/2014/main" id="{3015CFC6-8127-201B-4BFD-D0170A326761}"/>
              </a:ext>
            </a:extLst>
          </p:cNvPr>
          <p:cNvSpPr txBox="1"/>
          <p:nvPr/>
        </p:nvSpPr>
        <p:spPr>
          <a:xfrm>
            <a:off x="7479743" y="4591983"/>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34" name="直線單箭頭接點 33">
            <a:extLst>
              <a:ext uri="{FF2B5EF4-FFF2-40B4-BE49-F238E27FC236}">
                <a16:creationId xmlns:a16="http://schemas.microsoft.com/office/drawing/2014/main" id="{C9AB54AE-9FF7-3E44-18FF-4D01DC7A1229}"/>
              </a:ext>
            </a:extLst>
          </p:cNvPr>
          <p:cNvCxnSpPr>
            <a:cxnSpLocks/>
            <a:endCxn id="33" idx="3"/>
          </p:cNvCxnSpPr>
          <p:nvPr/>
        </p:nvCxnSpPr>
        <p:spPr>
          <a:xfrm flipH="1">
            <a:off x="8667743" y="4708715"/>
            <a:ext cx="306536" cy="637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單箭頭接點 34">
            <a:extLst>
              <a:ext uri="{FF2B5EF4-FFF2-40B4-BE49-F238E27FC236}">
                <a16:creationId xmlns:a16="http://schemas.microsoft.com/office/drawing/2014/main" id="{F70FDE82-CEF8-BD1A-8C14-1638F2C006AD}"/>
              </a:ext>
            </a:extLst>
          </p:cNvPr>
          <p:cNvCxnSpPr>
            <a:stCxn id="29" idx="2"/>
            <a:endCxn id="33" idx="0"/>
          </p:cNvCxnSpPr>
          <p:nvPr/>
        </p:nvCxnSpPr>
        <p:spPr>
          <a:xfrm>
            <a:off x="8073743" y="4453439"/>
            <a:ext cx="0" cy="13854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36" name="矩形 35">
            <a:extLst>
              <a:ext uri="{FF2B5EF4-FFF2-40B4-BE49-F238E27FC236}">
                <a16:creationId xmlns:a16="http://schemas.microsoft.com/office/drawing/2014/main" id="{0C64EA41-E2C8-3BE9-5F46-A208D239A11D}"/>
              </a:ext>
            </a:extLst>
          </p:cNvPr>
          <p:cNvSpPr/>
          <p:nvPr/>
        </p:nvSpPr>
        <p:spPr>
          <a:xfrm>
            <a:off x="7354385" y="3323403"/>
            <a:ext cx="1440063" cy="1608133"/>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a:p>
        </p:txBody>
      </p:sp>
      <mc:AlternateContent xmlns:mc="http://schemas.openxmlformats.org/markup-compatibility/2006" xmlns:a14="http://schemas.microsoft.com/office/drawing/2010/main">
        <mc:Choice Requires="a14">
          <p:sp>
            <p:nvSpPr>
              <p:cNvPr id="37" name="文字方塊 36">
                <a:extLst>
                  <a:ext uri="{FF2B5EF4-FFF2-40B4-BE49-F238E27FC236}">
                    <a16:creationId xmlns:a16="http://schemas.microsoft.com/office/drawing/2014/main" id="{D6539F29-86D9-AA42-91A0-CEEAD7B902E9}"/>
                  </a:ext>
                </a:extLst>
              </p:cNvPr>
              <p:cNvSpPr txBox="1"/>
              <p:nvPr/>
            </p:nvSpPr>
            <p:spPr>
              <a:xfrm flipV="1">
                <a:off x="7015831" y="3520627"/>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a:t>
                </a:r>
                <a14:m>
                  <m:oMath xmlns:m="http://schemas.openxmlformats.org/officeDocument/2006/math">
                    <m:r>
                      <a:rPr lang="en-US" altLang="zh-TW" sz="1000" b="0" i="1" smtClean="0">
                        <a:latin typeface="Cambria Math" panose="02040503050406030204" pitchFamily="18" charset="0"/>
                        <a:cs typeface="Times New Roman" panose="02020603050405020304" pitchFamily="18" charset="0"/>
                      </a:rPr>
                      <m:t>𝑁𝑟</m:t>
                    </m:r>
                    <m:r>
                      <a:rPr lang="en-US" altLang="zh-TW" sz="1000" b="0" i="1" smtClean="0">
                        <a:latin typeface="Cambria Math" panose="02040503050406030204" pitchFamily="18" charset="0"/>
                        <a:cs typeface="Times New Roman" panose="02020603050405020304" pitchFamily="18" charset="0"/>
                      </a:rPr>
                      <m:t>−1</m:t>
                    </m:r>
                  </m:oMath>
                </a14:m>
                <a:r>
                  <a:rPr lang="en-US" altLang="zh-TW" sz="1000" dirty="0">
                    <a:latin typeface="Times New Roman" panose="02020603050405020304" pitchFamily="18" charset="0"/>
                    <a:cs typeface="Times New Roman" panose="02020603050405020304" pitchFamily="18" charset="0"/>
                  </a:rPr>
                  <a:t>)</a:t>
                </a:r>
                <a:endParaRPr lang="zh-TW" altLang="en-US" sz="1000" dirty="0">
                  <a:latin typeface="Times New Roman" panose="02020603050405020304" pitchFamily="18" charset="0"/>
                  <a:cs typeface="Times New Roman" panose="02020603050405020304" pitchFamily="18" charset="0"/>
                </a:endParaRPr>
              </a:p>
            </p:txBody>
          </p:sp>
        </mc:Choice>
        <mc:Fallback xmlns="">
          <p:sp>
            <p:nvSpPr>
              <p:cNvPr id="37" name="文字方塊 36">
                <a:extLst>
                  <a:ext uri="{FF2B5EF4-FFF2-40B4-BE49-F238E27FC236}">
                    <a16:creationId xmlns:a16="http://schemas.microsoft.com/office/drawing/2014/main" id="{D6539F29-86D9-AA42-91A0-CEEAD7B902E9}"/>
                  </a:ext>
                </a:extLst>
              </p:cNvPr>
              <p:cNvSpPr txBox="1">
                <a:spLocks noRot="1" noChangeAspect="1" noMove="1" noResize="1" noEditPoints="1" noAdjustHandles="1" noChangeArrowheads="1" noChangeShapeType="1" noTextEdit="1"/>
              </p:cNvSpPr>
              <p:nvPr/>
            </p:nvSpPr>
            <p:spPr>
              <a:xfrm flipV="1">
                <a:off x="7015831" y="3520627"/>
                <a:ext cx="338554" cy="1213686"/>
              </a:xfrm>
              <a:prstGeom prst="rect">
                <a:avLst/>
              </a:prstGeom>
              <a:blipFill>
                <a:blip r:embed="rId4"/>
                <a:stretch>
                  <a:fillRect/>
                </a:stretch>
              </a:blipFill>
            </p:spPr>
            <p:txBody>
              <a:bodyPr/>
              <a:lstStyle/>
              <a:p>
                <a:r>
                  <a:rPr lang="zh-TW" altLang="en-US">
                    <a:noFill/>
                  </a:rPr>
                  <a:t> </a:t>
                </a:r>
              </a:p>
            </p:txBody>
          </p:sp>
        </mc:Fallback>
      </mc:AlternateContent>
      <p:cxnSp>
        <p:nvCxnSpPr>
          <p:cNvPr id="38" name="直線單箭頭接點 37">
            <a:extLst>
              <a:ext uri="{FF2B5EF4-FFF2-40B4-BE49-F238E27FC236}">
                <a16:creationId xmlns:a16="http://schemas.microsoft.com/office/drawing/2014/main" id="{EFFC689C-27C2-992A-4BAC-4957D8A51B38}"/>
              </a:ext>
            </a:extLst>
          </p:cNvPr>
          <p:cNvCxnSpPr>
            <a:cxnSpLocks/>
            <a:stCxn id="33" idx="2"/>
            <a:endCxn id="18" idx="0"/>
          </p:cNvCxnSpPr>
          <p:nvPr/>
        </p:nvCxnSpPr>
        <p:spPr>
          <a:xfrm>
            <a:off x="8073743" y="4838204"/>
            <a:ext cx="0" cy="28936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單箭頭接點 38">
            <a:extLst>
              <a:ext uri="{FF2B5EF4-FFF2-40B4-BE49-F238E27FC236}">
                <a16:creationId xmlns:a16="http://schemas.microsoft.com/office/drawing/2014/main" id="{002C635F-0C8E-CF55-380E-E8138FB28A96}"/>
              </a:ext>
            </a:extLst>
          </p:cNvPr>
          <p:cNvCxnSpPr>
            <a:cxnSpLocks/>
            <a:endCxn id="27" idx="0"/>
          </p:cNvCxnSpPr>
          <p:nvPr/>
        </p:nvCxnSpPr>
        <p:spPr>
          <a:xfrm>
            <a:off x="8073743" y="3225125"/>
            <a:ext cx="0" cy="21239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0" name="文字方塊 39">
            <a:extLst>
              <a:ext uri="{FF2B5EF4-FFF2-40B4-BE49-F238E27FC236}">
                <a16:creationId xmlns:a16="http://schemas.microsoft.com/office/drawing/2014/main" id="{DB36F7FC-0FCA-F9FA-457F-F23F0CB90162}"/>
              </a:ext>
            </a:extLst>
          </p:cNvPr>
          <p:cNvSpPr txBox="1"/>
          <p:nvPr/>
        </p:nvSpPr>
        <p:spPr>
          <a:xfrm>
            <a:off x="7940986" y="2890735"/>
            <a:ext cx="338554" cy="310833"/>
          </a:xfrm>
          <a:prstGeom prst="rect">
            <a:avLst/>
          </a:prstGeom>
          <a:noFill/>
        </p:spPr>
        <p:txBody>
          <a:bodyPr vert="eaVert" wrap="square" rtlCol="0">
            <a:spAutoFit/>
          </a:bodyPr>
          <a:lstStyle/>
          <a:p>
            <a:pPr algn="ctr"/>
            <a:r>
              <a:rPr lang="en-US" altLang="zh-TW" sz="1000" b="1" dirty="0">
                <a:latin typeface="Times New Roman" panose="02020603050405020304" pitchFamily="18" charset="0"/>
                <a:cs typeface="Times New Roman" panose="02020603050405020304" pitchFamily="18" charset="0"/>
              </a:rPr>
              <a:t>…</a:t>
            </a:r>
            <a:endParaRPr lang="zh-TW" altLang="en-US" sz="1000" b="1" dirty="0">
              <a:latin typeface="Times New Roman" panose="02020603050405020304" pitchFamily="18" charset="0"/>
              <a:cs typeface="Times New Roman" panose="02020603050405020304" pitchFamily="18" charset="0"/>
            </a:endParaRPr>
          </a:p>
        </p:txBody>
      </p:sp>
      <p:cxnSp>
        <p:nvCxnSpPr>
          <p:cNvPr id="41" name="直線單箭頭接點 40">
            <a:extLst>
              <a:ext uri="{FF2B5EF4-FFF2-40B4-BE49-F238E27FC236}">
                <a16:creationId xmlns:a16="http://schemas.microsoft.com/office/drawing/2014/main" id="{CA617F9E-6757-F591-4132-D342B2641217}"/>
              </a:ext>
            </a:extLst>
          </p:cNvPr>
          <p:cNvCxnSpPr>
            <a:cxnSpLocks/>
          </p:cNvCxnSpPr>
          <p:nvPr/>
        </p:nvCxnSpPr>
        <p:spPr>
          <a:xfrm>
            <a:off x="8074040" y="421910"/>
            <a:ext cx="761" cy="30875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2" name="文字方塊 41">
            <a:extLst>
              <a:ext uri="{FF2B5EF4-FFF2-40B4-BE49-F238E27FC236}">
                <a16:creationId xmlns:a16="http://schemas.microsoft.com/office/drawing/2014/main" id="{BE0F7F8B-6388-BF7B-6FE8-3863C5EA13CD}"/>
              </a:ext>
            </a:extLst>
          </p:cNvPr>
          <p:cNvSpPr txBox="1"/>
          <p:nvPr/>
        </p:nvSpPr>
        <p:spPr>
          <a:xfrm>
            <a:off x="7754542" y="196484"/>
            <a:ext cx="639919" cy="246221"/>
          </a:xfrm>
          <a:prstGeom prst="rect">
            <a:avLst/>
          </a:prstGeom>
          <a:noFill/>
        </p:spPr>
        <p:txBody>
          <a:bodyPr wrap="none" rtlCol="0">
            <a:spAutoFit/>
          </a:bodyPr>
          <a:lstStyle/>
          <a:p>
            <a:pPr algn="ctr"/>
            <a:r>
              <a:rPr lang="en-US" altLang="zh-TW" sz="1000" dirty="0">
                <a:latin typeface="Times New Roman" panose="02020603050405020304" pitchFamily="18" charset="0"/>
                <a:cs typeface="Times New Roman" panose="02020603050405020304" pitchFamily="18" charset="0"/>
              </a:rPr>
              <a:t>Plaintext</a:t>
            </a:r>
            <a:endParaRPr lang="zh-TW" altLang="en-US" sz="1000" dirty="0">
              <a:latin typeface="Times New Roman" panose="02020603050405020304" pitchFamily="18" charset="0"/>
              <a:cs typeface="Times New Roman" panose="02020603050405020304" pitchFamily="18" charset="0"/>
            </a:endParaRPr>
          </a:p>
        </p:txBody>
      </p:sp>
      <p:cxnSp>
        <p:nvCxnSpPr>
          <p:cNvPr id="43" name="直線單箭頭接點 42">
            <a:extLst>
              <a:ext uri="{FF2B5EF4-FFF2-40B4-BE49-F238E27FC236}">
                <a16:creationId xmlns:a16="http://schemas.microsoft.com/office/drawing/2014/main" id="{CDD101FE-9F3E-DBCF-C23B-F2DEEF8E984E}"/>
              </a:ext>
            </a:extLst>
          </p:cNvPr>
          <p:cNvCxnSpPr>
            <a:cxnSpLocks/>
            <a:stCxn id="44" idx="2"/>
            <a:endCxn id="4" idx="0"/>
          </p:cNvCxnSpPr>
          <p:nvPr/>
        </p:nvCxnSpPr>
        <p:spPr>
          <a:xfrm>
            <a:off x="9695253" y="442642"/>
            <a:ext cx="708" cy="10981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4" name="文字方塊 43">
            <a:extLst>
              <a:ext uri="{FF2B5EF4-FFF2-40B4-BE49-F238E27FC236}">
                <a16:creationId xmlns:a16="http://schemas.microsoft.com/office/drawing/2014/main" id="{80D41162-760E-DCF3-F25E-9DFA69328D88}"/>
              </a:ext>
            </a:extLst>
          </p:cNvPr>
          <p:cNvSpPr txBox="1"/>
          <p:nvPr/>
        </p:nvSpPr>
        <p:spPr>
          <a:xfrm>
            <a:off x="9495519" y="196421"/>
            <a:ext cx="399468" cy="246221"/>
          </a:xfrm>
          <a:prstGeom prst="rect">
            <a:avLst/>
          </a:prstGeom>
          <a:noFill/>
        </p:spPr>
        <p:txBody>
          <a:bodyPr wrap="none" rtlCol="0">
            <a:spAutoFit/>
          </a:bodyPr>
          <a:lstStyle/>
          <a:p>
            <a:pPr algn="ctr"/>
            <a:r>
              <a:rPr lang="en-US" altLang="zh-TW" sz="1000" dirty="0">
                <a:latin typeface="Times New Roman" panose="02020603050405020304" pitchFamily="18" charset="0"/>
                <a:cs typeface="Times New Roman" panose="02020603050405020304" pitchFamily="18" charset="0"/>
              </a:rPr>
              <a:t>Key</a:t>
            </a:r>
            <a:endParaRPr lang="zh-TW" altLang="en-US" sz="1000" dirty="0">
              <a:latin typeface="Times New Roman" panose="02020603050405020304" pitchFamily="18" charset="0"/>
              <a:cs typeface="Times New Roman" panose="02020603050405020304" pitchFamily="18" charset="0"/>
            </a:endParaRPr>
          </a:p>
        </p:txBody>
      </p:sp>
      <p:sp>
        <p:nvSpPr>
          <p:cNvPr id="45" name="文字方塊 44">
            <a:extLst>
              <a:ext uri="{FF2B5EF4-FFF2-40B4-BE49-F238E27FC236}">
                <a16:creationId xmlns:a16="http://schemas.microsoft.com/office/drawing/2014/main" id="{09DE42AD-FCF4-55E5-DD53-A7B7E2602FBC}"/>
              </a:ext>
            </a:extLst>
          </p:cNvPr>
          <p:cNvSpPr txBox="1"/>
          <p:nvPr/>
        </p:nvSpPr>
        <p:spPr>
          <a:xfrm>
            <a:off x="7419097" y="6441776"/>
            <a:ext cx="1310640" cy="246221"/>
          </a:xfrm>
          <a:prstGeom prst="rect">
            <a:avLst/>
          </a:prstGeom>
          <a:noFill/>
        </p:spPr>
        <p:txBody>
          <a:bodyPr wrap="square" rtlCol="0">
            <a:spAutoFit/>
          </a:bodyPr>
          <a:lstStyle/>
          <a:p>
            <a:pPr algn="ctr"/>
            <a:r>
              <a:rPr lang="en-US" altLang="zh-TW" sz="1000" dirty="0">
                <a:latin typeface="Times New Roman" panose="02020603050405020304" pitchFamily="18" charset="0"/>
                <a:cs typeface="Times New Roman" panose="02020603050405020304" pitchFamily="18" charset="0"/>
              </a:rPr>
              <a:t>Ciphertext</a:t>
            </a:r>
            <a:endParaRPr lang="zh-TW" altLang="en-US" sz="1000" dirty="0">
              <a:latin typeface="Times New Roman" panose="02020603050405020304" pitchFamily="18" charset="0"/>
              <a:cs typeface="Times New Roman" panose="02020603050405020304" pitchFamily="18" charset="0"/>
            </a:endParaRPr>
          </a:p>
        </p:txBody>
      </p:sp>
      <p:cxnSp>
        <p:nvCxnSpPr>
          <p:cNvPr id="46" name="直線單箭頭接點 45">
            <a:extLst>
              <a:ext uri="{FF2B5EF4-FFF2-40B4-BE49-F238E27FC236}">
                <a16:creationId xmlns:a16="http://schemas.microsoft.com/office/drawing/2014/main" id="{95B0F23F-1211-E4F1-8C96-80C62BCCBBA2}"/>
              </a:ext>
            </a:extLst>
          </p:cNvPr>
          <p:cNvCxnSpPr>
            <a:stCxn id="22" idx="2"/>
            <a:endCxn id="45" idx="0"/>
          </p:cNvCxnSpPr>
          <p:nvPr/>
        </p:nvCxnSpPr>
        <p:spPr>
          <a:xfrm>
            <a:off x="8073743" y="6144517"/>
            <a:ext cx="674" cy="29725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55" name="文字方塊 154">
            <a:extLst>
              <a:ext uri="{FF2B5EF4-FFF2-40B4-BE49-F238E27FC236}">
                <a16:creationId xmlns:a16="http://schemas.microsoft.com/office/drawing/2014/main" id="{D8F49FEE-3901-CA03-8076-660A69F3209A}"/>
              </a:ext>
            </a:extLst>
          </p:cNvPr>
          <p:cNvSpPr txBox="1"/>
          <p:nvPr/>
        </p:nvSpPr>
        <p:spPr>
          <a:xfrm>
            <a:off x="9400791" y="737763"/>
            <a:ext cx="585417" cy="246221"/>
          </a:xfrm>
          <a:prstGeom prst="rect">
            <a:avLst/>
          </a:prstGeom>
          <a:noFill/>
          <a:ln>
            <a:noFill/>
            <a:prstDash val="dash"/>
          </a:ln>
        </p:spPr>
        <p:txBody>
          <a:bodyPr wrap="none" rtlCol="0">
            <a:spAutoFit/>
          </a:bodyPr>
          <a:lstStyle/>
          <a:p>
            <a:r>
              <a:rPr lang="en-US" altLang="zh-TW" sz="1000" dirty="0">
                <a:latin typeface="Times New Roman" panose="02020603050405020304" pitchFamily="18" charset="0"/>
                <a:cs typeface="Times New Roman" panose="02020603050405020304" pitchFamily="18" charset="0"/>
              </a:rPr>
              <a:t>W[0, 3]</a:t>
            </a:r>
            <a:endParaRPr lang="zh-TW" altLang="en-US" sz="1000" dirty="0">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6A6514A4-FD90-08A2-E134-8ED16B95DFD1}"/>
              </a:ext>
            </a:extLst>
          </p:cNvPr>
          <p:cNvSpPr txBox="1"/>
          <p:nvPr/>
        </p:nvSpPr>
        <p:spPr>
          <a:xfrm>
            <a:off x="9402904" y="2440950"/>
            <a:ext cx="585417" cy="246221"/>
          </a:xfrm>
          <a:prstGeom prst="rect">
            <a:avLst/>
          </a:prstGeom>
          <a:noFill/>
          <a:ln w="9525">
            <a:noFill/>
            <a:prstDash val="dash"/>
          </a:ln>
        </p:spPr>
        <p:txBody>
          <a:bodyPr wrap="none" rtlCol="0">
            <a:spAutoFit/>
          </a:bodyPr>
          <a:lstStyle/>
          <a:p>
            <a:r>
              <a:rPr lang="en-US" altLang="zh-TW" sz="1000" dirty="0">
                <a:latin typeface="Times New Roman" panose="02020603050405020304" pitchFamily="18" charset="0"/>
                <a:cs typeface="Times New Roman" panose="02020603050405020304" pitchFamily="18" charset="0"/>
              </a:rPr>
              <a:t>W[4, 7]</a:t>
            </a:r>
            <a:endParaRPr lang="zh-TW" altLang="en-US" sz="1000" dirty="0">
              <a:latin typeface="Times New Roman" panose="02020603050405020304" pitchFamily="18" charset="0"/>
              <a:cs typeface="Times New Roman" panose="02020603050405020304" pitchFamily="18" charset="0"/>
            </a:endParaRPr>
          </a:p>
        </p:txBody>
      </p:sp>
      <p:sp>
        <p:nvSpPr>
          <p:cNvPr id="157" name="文字方塊 156">
            <a:extLst>
              <a:ext uri="{FF2B5EF4-FFF2-40B4-BE49-F238E27FC236}">
                <a16:creationId xmlns:a16="http://schemas.microsoft.com/office/drawing/2014/main" id="{6B6E0A9D-A782-8396-99D8-63B744BF763B}"/>
              </a:ext>
            </a:extLst>
          </p:cNvPr>
          <p:cNvSpPr txBox="1"/>
          <p:nvPr/>
        </p:nvSpPr>
        <p:spPr>
          <a:xfrm>
            <a:off x="9004082" y="4603197"/>
            <a:ext cx="1382110" cy="246221"/>
          </a:xfrm>
          <a:prstGeom prst="rect">
            <a:avLst/>
          </a:prstGeom>
          <a:noFill/>
          <a:ln>
            <a:noFill/>
            <a:prstDash val="dash"/>
          </a:ln>
        </p:spPr>
        <p:txBody>
          <a:bodyPr wrap="none" rtlCol="0">
            <a:spAutoFit/>
          </a:bodyPr>
          <a:lstStyle/>
          <a:p>
            <a:r>
              <a:rPr lang="en-US" altLang="zh-TW" sz="1000" dirty="0">
                <a:solidFill>
                  <a:schemeClr val="tx1"/>
                </a:solidFill>
                <a:latin typeface="Times New Roman" panose="02020603050405020304" pitchFamily="18" charset="0"/>
                <a:cs typeface="Times New Roman" panose="02020603050405020304" pitchFamily="18" charset="0"/>
              </a:rPr>
              <a:t>W[4(Nr-1</a:t>
            </a:r>
            <a:r>
              <a:rPr lang="en-US" altLang="zh-TW" sz="1000" dirty="0">
                <a:latin typeface="Times New Roman" panose="02020603050405020304" pitchFamily="18" charset="0"/>
                <a:cs typeface="Times New Roman" panose="02020603050405020304" pitchFamily="18" charset="0"/>
              </a:rPr>
              <a:t>), 4(Nr-1)+3]</a:t>
            </a:r>
          </a:p>
        </p:txBody>
      </p:sp>
      <p:sp>
        <p:nvSpPr>
          <p:cNvPr id="158" name="文字方塊 157">
            <a:extLst>
              <a:ext uri="{FF2B5EF4-FFF2-40B4-BE49-F238E27FC236}">
                <a16:creationId xmlns:a16="http://schemas.microsoft.com/office/drawing/2014/main" id="{B97B5997-FA34-A169-5706-C90DA80960AC}"/>
              </a:ext>
            </a:extLst>
          </p:cNvPr>
          <p:cNvSpPr txBox="1"/>
          <p:nvPr/>
        </p:nvSpPr>
        <p:spPr>
          <a:xfrm>
            <a:off x="9199950" y="5910962"/>
            <a:ext cx="994183" cy="246221"/>
          </a:xfrm>
          <a:prstGeom prst="rect">
            <a:avLst/>
          </a:prstGeom>
          <a:noFill/>
          <a:ln>
            <a:noFill/>
            <a:prstDash val="dash"/>
          </a:ln>
        </p:spPr>
        <p:txBody>
          <a:bodyPr wrap="none" rtlCol="0">
            <a:spAutoFit/>
          </a:bodyPr>
          <a:lstStyle/>
          <a:p>
            <a:r>
              <a:rPr lang="en-US" altLang="zh-TW" sz="1000" dirty="0">
                <a:solidFill>
                  <a:schemeClr val="tx1"/>
                </a:solidFill>
                <a:latin typeface="Times New Roman" panose="02020603050405020304" pitchFamily="18" charset="0"/>
                <a:cs typeface="Times New Roman" panose="02020603050405020304" pitchFamily="18" charset="0"/>
              </a:rPr>
              <a:t>W[4Nr</a:t>
            </a:r>
            <a:r>
              <a:rPr lang="en-US" altLang="zh-TW" sz="1000" dirty="0">
                <a:latin typeface="Times New Roman" panose="02020603050405020304" pitchFamily="18" charset="0"/>
                <a:cs typeface="Times New Roman" panose="02020603050405020304" pitchFamily="18" charset="0"/>
              </a:rPr>
              <a:t>, 4Nr+3]</a:t>
            </a:r>
          </a:p>
        </p:txBody>
      </p:sp>
    </p:spTree>
    <p:extLst>
      <p:ext uri="{BB962C8B-B14F-4D97-AF65-F5344CB8AC3E}">
        <p14:creationId xmlns:p14="http://schemas.microsoft.com/office/powerpoint/2010/main" val="3706097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280328" cy="400110"/>
            <a:chOff x="568442" y="319364"/>
            <a:chExt cx="4280328" cy="400111"/>
          </a:xfrm>
        </p:grpSpPr>
        <p:sp>
          <p:nvSpPr>
            <p:cNvPr id="55" name="文本框 23"/>
            <p:cNvSpPr txBox="1"/>
            <p:nvPr/>
          </p:nvSpPr>
          <p:spPr>
            <a:xfrm>
              <a:off x="665958" y="319364"/>
              <a:ext cx="41828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Substitute Bytes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9" name="表格 8">
            <a:extLst>
              <a:ext uri="{FF2B5EF4-FFF2-40B4-BE49-F238E27FC236}">
                <a16:creationId xmlns:a16="http://schemas.microsoft.com/office/drawing/2014/main" id="{C9AA6521-9E71-4728-BE6E-57F5A3E181AB}"/>
              </a:ext>
            </a:extLst>
          </p:cNvPr>
          <p:cNvGraphicFramePr>
            <a:graphicFrameLocks noGrp="1"/>
          </p:cNvGraphicFramePr>
          <p:nvPr/>
        </p:nvGraphicFramePr>
        <p:xfrm>
          <a:off x="6241502" y="1118259"/>
          <a:ext cx="5624195" cy="5112190"/>
        </p:xfrm>
        <a:graphic>
          <a:graphicData uri="http://schemas.openxmlformats.org/drawingml/2006/table">
            <a:tbl>
              <a:tblPr firstRow="1" firstCol="1" bandRow="1"/>
              <a:tblGrid>
                <a:gridCol w="409575">
                  <a:extLst>
                    <a:ext uri="{9D8B030D-6E8A-4147-A177-3AD203B41FA5}">
                      <a16:colId xmlns:a16="http://schemas.microsoft.com/office/drawing/2014/main" val="4181970467"/>
                    </a:ext>
                  </a:extLst>
                </a:gridCol>
                <a:gridCol w="318135">
                  <a:extLst>
                    <a:ext uri="{9D8B030D-6E8A-4147-A177-3AD203B41FA5}">
                      <a16:colId xmlns:a16="http://schemas.microsoft.com/office/drawing/2014/main" val="1244115158"/>
                    </a:ext>
                  </a:extLst>
                </a:gridCol>
                <a:gridCol w="318135">
                  <a:extLst>
                    <a:ext uri="{9D8B030D-6E8A-4147-A177-3AD203B41FA5}">
                      <a16:colId xmlns:a16="http://schemas.microsoft.com/office/drawing/2014/main" val="388072602"/>
                    </a:ext>
                  </a:extLst>
                </a:gridCol>
                <a:gridCol w="318135">
                  <a:extLst>
                    <a:ext uri="{9D8B030D-6E8A-4147-A177-3AD203B41FA5}">
                      <a16:colId xmlns:a16="http://schemas.microsoft.com/office/drawing/2014/main" val="810473344"/>
                    </a:ext>
                  </a:extLst>
                </a:gridCol>
                <a:gridCol w="318135">
                  <a:extLst>
                    <a:ext uri="{9D8B030D-6E8A-4147-A177-3AD203B41FA5}">
                      <a16:colId xmlns:a16="http://schemas.microsoft.com/office/drawing/2014/main" val="3307396538"/>
                    </a:ext>
                  </a:extLst>
                </a:gridCol>
                <a:gridCol w="318135">
                  <a:extLst>
                    <a:ext uri="{9D8B030D-6E8A-4147-A177-3AD203B41FA5}">
                      <a16:colId xmlns:a16="http://schemas.microsoft.com/office/drawing/2014/main" val="3280219430"/>
                    </a:ext>
                  </a:extLst>
                </a:gridCol>
                <a:gridCol w="318135">
                  <a:extLst>
                    <a:ext uri="{9D8B030D-6E8A-4147-A177-3AD203B41FA5}">
                      <a16:colId xmlns:a16="http://schemas.microsoft.com/office/drawing/2014/main" val="321418528"/>
                    </a:ext>
                  </a:extLst>
                </a:gridCol>
                <a:gridCol w="318135">
                  <a:extLst>
                    <a:ext uri="{9D8B030D-6E8A-4147-A177-3AD203B41FA5}">
                      <a16:colId xmlns:a16="http://schemas.microsoft.com/office/drawing/2014/main" val="2361529184"/>
                    </a:ext>
                  </a:extLst>
                </a:gridCol>
                <a:gridCol w="318135">
                  <a:extLst>
                    <a:ext uri="{9D8B030D-6E8A-4147-A177-3AD203B41FA5}">
                      <a16:colId xmlns:a16="http://schemas.microsoft.com/office/drawing/2014/main" val="2658451570"/>
                    </a:ext>
                  </a:extLst>
                </a:gridCol>
                <a:gridCol w="318135">
                  <a:extLst>
                    <a:ext uri="{9D8B030D-6E8A-4147-A177-3AD203B41FA5}">
                      <a16:colId xmlns:a16="http://schemas.microsoft.com/office/drawing/2014/main" val="1005935587"/>
                    </a:ext>
                  </a:extLst>
                </a:gridCol>
                <a:gridCol w="318135">
                  <a:extLst>
                    <a:ext uri="{9D8B030D-6E8A-4147-A177-3AD203B41FA5}">
                      <a16:colId xmlns:a16="http://schemas.microsoft.com/office/drawing/2014/main" val="1246392683"/>
                    </a:ext>
                  </a:extLst>
                </a:gridCol>
                <a:gridCol w="294640">
                  <a:extLst>
                    <a:ext uri="{9D8B030D-6E8A-4147-A177-3AD203B41FA5}">
                      <a16:colId xmlns:a16="http://schemas.microsoft.com/office/drawing/2014/main" val="1543479306"/>
                    </a:ext>
                  </a:extLst>
                </a:gridCol>
                <a:gridCol w="294640">
                  <a:extLst>
                    <a:ext uri="{9D8B030D-6E8A-4147-A177-3AD203B41FA5}">
                      <a16:colId xmlns:a16="http://schemas.microsoft.com/office/drawing/2014/main" val="3248865450"/>
                    </a:ext>
                  </a:extLst>
                </a:gridCol>
                <a:gridCol w="294640">
                  <a:extLst>
                    <a:ext uri="{9D8B030D-6E8A-4147-A177-3AD203B41FA5}">
                      <a16:colId xmlns:a16="http://schemas.microsoft.com/office/drawing/2014/main" val="1982519643"/>
                    </a:ext>
                  </a:extLst>
                </a:gridCol>
                <a:gridCol w="294640">
                  <a:extLst>
                    <a:ext uri="{9D8B030D-6E8A-4147-A177-3AD203B41FA5}">
                      <a16:colId xmlns:a16="http://schemas.microsoft.com/office/drawing/2014/main" val="445079583"/>
                    </a:ext>
                  </a:extLst>
                </a:gridCol>
                <a:gridCol w="294640">
                  <a:extLst>
                    <a:ext uri="{9D8B030D-6E8A-4147-A177-3AD203B41FA5}">
                      <a16:colId xmlns:a16="http://schemas.microsoft.com/office/drawing/2014/main" val="3969824137"/>
                    </a:ext>
                  </a:extLst>
                </a:gridCol>
                <a:gridCol w="280035">
                  <a:extLst>
                    <a:ext uri="{9D8B030D-6E8A-4147-A177-3AD203B41FA5}">
                      <a16:colId xmlns:a16="http://schemas.microsoft.com/office/drawing/2014/main" val="1596297243"/>
                    </a:ext>
                  </a:extLst>
                </a:gridCol>
                <a:gridCol w="280035">
                  <a:extLst>
                    <a:ext uri="{9D8B030D-6E8A-4147-A177-3AD203B41FA5}">
                      <a16:colId xmlns:a16="http://schemas.microsoft.com/office/drawing/2014/main" val="4004514067"/>
                    </a:ext>
                  </a:extLst>
                </a:gridCol>
              </a:tblGrid>
              <a:tr h="288290">
                <a:tc rowSpan="2" gridSpan="2">
                  <a:txBody>
                    <a:bodyPr/>
                    <a:lstStyle/>
                    <a:p>
                      <a:pPr algn="ctr">
                        <a:lnSpc>
                          <a:spcPct val="100000"/>
                        </a:lnSpc>
                      </a:pPr>
                      <a:r>
                        <a:rPr lang="en-US" sz="1100" b="1" kern="100" dirty="0">
                          <a:effectLst/>
                          <a:latin typeface="Times New Roman" panose="02020603050405020304" pitchFamily="18" charset="0"/>
                          <a:ea typeface="標楷體" panose="03000509000000000000" pitchFamily="65" charset="-120"/>
                          <a:cs typeface="Times New Roman" panose="02020603050405020304" pitchFamily="18" charset="0"/>
                        </a:rPr>
                        <a:t>S-box</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hMerge="1">
                  <a:txBody>
                    <a:bodyPr/>
                    <a:lstStyle/>
                    <a:p>
                      <a:endParaRPr lang="zh-TW" altLang="en-US"/>
                    </a:p>
                  </a:txBody>
                  <a:tcPr/>
                </a:tc>
                <a:tc gridSpan="16">
                  <a:txBody>
                    <a:bodyPr/>
                    <a:lstStyle/>
                    <a:p>
                      <a:pPr algn="ctr">
                        <a:lnSpc>
                          <a:spcPct val="100000"/>
                        </a:lnSpc>
                      </a:pPr>
                      <a:r>
                        <a:rPr lang="en-US" sz="1100" b="1"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Column</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737694346"/>
                  </a:ext>
                </a:extLst>
              </a:tr>
              <a:tr h="215900">
                <a:tc gridSpan="2" vMerge="1">
                  <a:txBody>
                    <a:bodyPr/>
                    <a:lstStyle/>
                    <a:p>
                      <a:endParaRPr lang="zh-TW" altLang="en-US"/>
                    </a:p>
                  </a:txBody>
                  <a:tcPr/>
                </a:tc>
                <a:tc hMerge="1"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9584751"/>
                  </a:ext>
                </a:extLst>
              </a:tr>
              <a:tr h="288000">
                <a:tc rowSpan="16">
                  <a:txBody>
                    <a:bodyPr/>
                    <a:lstStyle/>
                    <a:p>
                      <a:pPr algn="ctr">
                        <a:lnSpc>
                          <a:spcPct val="100000"/>
                        </a:lnSpc>
                      </a:pPr>
                      <a:r>
                        <a:rPr lang="en-US" sz="1100" b="1"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Row</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vert="eaVert"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63</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77</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1804075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959296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1254597"/>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0746753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68043572"/>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533603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85</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95093729"/>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6009796"/>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8536403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3328162"/>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69379961"/>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f4</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1896199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4437213"/>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2167457"/>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3641199"/>
                  </a:ext>
                </a:extLst>
              </a:tr>
              <a:tr h="288000">
                <a:tc vMerge="1">
                  <a:txBody>
                    <a:bodyPr/>
                    <a:lstStyle/>
                    <a:p>
                      <a:endParaRPr lang="zh-TW" altLang="en-US"/>
                    </a:p>
                  </a:txBody>
                  <a:tcPr/>
                </a:tc>
                <a:tc>
                  <a:txBody>
                    <a:bodyPr/>
                    <a:lstStyle/>
                    <a:p>
                      <a:pPr algn="ctr">
                        <a:lnSpc>
                          <a:spcPct val="100000"/>
                        </a:lnSpc>
                      </a:pPr>
                      <a:r>
                        <a:rPr lang="en-US" sz="1100" b="1" kern="100" dirty="0">
                          <a:effectLst/>
                          <a:latin typeface="Times New Roman" panose="02020603050405020304" pitchFamily="18" charset="0"/>
                          <a:ea typeface="標楷體" panose="03000509000000000000" pitchFamily="65" charset="-120"/>
                          <a:cs typeface="Times New Roman" panose="02020603050405020304" pitchFamily="18" charset="0"/>
                        </a:rPr>
                        <a:t>f</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16</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92613618"/>
                  </a:ext>
                </a:extLst>
              </a:tr>
            </a:tbl>
          </a:graphicData>
        </a:graphic>
      </p:graphicFrame>
      <p:graphicFrame>
        <p:nvGraphicFramePr>
          <p:cNvPr id="10" name="表格 9">
            <a:extLst>
              <a:ext uri="{FF2B5EF4-FFF2-40B4-BE49-F238E27FC236}">
                <a16:creationId xmlns:a16="http://schemas.microsoft.com/office/drawing/2014/main" id="{1BB9FCB1-BF03-4DB5-9B81-D8A16C6DA54B}"/>
              </a:ext>
            </a:extLst>
          </p:cNvPr>
          <p:cNvGraphicFramePr>
            <a:graphicFrameLocks noGrp="1"/>
          </p:cNvGraphicFramePr>
          <p:nvPr>
            <p:extLst>
              <p:ext uri="{D42A27DB-BD31-4B8C-83A1-F6EECF244321}">
                <p14:modId xmlns:p14="http://schemas.microsoft.com/office/powerpoint/2010/main" val="2309654802"/>
              </p:ext>
            </p:extLst>
          </p:nvPr>
        </p:nvGraphicFramePr>
        <p:xfrm>
          <a:off x="814615" y="5608448"/>
          <a:ext cx="2541944" cy="308174"/>
        </p:xfrm>
        <a:graphic>
          <a:graphicData uri="http://schemas.openxmlformats.org/drawingml/2006/table">
            <a:tbl>
              <a:tblPr firstRow="1" bandRow="1">
                <a:tableStyleId>{5940675A-B579-460E-94D1-54222C63F5DA}</a:tableStyleId>
              </a:tblPr>
              <a:tblGrid>
                <a:gridCol w="317743">
                  <a:extLst>
                    <a:ext uri="{9D8B030D-6E8A-4147-A177-3AD203B41FA5}">
                      <a16:colId xmlns:a16="http://schemas.microsoft.com/office/drawing/2014/main" val="1387419297"/>
                    </a:ext>
                  </a:extLst>
                </a:gridCol>
                <a:gridCol w="317743">
                  <a:extLst>
                    <a:ext uri="{9D8B030D-6E8A-4147-A177-3AD203B41FA5}">
                      <a16:colId xmlns:a16="http://schemas.microsoft.com/office/drawing/2014/main" val="3580713510"/>
                    </a:ext>
                  </a:extLst>
                </a:gridCol>
                <a:gridCol w="317743">
                  <a:extLst>
                    <a:ext uri="{9D8B030D-6E8A-4147-A177-3AD203B41FA5}">
                      <a16:colId xmlns:a16="http://schemas.microsoft.com/office/drawing/2014/main" val="1889417006"/>
                    </a:ext>
                  </a:extLst>
                </a:gridCol>
                <a:gridCol w="317743">
                  <a:extLst>
                    <a:ext uri="{9D8B030D-6E8A-4147-A177-3AD203B41FA5}">
                      <a16:colId xmlns:a16="http://schemas.microsoft.com/office/drawing/2014/main" val="65687758"/>
                    </a:ext>
                  </a:extLst>
                </a:gridCol>
                <a:gridCol w="317743">
                  <a:extLst>
                    <a:ext uri="{9D8B030D-6E8A-4147-A177-3AD203B41FA5}">
                      <a16:colId xmlns:a16="http://schemas.microsoft.com/office/drawing/2014/main" val="384589020"/>
                    </a:ext>
                  </a:extLst>
                </a:gridCol>
                <a:gridCol w="317743">
                  <a:extLst>
                    <a:ext uri="{9D8B030D-6E8A-4147-A177-3AD203B41FA5}">
                      <a16:colId xmlns:a16="http://schemas.microsoft.com/office/drawing/2014/main" val="1445638129"/>
                    </a:ext>
                  </a:extLst>
                </a:gridCol>
                <a:gridCol w="317743">
                  <a:extLst>
                    <a:ext uri="{9D8B030D-6E8A-4147-A177-3AD203B41FA5}">
                      <a16:colId xmlns:a16="http://schemas.microsoft.com/office/drawing/2014/main" val="4003552822"/>
                    </a:ext>
                  </a:extLst>
                </a:gridCol>
                <a:gridCol w="317743">
                  <a:extLst>
                    <a:ext uri="{9D8B030D-6E8A-4147-A177-3AD203B41FA5}">
                      <a16:colId xmlns:a16="http://schemas.microsoft.com/office/drawing/2014/main" val="3427025888"/>
                    </a:ext>
                  </a:extLst>
                </a:gridCol>
              </a:tblGrid>
              <a:tr h="308174">
                <a:tc>
                  <a:txBody>
                    <a:bodyPr/>
                    <a:lstStyle/>
                    <a:p>
                      <a:pPr>
                        <a:lnSpc>
                          <a:spcPct val="150000"/>
                        </a:lnSpc>
                      </a:pPr>
                      <a:r>
                        <a:rPr lang="en-US" altLang="zh-TW" sz="900" dirty="0">
                          <a:latin typeface="Cambria Math" panose="02040503050406030204" pitchFamily="18" charset="0"/>
                          <a:ea typeface="Cambria Math" panose="02040503050406030204" pitchFamily="18" charset="0"/>
                        </a:rPr>
                        <a:t>b7</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b6</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b5</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b4</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b3</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b2</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b1</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b0</a:t>
                      </a:r>
                      <a:endParaRPr lang="zh-TW" altLang="en-US" sz="900" dirty="0">
                        <a:latin typeface="Cambria Math" panose="02040503050406030204" pitchFamily="18" charset="0"/>
                      </a:endParaRPr>
                    </a:p>
                  </a:txBody>
                  <a:tcPr marT="45719" marB="45719">
                    <a:solidFill>
                      <a:schemeClr val="bg1"/>
                    </a:solidFill>
                  </a:tcPr>
                </a:tc>
                <a:extLst>
                  <a:ext uri="{0D108BD9-81ED-4DB2-BD59-A6C34878D82A}">
                    <a16:rowId xmlns:a16="http://schemas.microsoft.com/office/drawing/2014/main" val="3062508236"/>
                  </a:ext>
                </a:extLst>
              </a:tr>
            </a:tbl>
          </a:graphicData>
        </a:graphic>
      </p:graphicFrame>
      <p:sp>
        <p:nvSpPr>
          <p:cNvPr id="11" name="文字方塊 10">
            <a:extLst>
              <a:ext uri="{FF2B5EF4-FFF2-40B4-BE49-F238E27FC236}">
                <a16:creationId xmlns:a16="http://schemas.microsoft.com/office/drawing/2014/main" id="{4EBB8626-6D67-44AB-8AD2-19F07A7B7B1A}"/>
              </a:ext>
            </a:extLst>
          </p:cNvPr>
          <p:cNvSpPr txBox="1"/>
          <p:nvPr/>
        </p:nvSpPr>
        <p:spPr>
          <a:xfrm>
            <a:off x="1796886" y="5179082"/>
            <a:ext cx="657552" cy="369332"/>
          </a:xfrm>
          <a:prstGeom prst="rect">
            <a:avLst/>
          </a:prstGeom>
          <a:noFill/>
        </p:spPr>
        <p:txBody>
          <a:bodyPr wrap="none" rtlCol="0">
            <a:spAutoFit/>
          </a:bodyPr>
          <a:lstStyle/>
          <a:p>
            <a:r>
              <a:rPr lang="en-US" altLang="zh-TW" dirty="0">
                <a:latin typeface="Cambria Math" panose="02040503050406030204" pitchFamily="18" charset="0"/>
                <a:ea typeface="Cambria Math" panose="02040503050406030204" pitchFamily="18" charset="0"/>
              </a:rPr>
              <a:t>S</a:t>
            </a:r>
            <a:r>
              <a:rPr lang="en-US" altLang="zh-TW" baseline="-25000" dirty="0">
                <a:latin typeface="Cambria Math" panose="02040503050406030204" pitchFamily="18" charset="0"/>
                <a:ea typeface="Cambria Math" panose="02040503050406030204" pitchFamily="18" charset="0"/>
              </a:rPr>
              <a:t>(r , c)</a:t>
            </a:r>
            <a:endParaRPr lang="zh-TW" altLang="en-US" baseline="-25000" dirty="0">
              <a:latin typeface="Cambria Math" panose="02040503050406030204" pitchFamily="18" charset="0"/>
            </a:endParaRPr>
          </a:p>
        </p:txBody>
      </p:sp>
      <p:sp>
        <p:nvSpPr>
          <p:cNvPr id="12" name="矩形 11">
            <a:extLst>
              <a:ext uri="{FF2B5EF4-FFF2-40B4-BE49-F238E27FC236}">
                <a16:creationId xmlns:a16="http://schemas.microsoft.com/office/drawing/2014/main" id="{11238B5C-1807-41CD-AEAC-950548D59490}"/>
              </a:ext>
            </a:extLst>
          </p:cNvPr>
          <p:cNvSpPr/>
          <p:nvPr/>
        </p:nvSpPr>
        <p:spPr>
          <a:xfrm>
            <a:off x="4126618" y="5161846"/>
            <a:ext cx="1080001" cy="1080000"/>
          </a:xfrm>
          <a:prstGeom prst="rect">
            <a:avLst/>
          </a:prstGeom>
          <a:solidFill>
            <a:schemeClr val="tx2">
              <a:lumMod val="20000"/>
              <a:lumOff val="80000"/>
            </a:schemeClr>
          </a:solidFill>
          <a:ln w="19050">
            <a:solidFill>
              <a:schemeClr val="tx1"/>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altLang="zh-TW" sz="1600" dirty="0">
                <a:latin typeface="Times New Roman" panose="02020603050405020304" pitchFamily="18" charset="0"/>
                <a:cs typeface="Times New Roman" panose="02020603050405020304" pitchFamily="18" charset="0"/>
              </a:rPr>
              <a:t>S-box</a:t>
            </a:r>
            <a:endParaRPr lang="zh-TW" altLang="en-US" sz="1600" dirty="0">
              <a:latin typeface="Times New Roman" panose="02020603050405020304" pitchFamily="18" charset="0"/>
              <a:cs typeface="Times New Roman" panose="02020603050405020304" pitchFamily="18" charset="0"/>
            </a:endParaRPr>
          </a:p>
        </p:txBody>
      </p:sp>
      <p:sp>
        <p:nvSpPr>
          <p:cNvPr id="13" name="文字方塊 12">
            <a:extLst>
              <a:ext uri="{FF2B5EF4-FFF2-40B4-BE49-F238E27FC236}">
                <a16:creationId xmlns:a16="http://schemas.microsoft.com/office/drawing/2014/main" id="{2FFA6F4A-68AF-4796-BF5A-BAC38C45BD79}"/>
              </a:ext>
            </a:extLst>
          </p:cNvPr>
          <p:cNvSpPr txBox="1"/>
          <p:nvPr/>
        </p:nvSpPr>
        <p:spPr>
          <a:xfrm>
            <a:off x="4521083" y="4851797"/>
            <a:ext cx="287260" cy="307777"/>
          </a:xfrm>
          <a:prstGeom prst="rect">
            <a:avLst/>
          </a:prstGeom>
          <a:noFill/>
        </p:spPr>
        <p:txBody>
          <a:bodyPr wrap="square" rtlCol="0">
            <a:spAutoFit/>
          </a:bodyPr>
          <a:lstStyle/>
          <a:p>
            <a:pPr algn="ctr"/>
            <a:r>
              <a:rPr lang="en-US" altLang="zh-TW" sz="1400" dirty="0">
                <a:latin typeface="Times New Roman" panose="02020603050405020304" pitchFamily="18" charset="0"/>
                <a:cs typeface="Times New Roman" panose="02020603050405020304" pitchFamily="18" charset="0"/>
              </a:rPr>
              <a:t>Y</a:t>
            </a:r>
            <a:endParaRPr lang="zh-TW" altLang="en-US" sz="1100" dirty="0">
              <a:latin typeface="Times New Roman" panose="02020603050405020304" pitchFamily="18" charset="0"/>
              <a:cs typeface="Times New Roman" panose="02020603050405020304" pitchFamily="18" charset="0"/>
            </a:endParaRPr>
          </a:p>
        </p:txBody>
      </p:sp>
      <p:sp>
        <p:nvSpPr>
          <p:cNvPr id="14" name="左大括弧 13">
            <a:extLst>
              <a:ext uri="{FF2B5EF4-FFF2-40B4-BE49-F238E27FC236}">
                <a16:creationId xmlns:a16="http://schemas.microsoft.com/office/drawing/2014/main" id="{DF7555AD-A0D0-4CC2-B02E-E1A606FFB99F}"/>
              </a:ext>
            </a:extLst>
          </p:cNvPr>
          <p:cNvSpPr/>
          <p:nvPr/>
        </p:nvSpPr>
        <p:spPr>
          <a:xfrm rot="16200000">
            <a:off x="1405256" y="5474656"/>
            <a:ext cx="144940" cy="1142252"/>
          </a:xfrm>
          <a:prstGeom prst="leftBrace">
            <a:avLst>
              <a:gd name="adj1" fmla="val 76152"/>
              <a:gd name="adj2" fmla="val 50000"/>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801"/>
          </a:p>
        </p:txBody>
      </p:sp>
      <p:sp>
        <p:nvSpPr>
          <p:cNvPr id="15" name="左大括弧 14">
            <a:extLst>
              <a:ext uri="{FF2B5EF4-FFF2-40B4-BE49-F238E27FC236}">
                <a16:creationId xmlns:a16="http://schemas.microsoft.com/office/drawing/2014/main" id="{0DCBAAFF-88BE-4705-8F81-181B13B0C70A}"/>
              </a:ext>
            </a:extLst>
          </p:cNvPr>
          <p:cNvSpPr/>
          <p:nvPr/>
        </p:nvSpPr>
        <p:spPr>
          <a:xfrm rot="16200000">
            <a:off x="2622454" y="5473536"/>
            <a:ext cx="144940" cy="1142252"/>
          </a:xfrm>
          <a:prstGeom prst="leftBrace">
            <a:avLst>
              <a:gd name="adj1" fmla="val 76152"/>
              <a:gd name="adj2" fmla="val 50000"/>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801"/>
          </a:p>
        </p:txBody>
      </p:sp>
      <p:sp>
        <p:nvSpPr>
          <p:cNvPr id="16" name="文字方塊 15">
            <a:extLst>
              <a:ext uri="{FF2B5EF4-FFF2-40B4-BE49-F238E27FC236}">
                <a16:creationId xmlns:a16="http://schemas.microsoft.com/office/drawing/2014/main" id="{A46279C2-5599-42FB-9DD5-23C1642FD43D}"/>
              </a:ext>
            </a:extLst>
          </p:cNvPr>
          <p:cNvSpPr txBox="1"/>
          <p:nvPr/>
        </p:nvSpPr>
        <p:spPr>
          <a:xfrm>
            <a:off x="2551296" y="6143391"/>
            <a:ext cx="287257" cy="276999"/>
          </a:xfrm>
          <a:prstGeom prst="rect">
            <a:avLst/>
          </a:prstGeom>
          <a:noFill/>
        </p:spPr>
        <p:txBody>
          <a:bodyPr wrap="square" rtlCol="0">
            <a:spAutoFit/>
          </a:bodyPr>
          <a:lstStyle/>
          <a:p>
            <a:r>
              <a:rPr lang="en-US" altLang="zh-TW" sz="1200" dirty="0">
                <a:latin typeface="Times New Roman" panose="02020603050405020304" pitchFamily="18" charset="0"/>
                <a:cs typeface="Times New Roman" panose="02020603050405020304" pitchFamily="18" charset="0"/>
              </a:rPr>
              <a:t>Y</a:t>
            </a:r>
            <a:endParaRPr lang="zh-TW" altLang="en-US" sz="1200" dirty="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F0D3CDFF-FB40-4A3A-B79C-0361259EEC81}"/>
              </a:ext>
            </a:extLst>
          </p:cNvPr>
          <p:cNvSpPr txBox="1"/>
          <p:nvPr/>
        </p:nvSpPr>
        <p:spPr>
          <a:xfrm>
            <a:off x="1333750" y="6143391"/>
            <a:ext cx="287963" cy="276999"/>
          </a:xfrm>
          <a:prstGeom prst="rect">
            <a:avLst/>
          </a:prstGeom>
          <a:noFill/>
        </p:spPr>
        <p:txBody>
          <a:bodyPr wrap="square" rtlCol="0">
            <a:spAutoFit/>
          </a:bodyPr>
          <a:lstStyle/>
          <a:p>
            <a:r>
              <a:rPr lang="en-US" altLang="zh-TW" sz="1200" dirty="0">
                <a:latin typeface="Times New Roman" panose="02020603050405020304" pitchFamily="18" charset="0"/>
                <a:cs typeface="Times New Roman" panose="02020603050405020304" pitchFamily="18" charset="0"/>
              </a:rPr>
              <a:t>X</a:t>
            </a:r>
            <a:endParaRPr lang="zh-TW" altLang="en-US" sz="12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BFB8EF61-539D-45F1-BA04-F23FED10E545}"/>
              </a:ext>
            </a:extLst>
          </p:cNvPr>
          <p:cNvSpPr txBox="1"/>
          <p:nvPr/>
        </p:nvSpPr>
        <p:spPr>
          <a:xfrm>
            <a:off x="3836750" y="5549614"/>
            <a:ext cx="287963" cy="307777"/>
          </a:xfrm>
          <a:prstGeom prst="rect">
            <a:avLst/>
          </a:prstGeom>
          <a:noFill/>
        </p:spPr>
        <p:txBody>
          <a:bodyPr wrap="square" rtlCol="0">
            <a:spAutoFit/>
          </a:bodyPr>
          <a:lstStyle/>
          <a:p>
            <a:pPr algn="ctr"/>
            <a:r>
              <a:rPr lang="en-US" altLang="zh-TW" sz="1400" dirty="0">
                <a:latin typeface="Times New Roman" panose="02020603050405020304" pitchFamily="18" charset="0"/>
                <a:cs typeface="Times New Roman" panose="02020603050405020304" pitchFamily="18" charset="0"/>
              </a:rPr>
              <a:t>X</a:t>
            </a:r>
            <a:endParaRPr lang="zh-TW" altLang="en-US" sz="1100" dirty="0">
              <a:latin typeface="Times New Roman" panose="02020603050405020304" pitchFamily="18" charset="0"/>
              <a:cs typeface="Times New Roman" panose="02020603050405020304" pitchFamily="18" charset="0"/>
            </a:endParaRPr>
          </a:p>
        </p:txBody>
      </p:sp>
      <p:grpSp>
        <p:nvGrpSpPr>
          <p:cNvPr id="19" name="群組 18">
            <a:extLst>
              <a:ext uri="{FF2B5EF4-FFF2-40B4-BE49-F238E27FC236}">
                <a16:creationId xmlns:a16="http://schemas.microsoft.com/office/drawing/2014/main" id="{D9F1428D-C123-4AFD-B6B0-AC226DC2AF1B}"/>
              </a:ext>
            </a:extLst>
          </p:cNvPr>
          <p:cNvGrpSpPr/>
          <p:nvPr/>
        </p:nvGrpSpPr>
        <p:grpSpPr>
          <a:xfrm>
            <a:off x="831875" y="2685057"/>
            <a:ext cx="1446303" cy="1445715"/>
            <a:chOff x="1263007" y="1711811"/>
            <a:chExt cx="1446303" cy="1445715"/>
          </a:xfrm>
        </p:grpSpPr>
        <mc:AlternateContent xmlns:mc="http://schemas.openxmlformats.org/markup-compatibility/2006" xmlns:a14="http://schemas.microsoft.com/office/drawing/2010/main">
          <mc:Choice Requires="a14">
            <p:sp>
              <p:nvSpPr>
                <p:cNvPr id="20" name="矩形 19">
                  <a:extLst>
                    <a:ext uri="{FF2B5EF4-FFF2-40B4-BE49-F238E27FC236}">
                      <a16:creationId xmlns:a16="http://schemas.microsoft.com/office/drawing/2014/main" id="{74802F96-C34E-40D2-B196-B8D97F795BE6}"/>
                    </a:ext>
                  </a:extLst>
                </p:cNvPr>
                <p:cNvSpPr/>
                <p:nvPr/>
              </p:nvSpPr>
              <p:spPr>
                <a:xfrm>
                  <a:off x="1263007" y="171181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5" name="矩形 4">
                  <a:extLst>
                    <a:ext uri="{FF2B5EF4-FFF2-40B4-BE49-F238E27FC236}">
                      <a16:creationId xmlns:a16="http://schemas.microsoft.com/office/drawing/2014/main" id="{FD901DCF-EAF6-4F29-9C20-9E239BCC66D5}"/>
                    </a:ext>
                  </a:extLst>
                </p:cNvPr>
                <p:cNvSpPr>
                  <a:spLocks noRot="1" noChangeAspect="1" noMove="1" noResize="1" noEditPoints="1" noAdjustHandles="1" noChangeArrowheads="1" noChangeShapeType="1" noTextEdit="1"/>
                </p:cNvSpPr>
                <p:nvPr/>
              </p:nvSpPr>
              <p:spPr>
                <a:xfrm>
                  <a:off x="1263007" y="1711811"/>
                  <a:ext cx="360000" cy="360000"/>
                </a:xfrm>
                <a:prstGeom prst="rect">
                  <a:avLst/>
                </a:prstGeom>
                <a:blipFill>
                  <a:blip r:embed="rId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D71F9021-7C4F-4EE4-85AC-56DC39E77D99}"/>
                    </a:ext>
                  </a:extLst>
                </p:cNvPr>
                <p:cNvSpPr/>
                <p:nvPr/>
              </p:nvSpPr>
              <p:spPr>
                <a:xfrm>
                  <a:off x="1624324" y="171181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6" name="矩形 5">
                  <a:extLst>
                    <a:ext uri="{FF2B5EF4-FFF2-40B4-BE49-F238E27FC236}">
                      <a16:creationId xmlns:a16="http://schemas.microsoft.com/office/drawing/2014/main" id="{8E276F06-ECD0-4A90-B4F1-0A4FE1CC1B35}"/>
                    </a:ext>
                  </a:extLst>
                </p:cNvPr>
                <p:cNvSpPr>
                  <a:spLocks noRot="1" noChangeAspect="1" noMove="1" noResize="1" noEditPoints="1" noAdjustHandles="1" noChangeArrowheads="1" noChangeShapeType="1" noTextEdit="1"/>
                </p:cNvSpPr>
                <p:nvPr/>
              </p:nvSpPr>
              <p:spPr>
                <a:xfrm>
                  <a:off x="1624324" y="1711811"/>
                  <a:ext cx="360000" cy="36000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2" name="矩形 21">
                  <a:extLst>
                    <a:ext uri="{FF2B5EF4-FFF2-40B4-BE49-F238E27FC236}">
                      <a16:creationId xmlns:a16="http://schemas.microsoft.com/office/drawing/2014/main" id="{5BE0E085-7F1F-4A5D-A096-BB711AD6E68B}"/>
                    </a:ext>
                  </a:extLst>
                </p:cNvPr>
                <p:cNvSpPr/>
                <p:nvPr/>
              </p:nvSpPr>
              <p:spPr>
                <a:xfrm>
                  <a:off x="1986582" y="171181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7" name="矩形 6">
                  <a:extLst>
                    <a:ext uri="{FF2B5EF4-FFF2-40B4-BE49-F238E27FC236}">
                      <a16:creationId xmlns:a16="http://schemas.microsoft.com/office/drawing/2014/main" id="{90519E9A-9611-44E5-9149-6C3DC378A21F}"/>
                    </a:ext>
                  </a:extLst>
                </p:cNvPr>
                <p:cNvSpPr>
                  <a:spLocks noRot="1" noChangeAspect="1" noMove="1" noResize="1" noEditPoints="1" noAdjustHandles="1" noChangeArrowheads="1" noChangeShapeType="1" noTextEdit="1"/>
                </p:cNvSpPr>
                <p:nvPr/>
              </p:nvSpPr>
              <p:spPr>
                <a:xfrm>
                  <a:off x="1986582" y="1711811"/>
                  <a:ext cx="360000" cy="36000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3" name="矩形 22">
                  <a:extLst>
                    <a:ext uri="{FF2B5EF4-FFF2-40B4-BE49-F238E27FC236}">
                      <a16:creationId xmlns:a16="http://schemas.microsoft.com/office/drawing/2014/main" id="{FD55A1E0-FF55-40E6-93F9-EDF9A487DFFC}"/>
                    </a:ext>
                  </a:extLst>
                </p:cNvPr>
                <p:cNvSpPr/>
                <p:nvPr/>
              </p:nvSpPr>
              <p:spPr>
                <a:xfrm>
                  <a:off x="2349310" y="171181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 name="矩形 7">
                  <a:extLst>
                    <a:ext uri="{FF2B5EF4-FFF2-40B4-BE49-F238E27FC236}">
                      <a16:creationId xmlns:a16="http://schemas.microsoft.com/office/drawing/2014/main" id="{A90752DD-A801-4AB0-92B8-628B6E07FA72}"/>
                    </a:ext>
                  </a:extLst>
                </p:cNvPr>
                <p:cNvSpPr>
                  <a:spLocks noRot="1" noChangeAspect="1" noMove="1" noResize="1" noEditPoints="1" noAdjustHandles="1" noChangeArrowheads="1" noChangeShapeType="1" noTextEdit="1"/>
                </p:cNvSpPr>
                <p:nvPr/>
              </p:nvSpPr>
              <p:spPr>
                <a:xfrm>
                  <a:off x="2349310" y="1711811"/>
                  <a:ext cx="360000" cy="36000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BAF6EB25-D75A-4051-83CD-C953C40648F4}"/>
                    </a:ext>
                  </a:extLst>
                </p:cNvPr>
                <p:cNvSpPr/>
                <p:nvPr/>
              </p:nvSpPr>
              <p:spPr>
                <a:xfrm>
                  <a:off x="1263736" y="207371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0" name="矩形 9">
                  <a:extLst>
                    <a:ext uri="{FF2B5EF4-FFF2-40B4-BE49-F238E27FC236}">
                      <a16:creationId xmlns:a16="http://schemas.microsoft.com/office/drawing/2014/main" id="{63B31E6D-4F91-4D80-8E4E-277D4B249254}"/>
                    </a:ext>
                  </a:extLst>
                </p:cNvPr>
                <p:cNvSpPr>
                  <a:spLocks noRot="1" noChangeAspect="1" noMove="1" noResize="1" noEditPoints="1" noAdjustHandles="1" noChangeArrowheads="1" noChangeShapeType="1" noTextEdit="1"/>
                </p:cNvSpPr>
                <p:nvPr/>
              </p:nvSpPr>
              <p:spPr>
                <a:xfrm>
                  <a:off x="1263736" y="2073716"/>
                  <a:ext cx="360000" cy="36000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5" name="矩形 24">
                  <a:extLst>
                    <a:ext uri="{FF2B5EF4-FFF2-40B4-BE49-F238E27FC236}">
                      <a16:creationId xmlns:a16="http://schemas.microsoft.com/office/drawing/2014/main" id="{AF12B344-6CF1-4946-9430-70F5AA4A03C1}"/>
                    </a:ext>
                  </a:extLst>
                </p:cNvPr>
                <p:cNvSpPr/>
                <p:nvPr/>
              </p:nvSpPr>
              <p:spPr>
                <a:xfrm>
                  <a:off x="1987311" y="207371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 name="矩形 11">
                  <a:extLst>
                    <a:ext uri="{FF2B5EF4-FFF2-40B4-BE49-F238E27FC236}">
                      <a16:creationId xmlns:a16="http://schemas.microsoft.com/office/drawing/2014/main" id="{B9647812-1E65-4B45-8543-57DBA5801793}"/>
                    </a:ext>
                  </a:extLst>
                </p:cNvPr>
                <p:cNvSpPr>
                  <a:spLocks noRot="1" noChangeAspect="1" noMove="1" noResize="1" noEditPoints="1" noAdjustHandles="1" noChangeArrowheads="1" noChangeShapeType="1" noTextEdit="1"/>
                </p:cNvSpPr>
                <p:nvPr/>
              </p:nvSpPr>
              <p:spPr>
                <a:xfrm>
                  <a:off x="1987311" y="2073716"/>
                  <a:ext cx="360000" cy="36000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6" name="矩形 25">
                  <a:extLst>
                    <a:ext uri="{FF2B5EF4-FFF2-40B4-BE49-F238E27FC236}">
                      <a16:creationId xmlns:a16="http://schemas.microsoft.com/office/drawing/2014/main" id="{1766DADC-F316-46BB-A165-F4A49167A049}"/>
                    </a:ext>
                  </a:extLst>
                </p:cNvPr>
                <p:cNvSpPr/>
                <p:nvPr/>
              </p:nvSpPr>
              <p:spPr>
                <a:xfrm>
                  <a:off x="2348134" y="207371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 name="矩形 12">
                  <a:extLst>
                    <a:ext uri="{FF2B5EF4-FFF2-40B4-BE49-F238E27FC236}">
                      <a16:creationId xmlns:a16="http://schemas.microsoft.com/office/drawing/2014/main" id="{B72D2286-2DEE-49D6-A0F0-3A5416131742}"/>
                    </a:ext>
                  </a:extLst>
                </p:cNvPr>
                <p:cNvSpPr>
                  <a:spLocks noRot="1" noChangeAspect="1" noMove="1" noResize="1" noEditPoints="1" noAdjustHandles="1" noChangeArrowheads="1" noChangeShapeType="1" noTextEdit="1"/>
                </p:cNvSpPr>
                <p:nvPr/>
              </p:nvSpPr>
              <p:spPr>
                <a:xfrm>
                  <a:off x="2348134" y="2073716"/>
                  <a:ext cx="360000" cy="36000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7" name="矩形 26">
                  <a:extLst>
                    <a:ext uri="{FF2B5EF4-FFF2-40B4-BE49-F238E27FC236}">
                      <a16:creationId xmlns:a16="http://schemas.microsoft.com/office/drawing/2014/main" id="{A0F63B3F-42C0-42CE-8D9E-508B1F6E0E3E}"/>
                    </a:ext>
                  </a:extLst>
                </p:cNvPr>
                <p:cNvSpPr/>
                <p:nvPr/>
              </p:nvSpPr>
              <p:spPr>
                <a:xfrm>
                  <a:off x="1263736" y="243562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4" name="矩形 13">
                  <a:extLst>
                    <a:ext uri="{FF2B5EF4-FFF2-40B4-BE49-F238E27FC236}">
                      <a16:creationId xmlns:a16="http://schemas.microsoft.com/office/drawing/2014/main" id="{9D09F69C-A7D6-44E7-9BF5-949250ECEADB}"/>
                    </a:ext>
                  </a:extLst>
                </p:cNvPr>
                <p:cNvSpPr>
                  <a:spLocks noRot="1" noChangeAspect="1" noMove="1" noResize="1" noEditPoints="1" noAdjustHandles="1" noChangeArrowheads="1" noChangeShapeType="1" noTextEdit="1"/>
                </p:cNvSpPr>
                <p:nvPr/>
              </p:nvSpPr>
              <p:spPr>
                <a:xfrm>
                  <a:off x="1263736" y="2435621"/>
                  <a:ext cx="360000" cy="36000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8" name="矩形 27">
                  <a:extLst>
                    <a:ext uri="{FF2B5EF4-FFF2-40B4-BE49-F238E27FC236}">
                      <a16:creationId xmlns:a16="http://schemas.microsoft.com/office/drawing/2014/main" id="{271CA779-77B6-4190-B09B-54D94E271E6E}"/>
                    </a:ext>
                  </a:extLst>
                </p:cNvPr>
                <p:cNvSpPr/>
                <p:nvPr/>
              </p:nvSpPr>
              <p:spPr>
                <a:xfrm>
                  <a:off x="1625053" y="243562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5" name="矩形 14">
                  <a:extLst>
                    <a:ext uri="{FF2B5EF4-FFF2-40B4-BE49-F238E27FC236}">
                      <a16:creationId xmlns:a16="http://schemas.microsoft.com/office/drawing/2014/main" id="{55CBEF99-65A4-49D4-AB09-D2910672B71D}"/>
                    </a:ext>
                  </a:extLst>
                </p:cNvPr>
                <p:cNvSpPr>
                  <a:spLocks noRot="1" noChangeAspect="1" noMove="1" noResize="1" noEditPoints="1" noAdjustHandles="1" noChangeArrowheads="1" noChangeShapeType="1" noTextEdit="1"/>
                </p:cNvSpPr>
                <p:nvPr/>
              </p:nvSpPr>
              <p:spPr>
                <a:xfrm>
                  <a:off x="1625053" y="2435621"/>
                  <a:ext cx="360000" cy="36000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9" name="矩形 28">
                  <a:extLst>
                    <a:ext uri="{FF2B5EF4-FFF2-40B4-BE49-F238E27FC236}">
                      <a16:creationId xmlns:a16="http://schemas.microsoft.com/office/drawing/2014/main" id="{6F21CDEB-9CD6-4818-A185-D30A4281F6CB}"/>
                    </a:ext>
                  </a:extLst>
                </p:cNvPr>
                <p:cNvSpPr/>
                <p:nvPr/>
              </p:nvSpPr>
              <p:spPr>
                <a:xfrm>
                  <a:off x="1987311" y="243562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6" name="矩形 15">
                  <a:extLst>
                    <a:ext uri="{FF2B5EF4-FFF2-40B4-BE49-F238E27FC236}">
                      <a16:creationId xmlns:a16="http://schemas.microsoft.com/office/drawing/2014/main" id="{CC55605D-DE0B-432B-B371-D4C741F47AEB}"/>
                    </a:ext>
                  </a:extLst>
                </p:cNvPr>
                <p:cNvSpPr>
                  <a:spLocks noRot="1" noChangeAspect="1" noMove="1" noResize="1" noEditPoints="1" noAdjustHandles="1" noChangeArrowheads="1" noChangeShapeType="1" noTextEdit="1"/>
                </p:cNvSpPr>
                <p:nvPr/>
              </p:nvSpPr>
              <p:spPr>
                <a:xfrm>
                  <a:off x="1987311" y="2435621"/>
                  <a:ext cx="360000" cy="36000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1" name="矩形 30">
                  <a:extLst>
                    <a:ext uri="{FF2B5EF4-FFF2-40B4-BE49-F238E27FC236}">
                      <a16:creationId xmlns:a16="http://schemas.microsoft.com/office/drawing/2014/main" id="{2B7EAACE-CD44-411E-9E76-D95C8C0CCB8B}"/>
                    </a:ext>
                  </a:extLst>
                </p:cNvPr>
                <p:cNvSpPr/>
                <p:nvPr/>
              </p:nvSpPr>
              <p:spPr>
                <a:xfrm>
                  <a:off x="2348134" y="243562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7" name="矩形 16">
                  <a:extLst>
                    <a:ext uri="{FF2B5EF4-FFF2-40B4-BE49-F238E27FC236}">
                      <a16:creationId xmlns:a16="http://schemas.microsoft.com/office/drawing/2014/main" id="{BEFEE2A9-A5F8-4AC7-86D0-0114ED43CA24}"/>
                    </a:ext>
                  </a:extLst>
                </p:cNvPr>
                <p:cNvSpPr>
                  <a:spLocks noRot="1" noChangeAspect="1" noMove="1" noResize="1" noEditPoints="1" noAdjustHandles="1" noChangeArrowheads="1" noChangeShapeType="1" noTextEdit="1"/>
                </p:cNvSpPr>
                <p:nvPr/>
              </p:nvSpPr>
              <p:spPr>
                <a:xfrm>
                  <a:off x="2348134" y="2435621"/>
                  <a:ext cx="360000" cy="36000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2" name="矩形 31">
                  <a:extLst>
                    <a:ext uri="{FF2B5EF4-FFF2-40B4-BE49-F238E27FC236}">
                      <a16:creationId xmlns:a16="http://schemas.microsoft.com/office/drawing/2014/main" id="{074D9BA5-2827-4395-9189-32A3E47C5AD2}"/>
                    </a:ext>
                  </a:extLst>
                </p:cNvPr>
                <p:cNvSpPr/>
                <p:nvPr/>
              </p:nvSpPr>
              <p:spPr>
                <a:xfrm>
                  <a:off x="1263736" y="279752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8" name="矩形 17">
                  <a:extLst>
                    <a:ext uri="{FF2B5EF4-FFF2-40B4-BE49-F238E27FC236}">
                      <a16:creationId xmlns:a16="http://schemas.microsoft.com/office/drawing/2014/main" id="{C1C3F300-2E4E-44B7-A091-0CB1AC952947}"/>
                    </a:ext>
                  </a:extLst>
                </p:cNvPr>
                <p:cNvSpPr>
                  <a:spLocks noRot="1" noChangeAspect="1" noMove="1" noResize="1" noEditPoints="1" noAdjustHandles="1" noChangeArrowheads="1" noChangeShapeType="1" noTextEdit="1"/>
                </p:cNvSpPr>
                <p:nvPr/>
              </p:nvSpPr>
              <p:spPr>
                <a:xfrm>
                  <a:off x="1263736" y="2797526"/>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3" name="矩形 32">
                  <a:extLst>
                    <a:ext uri="{FF2B5EF4-FFF2-40B4-BE49-F238E27FC236}">
                      <a16:creationId xmlns:a16="http://schemas.microsoft.com/office/drawing/2014/main" id="{09C3D056-A02E-4BD4-A78F-379EE472C088}"/>
                    </a:ext>
                  </a:extLst>
                </p:cNvPr>
                <p:cNvSpPr/>
                <p:nvPr/>
              </p:nvSpPr>
              <p:spPr>
                <a:xfrm>
                  <a:off x="1625053" y="27975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 name="矩形 18">
                  <a:extLst>
                    <a:ext uri="{FF2B5EF4-FFF2-40B4-BE49-F238E27FC236}">
                      <a16:creationId xmlns:a16="http://schemas.microsoft.com/office/drawing/2014/main" id="{488132B8-539C-42D9-8F71-01E27080D1FA}"/>
                    </a:ext>
                  </a:extLst>
                </p:cNvPr>
                <p:cNvSpPr>
                  <a:spLocks noRot="1" noChangeAspect="1" noMove="1" noResize="1" noEditPoints="1" noAdjustHandles="1" noChangeArrowheads="1" noChangeShapeType="1" noTextEdit="1"/>
                </p:cNvSpPr>
                <p:nvPr/>
              </p:nvSpPr>
              <p:spPr>
                <a:xfrm>
                  <a:off x="1625053" y="27975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4" name="矩形 33">
                  <a:extLst>
                    <a:ext uri="{FF2B5EF4-FFF2-40B4-BE49-F238E27FC236}">
                      <a16:creationId xmlns:a16="http://schemas.microsoft.com/office/drawing/2014/main" id="{4BD4520A-F456-44A1-9FE8-7BE73E735700}"/>
                    </a:ext>
                  </a:extLst>
                </p:cNvPr>
                <p:cNvSpPr/>
                <p:nvPr/>
              </p:nvSpPr>
              <p:spPr>
                <a:xfrm>
                  <a:off x="1987311" y="279752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20" name="矩形 19">
                  <a:extLst>
                    <a:ext uri="{FF2B5EF4-FFF2-40B4-BE49-F238E27FC236}">
                      <a16:creationId xmlns:a16="http://schemas.microsoft.com/office/drawing/2014/main" id="{DC1D4934-98FB-4653-8EA2-1B1F19602951}"/>
                    </a:ext>
                  </a:extLst>
                </p:cNvPr>
                <p:cNvSpPr>
                  <a:spLocks noRot="1" noChangeAspect="1" noMove="1" noResize="1" noEditPoints="1" noAdjustHandles="1" noChangeArrowheads="1" noChangeShapeType="1" noTextEdit="1"/>
                </p:cNvSpPr>
                <p:nvPr/>
              </p:nvSpPr>
              <p:spPr>
                <a:xfrm>
                  <a:off x="1987311" y="2797526"/>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5" name="矩形 34">
                  <a:extLst>
                    <a:ext uri="{FF2B5EF4-FFF2-40B4-BE49-F238E27FC236}">
                      <a16:creationId xmlns:a16="http://schemas.microsoft.com/office/drawing/2014/main" id="{40899869-80EC-4AE5-BF26-0F4341C15019}"/>
                    </a:ext>
                  </a:extLst>
                </p:cNvPr>
                <p:cNvSpPr/>
                <p:nvPr/>
              </p:nvSpPr>
              <p:spPr>
                <a:xfrm>
                  <a:off x="2348134" y="27975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21" name="矩形 20">
                  <a:extLst>
                    <a:ext uri="{FF2B5EF4-FFF2-40B4-BE49-F238E27FC236}">
                      <a16:creationId xmlns:a16="http://schemas.microsoft.com/office/drawing/2014/main" id="{21137AED-9895-4F21-8255-B4B52C89B855}"/>
                    </a:ext>
                  </a:extLst>
                </p:cNvPr>
                <p:cNvSpPr>
                  <a:spLocks noRot="1" noChangeAspect="1" noMove="1" noResize="1" noEditPoints="1" noAdjustHandles="1" noChangeArrowheads="1" noChangeShapeType="1" noTextEdit="1"/>
                </p:cNvSpPr>
                <p:nvPr/>
              </p:nvSpPr>
              <p:spPr>
                <a:xfrm>
                  <a:off x="2348134" y="2797526"/>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6" name="矩形 35">
                  <a:extLst>
                    <a:ext uri="{FF2B5EF4-FFF2-40B4-BE49-F238E27FC236}">
                      <a16:creationId xmlns:a16="http://schemas.microsoft.com/office/drawing/2014/main" id="{5AAAA13C-A2F1-44FE-A60E-AACC80224BB6}"/>
                    </a:ext>
                  </a:extLst>
                </p:cNvPr>
                <p:cNvSpPr/>
                <p:nvPr/>
              </p:nvSpPr>
              <p:spPr>
                <a:xfrm>
                  <a:off x="1662518" y="2036251"/>
                  <a:ext cx="360000" cy="36000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𝑟</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1" name="矩形 10">
                  <a:extLst>
                    <a:ext uri="{FF2B5EF4-FFF2-40B4-BE49-F238E27FC236}">
                      <a16:creationId xmlns:a16="http://schemas.microsoft.com/office/drawing/2014/main" id="{74646F05-D1B7-41CD-90BB-6C2A83AF073B}"/>
                    </a:ext>
                  </a:extLst>
                </p:cNvPr>
                <p:cNvSpPr>
                  <a:spLocks noRot="1" noChangeAspect="1" noMove="1" noResize="1" noEditPoints="1" noAdjustHandles="1" noChangeArrowheads="1" noChangeShapeType="1" noTextEdit="1"/>
                </p:cNvSpPr>
                <p:nvPr/>
              </p:nvSpPr>
              <p:spPr>
                <a:xfrm>
                  <a:off x="1662518" y="2036251"/>
                  <a:ext cx="360000" cy="36000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p:grpSp>
      <p:sp>
        <p:nvSpPr>
          <p:cNvPr id="37" name="矩形 36">
            <a:extLst>
              <a:ext uri="{FF2B5EF4-FFF2-40B4-BE49-F238E27FC236}">
                <a16:creationId xmlns:a16="http://schemas.microsoft.com/office/drawing/2014/main" id="{060D8EBC-78C1-4DA1-AA98-A30B26667D39}"/>
              </a:ext>
            </a:extLst>
          </p:cNvPr>
          <p:cNvSpPr/>
          <p:nvPr/>
        </p:nvSpPr>
        <p:spPr>
          <a:xfrm>
            <a:off x="2637868" y="2757057"/>
            <a:ext cx="720000" cy="288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a:solidFill>
                  <a:srgbClr val="000000"/>
                </a:solidFill>
                <a:latin typeface="Times New Roman" panose="02020603050405020304" pitchFamily="18" charset="0"/>
                <a:cs typeface="Times New Roman" panose="02020603050405020304" pitchFamily="18" charset="0"/>
              </a:rPr>
              <a:t>S-Box</a:t>
            </a:r>
            <a:endParaRPr lang="zh-TW" altLang="en-US" sz="1000" dirty="0">
              <a:solidFill>
                <a:srgbClr val="000000"/>
              </a:solidFill>
              <a:latin typeface="Times New Roman" panose="02020603050405020304" pitchFamily="18" charset="0"/>
              <a:cs typeface="Times New Roman" panose="02020603050405020304" pitchFamily="18" charset="0"/>
            </a:endParaRPr>
          </a:p>
        </p:txBody>
      </p:sp>
      <p:cxnSp>
        <p:nvCxnSpPr>
          <p:cNvPr id="38" name="直線單箭頭接點 37">
            <a:extLst>
              <a:ext uri="{FF2B5EF4-FFF2-40B4-BE49-F238E27FC236}">
                <a16:creationId xmlns:a16="http://schemas.microsoft.com/office/drawing/2014/main" id="{2249A641-306A-45A6-97A1-8CCE157D0683}"/>
              </a:ext>
            </a:extLst>
          </p:cNvPr>
          <p:cNvCxnSpPr>
            <a:cxnSpLocks/>
            <a:stCxn id="36" idx="3"/>
            <a:endCxn id="37" idx="1"/>
          </p:cNvCxnSpPr>
          <p:nvPr/>
        </p:nvCxnSpPr>
        <p:spPr>
          <a:xfrm flipV="1">
            <a:off x="1591386" y="2901057"/>
            <a:ext cx="1046482" cy="28844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nvGrpSpPr>
          <p:cNvPr id="39" name="群組 38">
            <a:extLst>
              <a:ext uri="{FF2B5EF4-FFF2-40B4-BE49-F238E27FC236}">
                <a16:creationId xmlns:a16="http://schemas.microsoft.com/office/drawing/2014/main" id="{63EDC720-DFEA-4300-BFD5-F63C3B05C8DC}"/>
              </a:ext>
            </a:extLst>
          </p:cNvPr>
          <p:cNvGrpSpPr/>
          <p:nvPr/>
        </p:nvGrpSpPr>
        <p:grpSpPr>
          <a:xfrm>
            <a:off x="3719984" y="2686473"/>
            <a:ext cx="1446303" cy="1445715"/>
            <a:chOff x="4151116" y="1713227"/>
            <a:chExt cx="1446303" cy="1445715"/>
          </a:xfrm>
        </p:grpSpPr>
        <mc:AlternateContent xmlns:mc="http://schemas.openxmlformats.org/markup-compatibility/2006" xmlns:a14="http://schemas.microsoft.com/office/drawing/2010/main">
          <mc:Choice Requires="a14">
            <p:sp>
              <p:nvSpPr>
                <p:cNvPr id="40" name="矩形 39">
                  <a:extLst>
                    <a:ext uri="{FF2B5EF4-FFF2-40B4-BE49-F238E27FC236}">
                      <a16:creationId xmlns:a16="http://schemas.microsoft.com/office/drawing/2014/main" id="{BAA2A225-2662-42DD-B430-A2FE4A60EAA2}"/>
                    </a:ext>
                  </a:extLst>
                </p:cNvPr>
                <p:cNvSpPr/>
                <p:nvPr/>
              </p:nvSpPr>
              <p:spPr>
                <a:xfrm>
                  <a:off x="4151116" y="171322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10" name="矩形 109">
                  <a:extLst>
                    <a:ext uri="{FF2B5EF4-FFF2-40B4-BE49-F238E27FC236}">
                      <a16:creationId xmlns:a16="http://schemas.microsoft.com/office/drawing/2014/main" id="{CE18A638-DFF9-4D56-8458-BF41C41C5C06}"/>
                    </a:ext>
                  </a:extLst>
                </p:cNvPr>
                <p:cNvSpPr>
                  <a:spLocks noRot="1" noChangeAspect="1" noMove="1" noResize="1" noEditPoints="1" noAdjustHandles="1" noChangeArrowheads="1" noChangeShapeType="1" noTextEdit="1"/>
                </p:cNvSpPr>
                <p:nvPr/>
              </p:nvSpPr>
              <p:spPr>
                <a:xfrm>
                  <a:off x="4151116" y="1713227"/>
                  <a:ext cx="360000" cy="36000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1" name="矩形 40">
                  <a:extLst>
                    <a:ext uri="{FF2B5EF4-FFF2-40B4-BE49-F238E27FC236}">
                      <a16:creationId xmlns:a16="http://schemas.microsoft.com/office/drawing/2014/main" id="{01C75CF2-E0E3-464B-8668-AD85AAC5C72D}"/>
                    </a:ext>
                  </a:extLst>
                </p:cNvPr>
                <p:cNvSpPr/>
                <p:nvPr/>
              </p:nvSpPr>
              <p:spPr>
                <a:xfrm>
                  <a:off x="4512433" y="171322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11" name="矩形 110">
                  <a:extLst>
                    <a:ext uri="{FF2B5EF4-FFF2-40B4-BE49-F238E27FC236}">
                      <a16:creationId xmlns:a16="http://schemas.microsoft.com/office/drawing/2014/main" id="{AB685364-4605-4581-A4ED-C5FC00B5FD1C}"/>
                    </a:ext>
                  </a:extLst>
                </p:cNvPr>
                <p:cNvSpPr>
                  <a:spLocks noRot="1" noChangeAspect="1" noMove="1" noResize="1" noEditPoints="1" noAdjustHandles="1" noChangeArrowheads="1" noChangeShapeType="1" noTextEdit="1"/>
                </p:cNvSpPr>
                <p:nvPr/>
              </p:nvSpPr>
              <p:spPr>
                <a:xfrm>
                  <a:off x="4512433" y="1713227"/>
                  <a:ext cx="360000" cy="360000"/>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2" name="矩形 41">
                  <a:extLst>
                    <a:ext uri="{FF2B5EF4-FFF2-40B4-BE49-F238E27FC236}">
                      <a16:creationId xmlns:a16="http://schemas.microsoft.com/office/drawing/2014/main" id="{60F38C22-21F5-46AF-A732-F4A5910492EE}"/>
                    </a:ext>
                  </a:extLst>
                </p:cNvPr>
                <p:cNvSpPr/>
                <p:nvPr/>
              </p:nvSpPr>
              <p:spPr>
                <a:xfrm>
                  <a:off x="4874691" y="171322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2" name="矩形 111">
                  <a:extLst>
                    <a:ext uri="{FF2B5EF4-FFF2-40B4-BE49-F238E27FC236}">
                      <a16:creationId xmlns:a16="http://schemas.microsoft.com/office/drawing/2014/main" id="{CBFE3088-8D95-4E9E-A95F-4D5F5E4A7385}"/>
                    </a:ext>
                  </a:extLst>
                </p:cNvPr>
                <p:cNvSpPr>
                  <a:spLocks noRot="1" noChangeAspect="1" noMove="1" noResize="1" noEditPoints="1" noAdjustHandles="1" noChangeArrowheads="1" noChangeShapeType="1" noTextEdit="1"/>
                </p:cNvSpPr>
                <p:nvPr/>
              </p:nvSpPr>
              <p:spPr>
                <a:xfrm>
                  <a:off x="4874691" y="1713227"/>
                  <a:ext cx="360000" cy="360000"/>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3" name="矩形 42">
                  <a:extLst>
                    <a:ext uri="{FF2B5EF4-FFF2-40B4-BE49-F238E27FC236}">
                      <a16:creationId xmlns:a16="http://schemas.microsoft.com/office/drawing/2014/main" id="{F77E800C-B0D5-47BC-9ACA-51E1964B8114}"/>
                    </a:ext>
                  </a:extLst>
                </p:cNvPr>
                <p:cNvSpPr/>
                <p:nvPr/>
              </p:nvSpPr>
              <p:spPr>
                <a:xfrm>
                  <a:off x="5237419" y="171322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13" name="矩形 112">
                  <a:extLst>
                    <a:ext uri="{FF2B5EF4-FFF2-40B4-BE49-F238E27FC236}">
                      <a16:creationId xmlns:a16="http://schemas.microsoft.com/office/drawing/2014/main" id="{FB4A1075-8101-4560-92F3-06602EE359D3}"/>
                    </a:ext>
                  </a:extLst>
                </p:cNvPr>
                <p:cNvSpPr>
                  <a:spLocks noRot="1" noChangeAspect="1" noMove="1" noResize="1" noEditPoints="1" noAdjustHandles="1" noChangeArrowheads="1" noChangeShapeType="1" noTextEdit="1"/>
                </p:cNvSpPr>
                <p:nvPr/>
              </p:nvSpPr>
              <p:spPr>
                <a:xfrm>
                  <a:off x="5237419" y="1713227"/>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4" name="矩形 43">
                  <a:extLst>
                    <a:ext uri="{FF2B5EF4-FFF2-40B4-BE49-F238E27FC236}">
                      <a16:creationId xmlns:a16="http://schemas.microsoft.com/office/drawing/2014/main" id="{83960FE8-F903-4485-90F9-1E4CFAD52EC1}"/>
                    </a:ext>
                  </a:extLst>
                </p:cNvPr>
                <p:cNvSpPr/>
                <p:nvPr/>
              </p:nvSpPr>
              <p:spPr>
                <a:xfrm>
                  <a:off x="4151845" y="207513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14" name="矩形 113">
                  <a:extLst>
                    <a:ext uri="{FF2B5EF4-FFF2-40B4-BE49-F238E27FC236}">
                      <a16:creationId xmlns:a16="http://schemas.microsoft.com/office/drawing/2014/main" id="{5D7D32F3-EB08-43C2-9A4E-BA394620435D}"/>
                    </a:ext>
                  </a:extLst>
                </p:cNvPr>
                <p:cNvSpPr>
                  <a:spLocks noRot="1" noChangeAspect="1" noMove="1" noResize="1" noEditPoints="1" noAdjustHandles="1" noChangeArrowheads="1" noChangeShapeType="1" noTextEdit="1"/>
                </p:cNvSpPr>
                <p:nvPr/>
              </p:nvSpPr>
              <p:spPr>
                <a:xfrm>
                  <a:off x="4151845" y="2075132"/>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5" name="矩形 44">
                  <a:extLst>
                    <a:ext uri="{FF2B5EF4-FFF2-40B4-BE49-F238E27FC236}">
                      <a16:creationId xmlns:a16="http://schemas.microsoft.com/office/drawing/2014/main" id="{7CDF0C42-12B6-47DA-B85B-EB4567DB7E28}"/>
                    </a:ext>
                  </a:extLst>
                </p:cNvPr>
                <p:cNvSpPr/>
                <p:nvPr/>
              </p:nvSpPr>
              <p:spPr>
                <a:xfrm>
                  <a:off x="4875420" y="207513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5" name="矩形 114">
                  <a:extLst>
                    <a:ext uri="{FF2B5EF4-FFF2-40B4-BE49-F238E27FC236}">
                      <a16:creationId xmlns:a16="http://schemas.microsoft.com/office/drawing/2014/main" id="{EB7005F0-6C72-4FA8-A051-B97D3DBEF2F2}"/>
                    </a:ext>
                  </a:extLst>
                </p:cNvPr>
                <p:cNvSpPr>
                  <a:spLocks noRot="1" noChangeAspect="1" noMove="1" noResize="1" noEditPoints="1" noAdjustHandles="1" noChangeArrowheads="1" noChangeShapeType="1" noTextEdit="1"/>
                </p:cNvSpPr>
                <p:nvPr/>
              </p:nvSpPr>
              <p:spPr>
                <a:xfrm>
                  <a:off x="4875420" y="2075132"/>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6" name="矩形 45">
                  <a:extLst>
                    <a:ext uri="{FF2B5EF4-FFF2-40B4-BE49-F238E27FC236}">
                      <a16:creationId xmlns:a16="http://schemas.microsoft.com/office/drawing/2014/main" id="{6142A359-9D0A-4CB3-9339-49AAA413E64B}"/>
                    </a:ext>
                  </a:extLst>
                </p:cNvPr>
                <p:cNvSpPr/>
                <p:nvPr/>
              </p:nvSpPr>
              <p:spPr>
                <a:xfrm>
                  <a:off x="5236243" y="207513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16" name="矩形 115">
                  <a:extLst>
                    <a:ext uri="{FF2B5EF4-FFF2-40B4-BE49-F238E27FC236}">
                      <a16:creationId xmlns:a16="http://schemas.microsoft.com/office/drawing/2014/main" id="{3E9960E4-F911-4C33-9979-25005FA69CC3}"/>
                    </a:ext>
                  </a:extLst>
                </p:cNvPr>
                <p:cNvSpPr>
                  <a:spLocks noRot="1" noChangeAspect="1" noMove="1" noResize="1" noEditPoints="1" noAdjustHandles="1" noChangeArrowheads="1" noChangeShapeType="1" noTextEdit="1"/>
                </p:cNvSpPr>
                <p:nvPr/>
              </p:nvSpPr>
              <p:spPr>
                <a:xfrm>
                  <a:off x="5236243" y="2075132"/>
                  <a:ext cx="360000" cy="36000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7" name="矩形 46">
                  <a:extLst>
                    <a:ext uri="{FF2B5EF4-FFF2-40B4-BE49-F238E27FC236}">
                      <a16:creationId xmlns:a16="http://schemas.microsoft.com/office/drawing/2014/main" id="{CA86A1A7-7078-4514-8CFA-1EDCDCD27347}"/>
                    </a:ext>
                  </a:extLst>
                </p:cNvPr>
                <p:cNvSpPr/>
                <p:nvPr/>
              </p:nvSpPr>
              <p:spPr>
                <a:xfrm>
                  <a:off x="4151845" y="243703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17" name="矩形 116">
                  <a:extLst>
                    <a:ext uri="{FF2B5EF4-FFF2-40B4-BE49-F238E27FC236}">
                      <a16:creationId xmlns:a16="http://schemas.microsoft.com/office/drawing/2014/main" id="{1E10B2DB-556B-4AC7-B9D3-52C1CBD65A5B}"/>
                    </a:ext>
                  </a:extLst>
                </p:cNvPr>
                <p:cNvSpPr>
                  <a:spLocks noRot="1" noChangeAspect="1" noMove="1" noResize="1" noEditPoints="1" noAdjustHandles="1" noChangeArrowheads="1" noChangeShapeType="1" noTextEdit="1"/>
                </p:cNvSpPr>
                <p:nvPr/>
              </p:nvSpPr>
              <p:spPr>
                <a:xfrm>
                  <a:off x="4151845" y="2437037"/>
                  <a:ext cx="360000" cy="36000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8" name="矩形 47">
                  <a:extLst>
                    <a:ext uri="{FF2B5EF4-FFF2-40B4-BE49-F238E27FC236}">
                      <a16:creationId xmlns:a16="http://schemas.microsoft.com/office/drawing/2014/main" id="{51C7D052-6B1C-4E1A-9D8C-BA7D3A8FB5E5}"/>
                    </a:ext>
                  </a:extLst>
                </p:cNvPr>
                <p:cNvSpPr/>
                <p:nvPr/>
              </p:nvSpPr>
              <p:spPr>
                <a:xfrm>
                  <a:off x="4513162" y="243703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18" name="矩形 117">
                  <a:extLst>
                    <a:ext uri="{FF2B5EF4-FFF2-40B4-BE49-F238E27FC236}">
                      <a16:creationId xmlns:a16="http://schemas.microsoft.com/office/drawing/2014/main" id="{7B733E94-0C92-4FE5-B897-3E0B6ED632CE}"/>
                    </a:ext>
                  </a:extLst>
                </p:cNvPr>
                <p:cNvSpPr>
                  <a:spLocks noRot="1" noChangeAspect="1" noMove="1" noResize="1" noEditPoints="1" noAdjustHandles="1" noChangeArrowheads="1" noChangeShapeType="1" noTextEdit="1"/>
                </p:cNvSpPr>
                <p:nvPr/>
              </p:nvSpPr>
              <p:spPr>
                <a:xfrm>
                  <a:off x="4513162" y="2437037"/>
                  <a:ext cx="360000" cy="36000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9" name="矩形 48">
                  <a:extLst>
                    <a:ext uri="{FF2B5EF4-FFF2-40B4-BE49-F238E27FC236}">
                      <a16:creationId xmlns:a16="http://schemas.microsoft.com/office/drawing/2014/main" id="{D918807F-52B0-4164-B30E-17D07A930BE4}"/>
                    </a:ext>
                  </a:extLst>
                </p:cNvPr>
                <p:cNvSpPr/>
                <p:nvPr/>
              </p:nvSpPr>
              <p:spPr>
                <a:xfrm>
                  <a:off x="4875420" y="243703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9" name="矩形 118">
                  <a:extLst>
                    <a:ext uri="{FF2B5EF4-FFF2-40B4-BE49-F238E27FC236}">
                      <a16:creationId xmlns:a16="http://schemas.microsoft.com/office/drawing/2014/main" id="{36C3384B-FCD2-4B2D-B41E-22F2BE7DDDD0}"/>
                    </a:ext>
                  </a:extLst>
                </p:cNvPr>
                <p:cNvSpPr>
                  <a:spLocks noRot="1" noChangeAspect="1" noMove="1" noResize="1" noEditPoints="1" noAdjustHandles="1" noChangeArrowheads="1" noChangeShapeType="1" noTextEdit="1"/>
                </p:cNvSpPr>
                <p:nvPr/>
              </p:nvSpPr>
              <p:spPr>
                <a:xfrm>
                  <a:off x="4875420" y="2437037"/>
                  <a:ext cx="360000" cy="36000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3" name="矩形 52">
                  <a:extLst>
                    <a:ext uri="{FF2B5EF4-FFF2-40B4-BE49-F238E27FC236}">
                      <a16:creationId xmlns:a16="http://schemas.microsoft.com/office/drawing/2014/main" id="{2E6ED750-8F1D-49D1-B330-37649441DEEF}"/>
                    </a:ext>
                  </a:extLst>
                </p:cNvPr>
                <p:cNvSpPr/>
                <p:nvPr/>
              </p:nvSpPr>
              <p:spPr>
                <a:xfrm>
                  <a:off x="5236243" y="243703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0" name="矩形 119">
                  <a:extLst>
                    <a:ext uri="{FF2B5EF4-FFF2-40B4-BE49-F238E27FC236}">
                      <a16:creationId xmlns:a16="http://schemas.microsoft.com/office/drawing/2014/main" id="{A6C9EE2A-9108-426C-A13D-52D3AF8BFA99}"/>
                    </a:ext>
                  </a:extLst>
                </p:cNvPr>
                <p:cNvSpPr>
                  <a:spLocks noRot="1" noChangeAspect="1" noMove="1" noResize="1" noEditPoints="1" noAdjustHandles="1" noChangeArrowheads="1" noChangeShapeType="1" noTextEdit="1"/>
                </p:cNvSpPr>
                <p:nvPr/>
              </p:nvSpPr>
              <p:spPr>
                <a:xfrm>
                  <a:off x="5236243" y="2437037"/>
                  <a:ext cx="360000" cy="360000"/>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7" name="矩形 56">
                  <a:extLst>
                    <a:ext uri="{FF2B5EF4-FFF2-40B4-BE49-F238E27FC236}">
                      <a16:creationId xmlns:a16="http://schemas.microsoft.com/office/drawing/2014/main" id="{C7B38C80-10BF-49D3-BB9C-E51829D32BE4}"/>
                    </a:ext>
                  </a:extLst>
                </p:cNvPr>
                <p:cNvSpPr/>
                <p:nvPr/>
              </p:nvSpPr>
              <p:spPr>
                <a:xfrm>
                  <a:off x="4151845" y="279894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21" name="矩形 120">
                  <a:extLst>
                    <a:ext uri="{FF2B5EF4-FFF2-40B4-BE49-F238E27FC236}">
                      <a16:creationId xmlns:a16="http://schemas.microsoft.com/office/drawing/2014/main" id="{D1FEF6E2-B67F-4E2D-9583-D3420B26F186}"/>
                    </a:ext>
                  </a:extLst>
                </p:cNvPr>
                <p:cNvSpPr>
                  <a:spLocks noRot="1" noChangeAspect="1" noMove="1" noResize="1" noEditPoints="1" noAdjustHandles="1" noChangeArrowheads="1" noChangeShapeType="1" noTextEdit="1"/>
                </p:cNvSpPr>
                <p:nvPr/>
              </p:nvSpPr>
              <p:spPr>
                <a:xfrm>
                  <a:off x="4151845" y="2798942"/>
                  <a:ext cx="360000" cy="360000"/>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8" name="矩形 57">
                  <a:extLst>
                    <a:ext uri="{FF2B5EF4-FFF2-40B4-BE49-F238E27FC236}">
                      <a16:creationId xmlns:a16="http://schemas.microsoft.com/office/drawing/2014/main" id="{35F290C8-3569-4458-BFAD-F386E80FEB6B}"/>
                    </a:ext>
                  </a:extLst>
                </p:cNvPr>
                <p:cNvSpPr/>
                <p:nvPr/>
              </p:nvSpPr>
              <p:spPr>
                <a:xfrm>
                  <a:off x="4513162" y="279894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22" name="矩形 121">
                  <a:extLst>
                    <a:ext uri="{FF2B5EF4-FFF2-40B4-BE49-F238E27FC236}">
                      <a16:creationId xmlns:a16="http://schemas.microsoft.com/office/drawing/2014/main" id="{9283D3A2-2FFA-4C98-8968-7808A76C742F}"/>
                    </a:ext>
                  </a:extLst>
                </p:cNvPr>
                <p:cNvSpPr>
                  <a:spLocks noRot="1" noChangeAspect="1" noMove="1" noResize="1" noEditPoints="1" noAdjustHandles="1" noChangeArrowheads="1" noChangeShapeType="1" noTextEdit="1"/>
                </p:cNvSpPr>
                <p:nvPr/>
              </p:nvSpPr>
              <p:spPr>
                <a:xfrm>
                  <a:off x="4513162" y="2798942"/>
                  <a:ext cx="360000" cy="360000"/>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9" name="矩形 58">
                  <a:extLst>
                    <a:ext uri="{FF2B5EF4-FFF2-40B4-BE49-F238E27FC236}">
                      <a16:creationId xmlns:a16="http://schemas.microsoft.com/office/drawing/2014/main" id="{4FAEDDCA-62E0-42CC-B3CD-2A34E2051483}"/>
                    </a:ext>
                  </a:extLst>
                </p:cNvPr>
                <p:cNvSpPr/>
                <p:nvPr/>
              </p:nvSpPr>
              <p:spPr>
                <a:xfrm>
                  <a:off x="4875420" y="279894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3" name="矩形 122">
                  <a:extLst>
                    <a:ext uri="{FF2B5EF4-FFF2-40B4-BE49-F238E27FC236}">
                      <a16:creationId xmlns:a16="http://schemas.microsoft.com/office/drawing/2014/main" id="{16BF35F2-7E8E-42AD-88CC-2FC851469078}"/>
                    </a:ext>
                  </a:extLst>
                </p:cNvPr>
                <p:cNvSpPr>
                  <a:spLocks noRot="1" noChangeAspect="1" noMove="1" noResize="1" noEditPoints="1" noAdjustHandles="1" noChangeArrowheads="1" noChangeShapeType="1" noTextEdit="1"/>
                </p:cNvSpPr>
                <p:nvPr/>
              </p:nvSpPr>
              <p:spPr>
                <a:xfrm>
                  <a:off x="4875420" y="2798942"/>
                  <a:ext cx="360000" cy="360000"/>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59">
                  <a:extLst>
                    <a:ext uri="{FF2B5EF4-FFF2-40B4-BE49-F238E27FC236}">
                      <a16:creationId xmlns:a16="http://schemas.microsoft.com/office/drawing/2014/main" id="{E2A13B55-F4D1-473F-8DBE-B79BD1B32F9C}"/>
                    </a:ext>
                  </a:extLst>
                </p:cNvPr>
                <p:cNvSpPr/>
                <p:nvPr/>
              </p:nvSpPr>
              <p:spPr>
                <a:xfrm>
                  <a:off x="5236243" y="279894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4" name="矩形 123">
                  <a:extLst>
                    <a:ext uri="{FF2B5EF4-FFF2-40B4-BE49-F238E27FC236}">
                      <a16:creationId xmlns:a16="http://schemas.microsoft.com/office/drawing/2014/main" id="{5E0DF271-A543-4649-8A2B-BF0C7D92AFC4}"/>
                    </a:ext>
                  </a:extLst>
                </p:cNvPr>
                <p:cNvSpPr>
                  <a:spLocks noRot="1" noChangeAspect="1" noMove="1" noResize="1" noEditPoints="1" noAdjustHandles="1" noChangeArrowheads="1" noChangeShapeType="1" noTextEdit="1"/>
                </p:cNvSpPr>
                <p:nvPr/>
              </p:nvSpPr>
              <p:spPr>
                <a:xfrm>
                  <a:off x="5236243" y="2798942"/>
                  <a:ext cx="360000" cy="360000"/>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1" name="矩形 60">
                  <a:extLst>
                    <a:ext uri="{FF2B5EF4-FFF2-40B4-BE49-F238E27FC236}">
                      <a16:creationId xmlns:a16="http://schemas.microsoft.com/office/drawing/2014/main" id="{17C5EC1C-5607-4CFC-BAEF-3F9804844415}"/>
                    </a:ext>
                  </a:extLst>
                </p:cNvPr>
                <p:cNvSpPr/>
                <p:nvPr/>
              </p:nvSpPr>
              <p:spPr>
                <a:xfrm>
                  <a:off x="4550627" y="2037667"/>
                  <a:ext cx="360000" cy="36000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𝑟</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25" name="矩形 124">
                  <a:extLst>
                    <a:ext uri="{FF2B5EF4-FFF2-40B4-BE49-F238E27FC236}">
                      <a16:creationId xmlns:a16="http://schemas.microsoft.com/office/drawing/2014/main" id="{D8005A58-77D8-4F31-B731-EDFC589FBE88}"/>
                    </a:ext>
                  </a:extLst>
                </p:cNvPr>
                <p:cNvSpPr>
                  <a:spLocks noRot="1" noChangeAspect="1" noMove="1" noResize="1" noEditPoints="1" noAdjustHandles="1" noChangeArrowheads="1" noChangeShapeType="1" noTextEdit="1"/>
                </p:cNvSpPr>
                <p:nvPr/>
              </p:nvSpPr>
              <p:spPr>
                <a:xfrm>
                  <a:off x="4550627" y="2037667"/>
                  <a:ext cx="360000" cy="360000"/>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p:grpSp>
      <p:cxnSp>
        <p:nvCxnSpPr>
          <p:cNvPr id="62" name="直線單箭頭接點 61">
            <a:extLst>
              <a:ext uri="{FF2B5EF4-FFF2-40B4-BE49-F238E27FC236}">
                <a16:creationId xmlns:a16="http://schemas.microsoft.com/office/drawing/2014/main" id="{82F8736C-2DC1-410D-A8CD-A102F18B5C37}"/>
              </a:ext>
            </a:extLst>
          </p:cNvPr>
          <p:cNvCxnSpPr>
            <a:cxnSpLocks/>
            <a:stCxn id="37" idx="3"/>
            <a:endCxn id="61" idx="1"/>
          </p:cNvCxnSpPr>
          <p:nvPr/>
        </p:nvCxnSpPr>
        <p:spPr>
          <a:xfrm>
            <a:off x="3357868" y="2901057"/>
            <a:ext cx="761627" cy="28985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11</a:t>
            </a:r>
            <a:endParaRPr lang="zh-TW" altLang="en-US" dirty="0">
              <a:latin typeface="Times New Roman" panose="02020603050405020304" pitchFamily="18" charset="0"/>
              <a:cs typeface="Times New Roman" panose="02020603050405020304" pitchFamily="18" charset="0"/>
            </a:endParaRPr>
          </a:p>
        </p:txBody>
      </p:sp>
      <p:sp>
        <p:nvSpPr>
          <p:cNvPr id="73" name="文本框 16">
            <a:extLst>
              <a:ext uri="{FF2B5EF4-FFF2-40B4-BE49-F238E27FC236}">
                <a16:creationId xmlns:a16="http://schemas.microsoft.com/office/drawing/2014/main" id="{8CDF440A-62C4-7B91-1084-4DF82A7B58FF}"/>
              </a:ext>
            </a:extLst>
          </p:cNvPr>
          <p:cNvSpPr txBox="1"/>
          <p:nvPr/>
        </p:nvSpPr>
        <p:spPr>
          <a:xfrm>
            <a:off x="665959" y="1169916"/>
            <a:ext cx="3108608" cy="369332"/>
          </a:xfrm>
          <a:prstGeom prst="rect">
            <a:avLst/>
          </a:prstGeom>
          <a:noFill/>
        </p:spPr>
        <p:txBody>
          <a:bodyPr wrap="none" rtlCol="0">
            <a:spAutoFit/>
          </a:bodyPr>
          <a:lstStyle/>
          <a:p>
            <a:pPr>
              <a:defRP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Way-1 Look-up Functionality</a:t>
            </a:r>
            <a:endParaRPr kumimoji="1"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74" name="直線接點 73">
            <a:extLst>
              <a:ext uri="{FF2B5EF4-FFF2-40B4-BE49-F238E27FC236}">
                <a16:creationId xmlns:a16="http://schemas.microsoft.com/office/drawing/2014/main" id="{B481E9B0-23DC-839F-F699-6F1896D79BF0}"/>
              </a:ext>
            </a:extLst>
          </p:cNvPr>
          <p:cNvCxnSpPr>
            <a:cxnSpLocks/>
          </p:cNvCxnSpPr>
          <p:nvPr/>
        </p:nvCxnSpPr>
        <p:spPr>
          <a:xfrm>
            <a:off x="720898" y="1561273"/>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2E2B538-09E6-8089-E660-B1448B91B73F}"/>
              </a:ext>
            </a:extLst>
          </p:cNvPr>
          <p:cNvSpPr txBox="1"/>
          <p:nvPr/>
        </p:nvSpPr>
        <p:spPr>
          <a:xfrm>
            <a:off x="666017" y="1560698"/>
            <a:ext cx="2172390" cy="338554"/>
          </a:xfrm>
          <a:prstGeom prst="rect">
            <a:avLst/>
          </a:prstGeom>
          <a:noFill/>
        </p:spPr>
        <p:txBody>
          <a:bodyPr wrap="none" rtlCol="0">
            <a:spAutoFit/>
          </a:bodyPr>
          <a:lstStyle/>
          <a:p>
            <a:pPr algn="ct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Direct Logical Mapping</a:t>
            </a:r>
          </a:p>
        </p:txBody>
      </p:sp>
    </p:spTree>
    <p:extLst>
      <p:ext uri="{BB962C8B-B14F-4D97-AF65-F5344CB8AC3E}">
        <p14:creationId xmlns:p14="http://schemas.microsoft.com/office/powerpoint/2010/main" val="1269928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F57DF0-A2EC-4170-298D-6580DC5B2DF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2D327BB6-FF21-C511-2BFB-1BD0FDE84D7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53DFCE63-8EA4-21D1-BEC3-6AE70E6EAD7C}"/>
              </a:ext>
            </a:extLst>
          </p:cNvPr>
          <p:cNvGrpSpPr/>
          <p:nvPr/>
        </p:nvGrpSpPr>
        <p:grpSpPr>
          <a:xfrm>
            <a:off x="568443" y="319365"/>
            <a:ext cx="4280328" cy="400110"/>
            <a:chOff x="568442" y="319364"/>
            <a:chExt cx="4280328" cy="400111"/>
          </a:xfrm>
        </p:grpSpPr>
        <p:sp>
          <p:nvSpPr>
            <p:cNvPr id="55" name="文本框 23">
              <a:extLst>
                <a:ext uri="{FF2B5EF4-FFF2-40B4-BE49-F238E27FC236}">
                  <a16:creationId xmlns:a16="http://schemas.microsoft.com/office/drawing/2014/main" id="{BD77DA99-D579-18AB-C9A1-E65FE96F4C8D}"/>
                </a:ext>
              </a:extLst>
            </p:cNvPr>
            <p:cNvSpPr txBox="1"/>
            <p:nvPr/>
          </p:nvSpPr>
          <p:spPr>
            <a:xfrm>
              <a:off x="665958" y="319364"/>
              <a:ext cx="41828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Substitute Bytes</a:t>
              </a:r>
            </a:p>
          </p:txBody>
        </p:sp>
        <p:sp>
          <p:nvSpPr>
            <p:cNvPr id="56" name="等腰三角形 55">
              <a:extLst>
                <a:ext uri="{FF2B5EF4-FFF2-40B4-BE49-F238E27FC236}">
                  <a16:creationId xmlns:a16="http://schemas.microsoft.com/office/drawing/2014/main" id="{9F81A090-DF27-3975-279F-1B4AA1FA4AF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6" name="文本框 16">
            <a:extLst>
              <a:ext uri="{FF2B5EF4-FFF2-40B4-BE49-F238E27FC236}">
                <a16:creationId xmlns:a16="http://schemas.microsoft.com/office/drawing/2014/main" id="{F84E921D-3DF3-3C45-8BD9-DF073D6AE1AB}"/>
              </a:ext>
            </a:extLst>
          </p:cNvPr>
          <p:cNvSpPr txBox="1"/>
          <p:nvPr/>
        </p:nvSpPr>
        <p:spPr>
          <a:xfrm>
            <a:off x="635451" y="1150135"/>
            <a:ext cx="4680000" cy="369332"/>
          </a:xfrm>
          <a:prstGeom prst="rect">
            <a:avLst/>
          </a:prstGeom>
          <a:noFill/>
        </p:spPr>
        <p:txBody>
          <a:bodyPr wrap="square" rtlCol="0">
            <a:spAutoFit/>
          </a:bodyPr>
          <a:lstStyle/>
          <a:p>
            <a:pPr>
              <a:defRP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Way-2</a:t>
            </a:r>
            <a:r>
              <a:rPr lang="zh-TW" altLang="en-US" b="1"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Composite Field Operation</a:t>
            </a:r>
            <a:endParaRPr kumimoji="1"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7" name="直線接點 66">
            <a:extLst>
              <a:ext uri="{FF2B5EF4-FFF2-40B4-BE49-F238E27FC236}">
                <a16:creationId xmlns:a16="http://schemas.microsoft.com/office/drawing/2014/main" id="{CF75DFA7-B1C6-4969-8FFB-A277A9940922}"/>
              </a:ext>
            </a:extLst>
          </p:cNvPr>
          <p:cNvCxnSpPr>
            <a:cxnSpLocks/>
          </p:cNvCxnSpPr>
          <p:nvPr/>
        </p:nvCxnSpPr>
        <p:spPr>
          <a:xfrm>
            <a:off x="699430" y="1552438"/>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703D0750-4C3A-3275-93AF-374EFBB0ABF4}"/>
              </a:ext>
            </a:extLst>
          </p:cNvPr>
          <p:cNvSpPr txBox="1"/>
          <p:nvPr/>
        </p:nvSpPr>
        <p:spPr>
          <a:xfrm>
            <a:off x="634580" y="1552314"/>
            <a:ext cx="4122860" cy="338554"/>
          </a:xfrm>
          <a:prstGeom prst="rect">
            <a:avLst/>
          </a:prstGeom>
          <a:noFill/>
        </p:spPr>
        <p:txBody>
          <a:bodyPr wrap="none" rtlCol="0">
            <a:spAutoFit/>
          </a:bodyPr>
          <a:lstStyle/>
          <a:p>
            <a:r>
              <a:rPr lang="en-US" altLang="zh-CN" sz="1600" dirty="0">
                <a:latin typeface="Times New Roman" panose="02020603050405020304" pitchFamily="18" charset="0"/>
                <a:ea typeface="微軟正黑體" panose="020B0604030504040204" pitchFamily="34" charset="-120"/>
                <a:cs typeface="Times New Roman" panose="02020603050405020304" pitchFamily="18" charset="0"/>
              </a:rPr>
              <a:t>Multiplicative </a:t>
            </a: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I</a:t>
            </a:r>
            <a:r>
              <a:rPr lang="en-US" altLang="zh-CN" sz="1600" dirty="0">
                <a:latin typeface="Times New Roman" panose="02020603050405020304" pitchFamily="18" charset="0"/>
                <a:ea typeface="微軟正黑體" panose="020B0604030504040204" pitchFamily="34" charset="-120"/>
                <a:cs typeface="Times New Roman" panose="02020603050405020304" pitchFamily="18" charset="0"/>
              </a:rPr>
              <a:t>nverse</a:t>
            </a:r>
            <a:r>
              <a:rPr lang="zh-TW" altLang="en-US" sz="16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1600" dirty="0">
                <a:latin typeface="Times New Roman" panose="02020603050405020304" pitchFamily="18" charset="0"/>
                <a:ea typeface="微軟正黑體" panose="020B0604030504040204" pitchFamily="34" charset="-120"/>
                <a:cs typeface="Times New Roman" panose="02020603050405020304" pitchFamily="18" charset="0"/>
              </a:rPr>
              <a:t>Affine </a:t>
            </a: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T</a:t>
            </a:r>
            <a:r>
              <a:rPr lang="en-US" altLang="zh-CN" sz="1600" dirty="0">
                <a:latin typeface="Times New Roman" panose="02020603050405020304" pitchFamily="18" charset="0"/>
                <a:ea typeface="微軟正黑體" panose="020B0604030504040204" pitchFamily="34" charset="-120"/>
                <a:cs typeface="Times New Roman" panose="02020603050405020304" pitchFamily="18" charset="0"/>
              </a:rPr>
              <a:t>ransformation</a:t>
            </a:r>
            <a:r>
              <a:rPr lang="zh-TW" altLang="en-US" sz="1600" dirty="0">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CN" sz="16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73" name="群組 72">
            <a:extLst>
              <a:ext uri="{FF2B5EF4-FFF2-40B4-BE49-F238E27FC236}">
                <a16:creationId xmlns:a16="http://schemas.microsoft.com/office/drawing/2014/main" id="{6012325E-6192-AD38-4F54-2A39ADE638D8}"/>
              </a:ext>
            </a:extLst>
          </p:cNvPr>
          <p:cNvGrpSpPr/>
          <p:nvPr/>
        </p:nvGrpSpPr>
        <p:grpSpPr>
          <a:xfrm>
            <a:off x="2895852" y="2514386"/>
            <a:ext cx="6974972" cy="1115038"/>
            <a:chOff x="0" y="5818513"/>
            <a:chExt cx="6974972" cy="1115038"/>
          </a:xfrm>
        </p:grpSpPr>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24A1E549-EC15-E33B-39D0-7D4C96D0AE25}"/>
                    </a:ext>
                  </a:extLst>
                </p:cNvPr>
                <p:cNvSpPr/>
                <p:nvPr/>
              </p:nvSpPr>
              <p:spPr>
                <a:xfrm>
                  <a:off x="793072" y="621299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3" name="矩形 242">
                  <a:extLst>
                    <a:ext uri="{FF2B5EF4-FFF2-40B4-BE49-F238E27FC236}">
                      <a16:creationId xmlns:a16="http://schemas.microsoft.com/office/drawing/2014/main" id="{FE966134-EFF4-4B03-9B90-4CA9D1B458CC}"/>
                    </a:ext>
                  </a:extLst>
                </p:cNvPr>
                <p:cNvSpPr>
                  <a:spLocks noRot="1" noChangeAspect="1" noMove="1" noResize="1" noEditPoints="1" noAdjustHandles="1" noChangeArrowheads="1" noChangeShapeType="1" noTextEdit="1"/>
                </p:cNvSpPr>
                <p:nvPr/>
              </p:nvSpPr>
              <p:spPr>
                <a:xfrm>
                  <a:off x="793072" y="6212993"/>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75" name="群組 74">
              <a:extLst>
                <a:ext uri="{FF2B5EF4-FFF2-40B4-BE49-F238E27FC236}">
                  <a16:creationId xmlns:a16="http://schemas.microsoft.com/office/drawing/2014/main" id="{E5D58410-E7A0-8485-4AB2-12076CC3B9CF}"/>
                </a:ext>
              </a:extLst>
            </p:cNvPr>
            <p:cNvGrpSpPr/>
            <p:nvPr/>
          </p:nvGrpSpPr>
          <p:grpSpPr>
            <a:xfrm>
              <a:off x="1925550" y="6663551"/>
              <a:ext cx="180000" cy="180000"/>
              <a:chOff x="2616764" y="5400675"/>
              <a:chExt cx="180000" cy="180000"/>
            </a:xfrm>
          </p:grpSpPr>
          <p:sp>
            <p:nvSpPr>
              <p:cNvPr id="123" name="橢圓 122">
                <a:extLst>
                  <a:ext uri="{FF2B5EF4-FFF2-40B4-BE49-F238E27FC236}">
                    <a16:creationId xmlns:a16="http://schemas.microsoft.com/office/drawing/2014/main" id="{9CE758DD-F287-DBD7-458E-C696B580FC23}"/>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4" name="直線接點 123">
                <a:extLst>
                  <a:ext uri="{FF2B5EF4-FFF2-40B4-BE49-F238E27FC236}">
                    <a16:creationId xmlns:a16="http://schemas.microsoft.com/office/drawing/2014/main" id="{4052DE8B-6835-A6A0-1FC7-369854EFC5A7}"/>
                  </a:ext>
                </a:extLst>
              </p:cNvPr>
              <p:cNvCxnSpPr>
                <a:cxnSpLocks/>
                <a:stCxn id="123" idx="0"/>
                <a:endCxn id="123"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5" name="直線接點 124">
                <a:extLst>
                  <a:ext uri="{FF2B5EF4-FFF2-40B4-BE49-F238E27FC236}">
                    <a16:creationId xmlns:a16="http://schemas.microsoft.com/office/drawing/2014/main" id="{FE42BD55-A0E9-1B0B-0B94-3A6F104E0845}"/>
                  </a:ext>
                </a:extLst>
              </p:cNvPr>
              <p:cNvCxnSpPr>
                <a:cxnSpLocks/>
                <a:stCxn id="123" idx="2"/>
                <a:endCxn id="123"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4BDADD05-FA2A-16F7-4595-F88C8F51A38E}"/>
                    </a:ext>
                  </a:extLst>
                </p:cNvPr>
                <p:cNvSpPr/>
                <p:nvPr/>
              </p:nvSpPr>
              <p:spPr>
                <a:xfrm>
                  <a:off x="2197229" y="58528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5" name="矩形 244">
                  <a:extLst>
                    <a:ext uri="{FF2B5EF4-FFF2-40B4-BE49-F238E27FC236}">
                      <a16:creationId xmlns:a16="http://schemas.microsoft.com/office/drawing/2014/main" id="{061F8616-E298-48D7-AB6E-7D1D162AAD2B}"/>
                    </a:ext>
                  </a:extLst>
                </p:cNvPr>
                <p:cNvSpPr>
                  <a:spLocks noRot="1" noChangeAspect="1" noMove="1" noResize="1" noEditPoints="1" noAdjustHandles="1" noChangeArrowheads="1" noChangeShapeType="1" noTextEdit="1"/>
                </p:cNvSpPr>
                <p:nvPr/>
              </p:nvSpPr>
              <p:spPr>
                <a:xfrm>
                  <a:off x="2197229" y="58528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77" name="接點: 肘形 76">
              <a:extLst>
                <a:ext uri="{FF2B5EF4-FFF2-40B4-BE49-F238E27FC236}">
                  <a16:creationId xmlns:a16="http://schemas.microsoft.com/office/drawing/2014/main" id="{6E24F682-34EB-F39E-5CB5-2A1B363F7730}"/>
                </a:ext>
              </a:extLst>
            </p:cNvPr>
            <p:cNvCxnSpPr>
              <a:cxnSpLocks/>
              <a:stCxn id="76" idx="1"/>
              <a:endCxn id="123" idx="2"/>
            </p:cNvCxnSpPr>
            <p:nvPr/>
          </p:nvCxnSpPr>
          <p:spPr>
            <a:xfrm rot="10800000" flipV="1">
              <a:off x="1925551" y="6032825"/>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直線單箭頭接點 77">
              <a:extLst>
                <a:ext uri="{FF2B5EF4-FFF2-40B4-BE49-F238E27FC236}">
                  <a16:creationId xmlns:a16="http://schemas.microsoft.com/office/drawing/2014/main" id="{8A9C88D9-90C5-CAF0-FBD6-DF26CFE751BB}"/>
                </a:ext>
              </a:extLst>
            </p:cNvPr>
            <p:cNvCxnSpPr>
              <a:cxnSpLocks/>
              <a:stCxn id="74" idx="3"/>
            </p:cNvCxnSpPr>
            <p:nvPr/>
          </p:nvCxnSpPr>
          <p:spPr>
            <a:xfrm>
              <a:off x="1153072" y="6392993"/>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08372777-636E-5553-50BF-D3A92D0713E6}"/>
                    </a:ext>
                  </a:extLst>
                </p:cNvPr>
                <p:cNvSpPr/>
                <p:nvPr/>
              </p:nvSpPr>
              <p:spPr>
                <a:xfrm>
                  <a:off x="2917228" y="5852654"/>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8" name="矩形 247">
                  <a:extLst>
                    <a:ext uri="{FF2B5EF4-FFF2-40B4-BE49-F238E27FC236}">
                      <a16:creationId xmlns:a16="http://schemas.microsoft.com/office/drawing/2014/main" id="{80D18148-8BCA-4277-BFB1-6FFFB89F298C}"/>
                    </a:ext>
                  </a:extLst>
                </p:cNvPr>
                <p:cNvSpPr>
                  <a:spLocks noRot="1" noChangeAspect="1" noMove="1" noResize="1" noEditPoints="1" noAdjustHandles="1" noChangeArrowheads="1" noChangeShapeType="1" noTextEdit="1"/>
                </p:cNvSpPr>
                <p:nvPr/>
              </p:nvSpPr>
              <p:spPr>
                <a:xfrm>
                  <a:off x="2917228" y="5852654"/>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1649A68F-8401-9A53-631B-6278B6930BC1}"/>
                    </a:ext>
                  </a:extLst>
                </p:cNvPr>
                <p:cNvSpPr/>
                <p:nvPr/>
              </p:nvSpPr>
              <p:spPr>
                <a:xfrm>
                  <a:off x="3853376" y="621318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9" name="矩形 248">
                  <a:extLst>
                    <a:ext uri="{FF2B5EF4-FFF2-40B4-BE49-F238E27FC236}">
                      <a16:creationId xmlns:a16="http://schemas.microsoft.com/office/drawing/2014/main" id="{BCFB60D9-AAB8-4A34-ADBB-9C091D06BE12}"/>
                    </a:ext>
                  </a:extLst>
                </p:cNvPr>
                <p:cNvSpPr>
                  <a:spLocks noRot="1" noChangeAspect="1" noMove="1" noResize="1" noEditPoints="1" noAdjustHandles="1" noChangeArrowheads="1" noChangeShapeType="1" noTextEdit="1"/>
                </p:cNvSpPr>
                <p:nvPr/>
              </p:nvSpPr>
              <p:spPr>
                <a:xfrm>
                  <a:off x="3853376" y="6213188"/>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2BD0FDE3-FC01-F0F3-9019-7AE61CB990E0}"/>
                    </a:ext>
                  </a:extLst>
                </p:cNvPr>
                <p:cNvSpPr/>
                <p:nvPr/>
              </p:nvSpPr>
              <p:spPr>
                <a:xfrm>
                  <a:off x="2917228"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0" name="矩形 249">
                  <a:extLst>
                    <a:ext uri="{FF2B5EF4-FFF2-40B4-BE49-F238E27FC236}">
                      <a16:creationId xmlns:a16="http://schemas.microsoft.com/office/drawing/2014/main" id="{64BAD336-2B5D-4D03-8032-83150156CAA6}"/>
                    </a:ext>
                  </a:extLst>
                </p:cNvPr>
                <p:cNvSpPr>
                  <a:spLocks noRot="1" noChangeAspect="1" noMove="1" noResize="1" noEditPoints="1" noAdjustHandles="1" noChangeArrowheads="1" noChangeShapeType="1" noTextEdit="1"/>
                </p:cNvSpPr>
                <p:nvPr/>
              </p:nvSpPr>
              <p:spPr>
                <a:xfrm>
                  <a:off x="2917228" y="6573551"/>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p:grpSp>
          <p:nvGrpSpPr>
            <p:cNvPr id="82" name="群組 81">
              <a:extLst>
                <a:ext uri="{FF2B5EF4-FFF2-40B4-BE49-F238E27FC236}">
                  <a16:creationId xmlns:a16="http://schemas.microsoft.com/office/drawing/2014/main" id="{C6AEFAF1-7F35-EC15-96A6-DCAB92DAD472}"/>
                </a:ext>
              </a:extLst>
            </p:cNvPr>
            <p:cNvGrpSpPr/>
            <p:nvPr/>
          </p:nvGrpSpPr>
          <p:grpSpPr>
            <a:xfrm>
              <a:off x="3439073" y="6302871"/>
              <a:ext cx="180000" cy="180000"/>
              <a:chOff x="2616764" y="5400675"/>
              <a:chExt cx="180000" cy="180000"/>
            </a:xfrm>
          </p:grpSpPr>
          <p:sp>
            <p:nvSpPr>
              <p:cNvPr id="120" name="橢圓 119">
                <a:extLst>
                  <a:ext uri="{FF2B5EF4-FFF2-40B4-BE49-F238E27FC236}">
                    <a16:creationId xmlns:a16="http://schemas.microsoft.com/office/drawing/2014/main" id="{2191EB32-2FC0-EFC2-5F72-784085EDFEA4}"/>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1" name="直線接點 120">
                <a:extLst>
                  <a:ext uri="{FF2B5EF4-FFF2-40B4-BE49-F238E27FC236}">
                    <a16:creationId xmlns:a16="http://schemas.microsoft.com/office/drawing/2014/main" id="{9990F968-3565-E36E-7A0E-967E9F3E1611}"/>
                  </a:ext>
                </a:extLst>
              </p:cNvPr>
              <p:cNvCxnSpPr>
                <a:cxnSpLocks/>
                <a:stCxn id="120" idx="0"/>
                <a:endCxn id="12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2" name="直線接點 121">
                <a:extLst>
                  <a:ext uri="{FF2B5EF4-FFF2-40B4-BE49-F238E27FC236}">
                    <a16:creationId xmlns:a16="http://schemas.microsoft.com/office/drawing/2014/main" id="{F39C9640-C6D3-F43A-CCE1-FB5B07769E01}"/>
                  </a:ext>
                </a:extLst>
              </p:cNvPr>
              <p:cNvCxnSpPr>
                <a:cxnSpLocks/>
                <a:stCxn id="120" idx="2"/>
                <a:endCxn id="12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A13A7215-DC64-5677-7404-7037D50F79E5}"/>
                    </a:ext>
                  </a:extLst>
                </p:cNvPr>
                <p:cNvSpPr/>
                <p:nvPr/>
              </p:nvSpPr>
              <p:spPr>
                <a:xfrm>
                  <a:off x="4658533" y="585473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3" name="矩形 252">
                  <a:extLst>
                    <a:ext uri="{FF2B5EF4-FFF2-40B4-BE49-F238E27FC236}">
                      <a16:creationId xmlns:a16="http://schemas.microsoft.com/office/drawing/2014/main" id="{67CB1AB1-9131-48F4-BE4F-6D465F21060E}"/>
                    </a:ext>
                  </a:extLst>
                </p:cNvPr>
                <p:cNvSpPr>
                  <a:spLocks noRot="1" noChangeAspect="1" noMove="1" noResize="1" noEditPoints="1" noAdjustHandles="1" noChangeArrowheads="1" noChangeShapeType="1" noTextEdit="1"/>
                </p:cNvSpPr>
                <p:nvPr/>
              </p:nvSpPr>
              <p:spPr>
                <a:xfrm>
                  <a:off x="4658533" y="5854731"/>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D75FF544-B2D4-9709-0A7C-82B51103FF02}"/>
                    </a:ext>
                  </a:extLst>
                </p:cNvPr>
                <p:cNvSpPr/>
                <p:nvPr/>
              </p:nvSpPr>
              <p:spPr>
                <a:xfrm>
                  <a:off x="4658532"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4" name="矩形 253">
                  <a:extLst>
                    <a:ext uri="{FF2B5EF4-FFF2-40B4-BE49-F238E27FC236}">
                      <a16:creationId xmlns:a16="http://schemas.microsoft.com/office/drawing/2014/main" id="{1445F106-8DF8-4052-93D6-339549E32EB0}"/>
                    </a:ext>
                  </a:extLst>
                </p:cNvPr>
                <p:cNvSpPr>
                  <a:spLocks noRot="1" noChangeAspect="1" noMove="1" noResize="1" noEditPoints="1" noAdjustHandles="1" noChangeArrowheads="1" noChangeShapeType="1" noTextEdit="1"/>
                </p:cNvSpPr>
                <p:nvPr/>
              </p:nvSpPr>
              <p:spPr>
                <a:xfrm>
                  <a:off x="4658532" y="6573551"/>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cxnSp>
          <p:nvCxnSpPr>
            <p:cNvPr id="85" name="直線單箭頭接點 84">
              <a:extLst>
                <a:ext uri="{FF2B5EF4-FFF2-40B4-BE49-F238E27FC236}">
                  <a16:creationId xmlns:a16="http://schemas.microsoft.com/office/drawing/2014/main" id="{FEE0BFD4-776D-29BF-A44E-55E2EAEC1BAC}"/>
                </a:ext>
              </a:extLst>
            </p:cNvPr>
            <p:cNvCxnSpPr>
              <a:cxnSpLocks/>
              <a:stCxn id="76" idx="3"/>
              <a:endCxn id="79" idx="1"/>
            </p:cNvCxnSpPr>
            <p:nvPr/>
          </p:nvCxnSpPr>
          <p:spPr>
            <a:xfrm flipV="1">
              <a:off x="2557229" y="6032654"/>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線單箭頭接點 85">
              <a:extLst>
                <a:ext uri="{FF2B5EF4-FFF2-40B4-BE49-F238E27FC236}">
                  <a16:creationId xmlns:a16="http://schemas.microsoft.com/office/drawing/2014/main" id="{7560C1E2-6DE6-9199-8CF5-934C8719473A}"/>
                </a:ext>
              </a:extLst>
            </p:cNvPr>
            <p:cNvCxnSpPr>
              <a:stCxn id="123" idx="6"/>
              <a:endCxn id="81" idx="1"/>
            </p:cNvCxnSpPr>
            <p:nvPr/>
          </p:nvCxnSpPr>
          <p:spPr>
            <a:xfrm>
              <a:off x="2105550" y="6753551"/>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接點: 肘形 86">
              <a:extLst>
                <a:ext uri="{FF2B5EF4-FFF2-40B4-BE49-F238E27FC236}">
                  <a16:creationId xmlns:a16="http://schemas.microsoft.com/office/drawing/2014/main" id="{79EAD42B-DC2E-43E1-08AA-2E4BC05C03D0}"/>
                </a:ext>
              </a:extLst>
            </p:cNvPr>
            <p:cNvCxnSpPr>
              <a:stCxn id="79" idx="3"/>
              <a:endCxn id="120" idx="0"/>
            </p:cNvCxnSpPr>
            <p:nvPr/>
          </p:nvCxnSpPr>
          <p:spPr>
            <a:xfrm>
              <a:off x="3277228" y="6032654"/>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接點: 肘形 87">
              <a:extLst>
                <a:ext uri="{FF2B5EF4-FFF2-40B4-BE49-F238E27FC236}">
                  <a16:creationId xmlns:a16="http://schemas.microsoft.com/office/drawing/2014/main" id="{5B6A6520-FA2F-1A13-E1A1-42BA3139C771}"/>
                </a:ext>
              </a:extLst>
            </p:cNvPr>
            <p:cNvCxnSpPr>
              <a:stCxn id="81" idx="3"/>
              <a:endCxn id="120" idx="4"/>
            </p:cNvCxnSpPr>
            <p:nvPr/>
          </p:nvCxnSpPr>
          <p:spPr>
            <a:xfrm flipV="1">
              <a:off x="3277228" y="6482871"/>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線單箭頭接點 88">
              <a:extLst>
                <a:ext uri="{FF2B5EF4-FFF2-40B4-BE49-F238E27FC236}">
                  <a16:creationId xmlns:a16="http://schemas.microsoft.com/office/drawing/2014/main" id="{7C3E9ADD-73C0-3C45-77F5-353B7F133A04}"/>
                </a:ext>
              </a:extLst>
            </p:cNvPr>
            <p:cNvCxnSpPr>
              <a:cxnSpLocks/>
              <a:stCxn id="120" idx="6"/>
              <a:endCxn id="80" idx="1"/>
            </p:cNvCxnSpPr>
            <p:nvPr/>
          </p:nvCxnSpPr>
          <p:spPr>
            <a:xfrm>
              <a:off x="3619073" y="6392871"/>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線單箭頭接點 89">
              <a:extLst>
                <a:ext uri="{FF2B5EF4-FFF2-40B4-BE49-F238E27FC236}">
                  <a16:creationId xmlns:a16="http://schemas.microsoft.com/office/drawing/2014/main" id="{68B20674-CFBE-249F-6DF4-007A1C18C504}"/>
                </a:ext>
              </a:extLst>
            </p:cNvPr>
            <p:cNvCxnSpPr>
              <a:cxnSpLocks/>
              <a:endCxn id="123" idx="0"/>
            </p:cNvCxnSpPr>
            <p:nvPr/>
          </p:nvCxnSpPr>
          <p:spPr>
            <a:xfrm>
              <a:off x="2015550" y="6033275"/>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1" name="橢圓 90">
              <a:extLst>
                <a:ext uri="{FF2B5EF4-FFF2-40B4-BE49-F238E27FC236}">
                  <a16:creationId xmlns:a16="http://schemas.microsoft.com/office/drawing/2014/main" id="{9781CA29-B8E4-9EA1-9C4A-20E723972F23}"/>
                </a:ext>
              </a:extLst>
            </p:cNvPr>
            <p:cNvSpPr/>
            <p:nvPr/>
          </p:nvSpPr>
          <p:spPr>
            <a:xfrm>
              <a:off x="1997998" y="601642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2" name="直線接點 91">
              <a:extLst>
                <a:ext uri="{FF2B5EF4-FFF2-40B4-BE49-F238E27FC236}">
                  <a16:creationId xmlns:a16="http://schemas.microsoft.com/office/drawing/2014/main" id="{DBD1C4FE-04B3-1646-772C-92775B853178}"/>
                </a:ext>
              </a:extLst>
            </p:cNvPr>
            <p:cNvCxnSpPr/>
            <p:nvPr/>
          </p:nvCxnSpPr>
          <p:spPr>
            <a:xfrm flipH="1">
              <a:off x="1477230"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3" name="文字方塊 92">
              <a:extLst>
                <a:ext uri="{FF2B5EF4-FFF2-40B4-BE49-F238E27FC236}">
                  <a16:creationId xmlns:a16="http://schemas.microsoft.com/office/drawing/2014/main" id="{A9F99E5F-0B53-7C69-6B9C-56B456D524F2}"/>
                </a:ext>
              </a:extLst>
            </p:cNvPr>
            <p:cNvSpPr txBox="1"/>
            <p:nvPr/>
          </p:nvSpPr>
          <p:spPr>
            <a:xfrm>
              <a:off x="1395315"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4" name="直線接點 93">
              <a:extLst>
                <a:ext uri="{FF2B5EF4-FFF2-40B4-BE49-F238E27FC236}">
                  <a16:creationId xmlns:a16="http://schemas.microsoft.com/office/drawing/2014/main" id="{BAC78B73-3828-BC0A-04EC-1B8B19DEC806}"/>
                </a:ext>
              </a:extLst>
            </p:cNvPr>
            <p:cNvCxnSpPr/>
            <p:nvPr/>
          </p:nvCxnSpPr>
          <p:spPr>
            <a:xfrm flipH="1">
              <a:off x="1477230"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5" name="文字方塊 94">
              <a:extLst>
                <a:ext uri="{FF2B5EF4-FFF2-40B4-BE49-F238E27FC236}">
                  <a16:creationId xmlns:a16="http://schemas.microsoft.com/office/drawing/2014/main" id="{B0568B90-1D67-3290-921D-6E2F34DFE90D}"/>
                </a:ext>
              </a:extLst>
            </p:cNvPr>
            <p:cNvSpPr txBox="1"/>
            <p:nvPr/>
          </p:nvSpPr>
          <p:spPr>
            <a:xfrm>
              <a:off x="1395315"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6" name="接點: 肘形 95">
              <a:extLst>
                <a:ext uri="{FF2B5EF4-FFF2-40B4-BE49-F238E27FC236}">
                  <a16:creationId xmlns:a16="http://schemas.microsoft.com/office/drawing/2014/main" id="{906588C6-E5E7-078D-E3C2-A562FFD37929}"/>
                </a:ext>
              </a:extLst>
            </p:cNvPr>
            <p:cNvCxnSpPr>
              <a:cxnSpLocks/>
              <a:endCxn id="81" idx="2"/>
            </p:cNvCxnSpPr>
            <p:nvPr/>
          </p:nvCxnSpPr>
          <p:spPr>
            <a:xfrm>
              <a:off x="1691769" y="6753551"/>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7" name="橢圓 96">
              <a:extLst>
                <a:ext uri="{FF2B5EF4-FFF2-40B4-BE49-F238E27FC236}">
                  <a16:creationId xmlns:a16="http://schemas.microsoft.com/office/drawing/2014/main" id="{A6FA5AF0-53F5-29A7-2833-09DFB0AC00E8}"/>
                </a:ext>
              </a:extLst>
            </p:cNvPr>
            <p:cNvSpPr/>
            <p:nvPr/>
          </p:nvSpPr>
          <p:spPr>
            <a:xfrm>
              <a:off x="1674897" y="673660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8" name="直線單箭頭接點 97">
              <a:extLst>
                <a:ext uri="{FF2B5EF4-FFF2-40B4-BE49-F238E27FC236}">
                  <a16:creationId xmlns:a16="http://schemas.microsoft.com/office/drawing/2014/main" id="{219FC9BC-B6DE-6DCF-01EE-0E2E58189D89}"/>
                </a:ext>
              </a:extLst>
            </p:cNvPr>
            <p:cNvCxnSpPr>
              <a:stCxn id="80" idx="3"/>
            </p:cNvCxnSpPr>
            <p:nvPr/>
          </p:nvCxnSpPr>
          <p:spPr>
            <a:xfrm flipV="1">
              <a:off x="4213376" y="6392871"/>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接點: 肘形 98">
              <a:extLst>
                <a:ext uri="{FF2B5EF4-FFF2-40B4-BE49-F238E27FC236}">
                  <a16:creationId xmlns:a16="http://schemas.microsoft.com/office/drawing/2014/main" id="{FEFC7EC2-9AA2-7D99-A69A-F8C3F96B1AC1}"/>
                </a:ext>
              </a:extLst>
            </p:cNvPr>
            <p:cNvCxnSpPr>
              <a:stCxn id="83" idx="1"/>
              <a:endCxn id="84" idx="1"/>
            </p:cNvCxnSpPr>
            <p:nvPr/>
          </p:nvCxnSpPr>
          <p:spPr>
            <a:xfrm rot="10800000" flipV="1">
              <a:off x="4658533" y="6034731"/>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0" name="接點: 肘形 99">
              <a:extLst>
                <a:ext uri="{FF2B5EF4-FFF2-40B4-BE49-F238E27FC236}">
                  <a16:creationId xmlns:a16="http://schemas.microsoft.com/office/drawing/2014/main" id="{88D9671B-C364-309B-8B8D-4BF6B9FBC9E4}"/>
                </a:ext>
              </a:extLst>
            </p:cNvPr>
            <p:cNvCxnSpPr>
              <a:stCxn id="83" idx="3"/>
              <a:endCxn id="84" idx="3"/>
            </p:cNvCxnSpPr>
            <p:nvPr/>
          </p:nvCxnSpPr>
          <p:spPr>
            <a:xfrm flipH="1">
              <a:off x="5018532" y="6034731"/>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1" name="直線單箭頭接點 100">
              <a:extLst>
                <a:ext uri="{FF2B5EF4-FFF2-40B4-BE49-F238E27FC236}">
                  <a16:creationId xmlns:a16="http://schemas.microsoft.com/office/drawing/2014/main" id="{C11ADC42-2428-0B07-F9F8-D709590AA420}"/>
                </a:ext>
              </a:extLst>
            </p:cNvPr>
            <p:cNvCxnSpPr>
              <a:cxnSpLocks/>
              <a:endCxn id="118" idx="1"/>
            </p:cNvCxnSpPr>
            <p:nvPr/>
          </p:nvCxnSpPr>
          <p:spPr>
            <a:xfrm>
              <a:off x="5249674" y="6392871"/>
              <a:ext cx="360716" cy="2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直線接點 101">
              <a:extLst>
                <a:ext uri="{FF2B5EF4-FFF2-40B4-BE49-F238E27FC236}">
                  <a16:creationId xmlns:a16="http://schemas.microsoft.com/office/drawing/2014/main" id="{4F4F6E14-2C85-D058-8A22-2AD30084B30C}"/>
                </a:ext>
              </a:extLst>
            </p:cNvPr>
            <p:cNvCxnSpPr/>
            <p:nvPr/>
          </p:nvCxnSpPr>
          <p:spPr>
            <a:xfrm flipH="1">
              <a:off x="5112961"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3" name="文字方塊 102">
              <a:extLst>
                <a:ext uri="{FF2B5EF4-FFF2-40B4-BE49-F238E27FC236}">
                  <a16:creationId xmlns:a16="http://schemas.microsoft.com/office/drawing/2014/main" id="{23C259A4-2FE3-EC83-8B9C-0C913D71CA4B}"/>
                </a:ext>
              </a:extLst>
            </p:cNvPr>
            <p:cNvSpPr txBox="1"/>
            <p:nvPr/>
          </p:nvSpPr>
          <p:spPr>
            <a:xfrm>
              <a:off x="5031046"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4" name="直線接點 103">
              <a:extLst>
                <a:ext uri="{FF2B5EF4-FFF2-40B4-BE49-F238E27FC236}">
                  <a16:creationId xmlns:a16="http://schemas.microsoft.com/office/drawing/2014/main" id="{4DC0D2CB-8BE1-8C20-2F59-3F6C54F874E9}"/>
                </a:ext>
              </a:extLst>
            </p:cNvPr>
            <p:cNvCxnSpPr/>
            <p:nvPr/>
          </p:nvCxnSpPr>
          <p:spPr>
            <a:xfrm flipH="1">
              <a:off x="5113345"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5" name="文字方塊 104">
              <a:extLst>
                <a:ext uri="{FF2B5EF4-FFF2-40B4-BE49-F238E27FC236}">
                  <a16:creationId xmlns:a16="http://schemas.microsoft.com/office/drawing/2014/main" id="{2BAB63B4-6FDE-2560-1156-CCC6888532E1}"/>
                </a:ext>
              </a:extLst>
            </p:cNvPr>
            <p:cNvSpPr txBox="1"/>
            <p:nvPr/>
          </p:nvSpPr>
          <p:spPr>
            <a:xfrm>
              <a:off x="5031430"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6" name="直線接點 105">
              <a:extLst>
                <a:ext uri="{FF2B5EF4-FFF2-40B4-BE49-F238E27FC236}">
                  <a16:creationId xmlns:a16="http://schemas.microsoft.com/office/drawing/2014/main" id="{7DDE3DE3-8AA6-F661-562A-70BE891017ED}"/>
                </a:ext>
              </a:extLst>
            </p:cNvPr>
            <p:cNvCxnSpPr/>
            <p:nvPr/>
          </p:nvCxnSpPr>
          <p:spPr>
            <a:xfrm flipH="1">
              <a:off x="5364421" y="6356520"/>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7" name="文字方塊 106">
              <a:extLst>
                <a:ext uri="{FF2B5EF4-FFF2-40B4-BE49-F238E27FC236}">
                  <a16:creationId xmlns:a16="http://schemas.microsoft.com/office/drawing/2014/main" id="{8A8EF4B0-E000-7EF6-B386-AC4CAAEFF1EC}"/>
                </a:ext>
              </a:extLst>
            </p:cNvPr>
            <p:cNvSpPr txBox="1"/>
            <p:nvPr/>
          </p:nvSpPr>
          <p:spPr>
            <a:xfrm>
              <a:off x="5282506" y="6178379"/>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08" name="接點: 肘形 107">
              <a:extLst>
                <a:ext uri="{FF2B5EF4-FFF2-40B4-BE49-F238E27FC236}">
                  <a16:creationId xmlns:a16="http://schemas.microsoft.com/office/drawing/2014/main" id="{C09CEC7A-5AD0-9EAE-802C-8A25E12534E4}"/>
                </a:ext>
              </a:extLst>
            </p:cNvPr>
            <p:cNvCxnSpPr>
              <a:cxnSpLocks/>
              <a:endCxn id="84" idx="2"/>
            </p:cNvCxnSpPr>
            <p:nvPr/>
          </p:nvCxnSpPr>
          <p:spPr>
            <a:xfrm>
              <a:off x="2447419" y="6753551"/>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09" name="橢圓 108">
              <a:extLst>
                <a:ext uri="{FF2B5EF4-FFF2-40B4-BE49-F238E27FC236}">
                  <a16:creationId xmlns:a16="http://schemas.microsoft.com/office/drawing/2014/main" id="{A5D92A5F-303A-17E6-FCBF-3B042DA95297}"/>
                </a:ext>
              </a:extLst>
            </p:cNvPr>
            <p:cNvSpPr/>
            <p:nvPr/>
          </p:nvSpPr>
          <p:spPr>
            <a:xfrm>
              <a:off x="2430895" y="6736406"/>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0" name="接點: 肘形 109">
              <a:extLst>
                <a:ext uri="{FF2B5EF4-FFF2-40B4-BE49-F238E27FC236}">
                  <a16:creationId xmlns:a16="http://schemas.microsoft.com/office/drawing/2014/main" id="{E8745859-18C4-33C3-687E-F09317FD93FD}"/>
                </a:ext>
              </a:extLst>
            </p:cNvPr>
            <p:cNvCxnSpPr>
              <a:cxnSpLocks/>
              <a:endCxn id="83" idx="0"/>
            </p:cNvCxnSpPr>
            <p:nvPr/>
          </p:nvCxnSpPr>
          <p:spPr>
            <a:xfrm flipV="1">
              <a:off x="2015550" y="5854731"/>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線單箭頭接點 110">
              <a:extLst>
                <a:ext uri="{FF2B5EF4-FFF2-40B4-BE49-F238E27FC236}">
                  <a16:creationId xmlns:a16="http://schemas.microsoft.com/office/drawing/2014/main" id="{C8B41F7C-FD43-6817-30E0-0B3E37ECC4A7}"/>
                </a:ext>
              </a:extLst>
            </p:cNvPr>
            <p:cNvCxnSpPr>
              <a:cxnSpLocks/>
              <a:endCxn id="74" idx="1"/>
            </p:cNvCxnSpPr>
            <p:nvPr/>
          </p:nvCxnSpPr>
          <p:spPr>
            <a:xfrm>
              <a:off x="505072" y="6392520"/>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12" name="文字方塊 111">
              <a:extLst>
                <a:ext uri="{FF2B5EF4-FFF2-40B4-BE49-F238E27FC236}">
                  <a16:creationId xmlns:a16="http://schemas.microsoft.com/office/drawing/2014/main" id="{8429D328-8C7C-1300-4DE6-D67ED7762864}"/>
                </a:ext>
              </a:extLst>
            </p:cNvPr>
            <p:cNvSpPr txBox="1"/>
            <p:nvPr/>
          </p:nvSpPr>
          <p:spPr>
            <a:xfrm>
              <a:off x="0" y="6269035"/>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13" name="直線接點 112">
              <a:extLst>
                <a:ext uri="{FF2B5EF4-FFF2-40B4-BE49-F238E27FC236}">
                  <a16:creationId xmlns:a16="http://schemas.microsoft.com/office/drawing/2014/main" id="{3256DF14-8263-BEDE-7527-A0DEE9B1CE76}"/>
                </a:ext>
              </a:extLst>
            </p:cNvPr>
            <p:cNvCxnSpPr/>
            <p:nvPr/>
          </p:nvCxnSpPr>
          <p:spPr>
            <a:xfrm flipH="1">
              <a:off x="578764"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4" name="文字方塊 113">
              <a:extLst>
                <a:ext uri="{FF2B5EF4-FFF2-40B4-BE49-F238E27FC236}">
                  <a16:creationId xmlns:a16="http://schemas.microsoft.com/office/drawing/2014/main" id="{FC0C274C-59B1-252E-8936-241AAF91450D}"/>
                </a:ext>
              </a:extLst>
            </p:cNvPr>
            <p:cNvSpPr txBox="1"/>
            <p:nvPr/>
          </p:nvSpPr>
          <p:spPr>
            <a:xfrm>
              <a:off x="496849"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15" name="直線單箭頭接點 114">
              <a:extLst>
                <a:ext uri="{FF2B5EF4-FFF2-40B4-BE49-F238E27FC236}">
                  <a16:creationId xmlns:a16="http://schemas.microsoft.com/office/drawing/2014/main" id="{8DF09F57-A907-249B-E5A7-74208F640F8D}"/>
                </a:ext>
              </a:extLst>
            </p:cNvPr>
            <p:cNvCxnSpPr>
              <a:cxnSpLocks/>
              <a:stCxn id="118" idx="3"/>
            </p:cNvCxnSpPr>
            <p:nvPr/>
          </p:nvCxnSpPr>
          <p:spPr>
            <a:xfrm>
              <a:off x="6114390" y="6393122"/>
              <a:ext cx="288315"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線接點 115">
              <a:extLst>
                <a:ext uri="{FF2B5EF4-FFF2-40B4-BE49-F238E27FC236}">
                  <a16:creationId xmlns:a16="http://schemas.microsoft.com/office/drawing/2014/main" id="{BEA4F9DF-B4B0-BBC4-5AE5-0919B40CC5F4}"/>
                </a:ext>
              </a:extLst>
            </p:cNvPr>
            <p:cNvCxnSpPr/>
            <p:nvPr/>
          </p:nvCxnSpPr>
          <p:spPr>
            <a:xfrm flipH="1">
              <a:off x="6194676"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7" name="文字方塊 116">
              <a:extLst>
                <a:ext uri="{FF2B5EF4-FFF2-40B4-BE49-F238E27FC236}">
                  <a16:creationId xmlns:a16="http://schemas.microsoft.com/office/drawing/2014/main" id="{C92933E1-3E90-6F72-124D-856EA8DD19D5}"/>
                </a:ext>
              </a:extLst>
            </p:cNvPr>
            <p:cNvSpPr txBox="1"/>
            <p:nvPr/>
          </p:nvSpPr>
          <p:spPr>
            <a:xfrm>
              <a:off x="6112761"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8" name="矩形 117">
                  <a:extLst>
                    <a:ext uri="{FF2B5EF4-FFF2-40B4-BE49-F238E27FC236}">
                      <a16:creationId xmlns:a16="http://schemas.microsoft.com/office/drawing/2014/main" id="{62446D2F-948E-FAE8-0F84-1C897CF95E4F}"/>
                    </a:ext>
                  </a:extLst>
                </p:cNvPr>
                <p:cNvSpPr/>
                <p:nvPr/>
              </p:nvSpPr>
              <p:spPr>
                <a:xfrm>
                  <a:off x="5610390" y="6105122"/>
                  <a:ext cx="504000" cy="576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−1</m:t>
                            </m:r>
                          </m:sup>
                        </m:sSup>
                      </m:oMath>
                    </m:oMathPara>
                  </a14:m>
                  <a:endParaRPr lang="en-US" altLang="zh-TW" sz="1000" dirty="0">
                    <a:solidFill>
                      <a:schemeClr val="tx1"/>
                    </a:solidFill>
                    <a:latin typeface="Times New Roman" panose="02020603050405020304" pitchFamily="18" charset="0"/>
                  </a:endParaRPr>
                </a:p>
                <a:p>
                  <a:pPr algn="ctr"/>
                  <a:r>
                    <a:rPr lang="en-US" altLang="zh-TW" sz="1000" dirty="0">
                      <a:solidFill>
                        <a:schemeClr val="tx1"/>
                      </a:solidFill>
                      <a:latin typeface="Times New Roman" panose="02020603050405020304" pitchFamily="18" charset="0"/>
                    </a:rPr>
                    <a:t>&amp;</a:t>
                  </a:r>
                </a:p>
                <a:p>
                  <a:pPr algn="ctr"/>
                  <a:r>
                    <a:rPr lang="en-US" altLang="zh-TW" sz="1000" dirty="0">
                      <a:solidFill>
                        <a:schemeClr val="tx1"/>
                      </a:solidFill>
                      <a:latin typeface="Times New Roman" panose="02020603050405020304" pitchFamily="18" charset="0"/>
                    </a:rPr>
                    <a:t>affine</a:t>
                  </a:r>
                </a:p>
              </p:txBody>
            </p:sp>
          </mc:Choice>
          <mc:Fallback xmlns="">
            <p:sp>
              <p:nvSpPr>
                <p:cNvPr id="295" name="矩形 294">
                  <a:extLst>
                    <a:ext uri="{FF2B5EF4-FFF2-40B4-BE49-F238E27FC236}">
                      <a16:creationId xmlns:a16="http://schemas.microsoft.com/office/drawing/2014/main" id="{88AF3FBB-CE8D-41E9-9CD4-B29BF90BE189}"/>
                    </a:ext>
                  </a:extLst>
                </p:cNvPr>
                <p:cNvSpPr>
                  <a:spLocks noRot="1" noChangeAspect="1" noMove="1" noResize="1" noEditPoints="1" noAdjustHandles="1" noChangeArrowheads="1" noChangeShapeType="1" noTextEdit="1"/>
                </p:cNvSpPr>
                <p:nvPr/>
              </p:nvSpPr>
              <p:spPr>
                <a:xfrm>
                  <a:off x="5610390" y="6105122"/>
                  <a:ext cx="504000" cy="576000"/>
                </a:xfrm>
                <a:prstGeom prst="rect">
                  <a:avLst/>
                </a:prstGeom>
                <a:blipFill>
                  <a:blip r:embed="rId25"/>
                  <a:stretch>
                    <a:fillRect b="-2062"/>
                  </a:stretch>
                </a:blipFill>
                <a:ln w="12700">
                  <a:solidFill>
                    <a:srgbClr val="000000"/>
                  </a:solidFill>
                </a:ln>
              </p:spPr>
              <p:txBody>
                <a:bodyPr/>
                <a:lstStyle/>
                <a:p>
                  <a:r>
                    <a:rPr lang="zh-TW" altLang="en-US">
                      <a:noFill/>
                    </a:rPr>
                    <a:t> </a:t>
                  </a:r>
                </a:p>
              </p:txBody>
            </p:sp>
          </mc:Fallback>
        </mc:AlternateContent>
        <p:sp>
          <p:nvSpPr>
            <p:cNvPr id="119" name="文字方塊 118">
              <a:extLst>
                <a:ext uri="{FF2B5EF4-FFF2-40B4-BE49-F238E27FC236}">
                  <a16:creationId xmlns:a16="http://schemas.microsoft.com/office/drawing/2014/main" id="{4DAAC08C-12CA-6C31-5EF9-C317CB2B0AB5}"/>
                </a:ext>
              </a:extLst>
            </p:cNvPr>
            <p:cNvSpPr txBox="1"/>
            <p:nvPr/>
          </p:nvSpPr>
          <p:spPr>
            <a:xfrm>
              <a:off x="6347876" y="6268106"/>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grpSp>
      <p:sp>
        <p:nvSpPr>
          <p:cNvPr id="126" name="文字方塊 125">
            <a:extLst>
              <a:ext uri="{FF2B5EF4-FFF2-40B4-BE49-F238E27FC236}">
                <a16:creationId xmlns:a16="http://schemas.microsoft.com/office/drawing/2014/main" id="{6D7E34B5-B7F5-8FBB-2F9F-578867E00F2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2" name="矩形 1">
                <a:extLst>
                  <a:ext uri="{FF2B5EF4-FFF2-40B4-BE49-F238E27FC236}">
                    <a16:creationId xmlns:a16="http://schemas.microsoft.com/office/drawing/2014/main" id="{7B15B92B-DC8E-6E76-A382-A049050186A2}"/>
                  </a:ext>
                </a:extLst>
              </p:cNvPr>
              <p:cNvSpPr/>
              <p:nvPr/>
            </p:nvSpPr>
            <p:spPr>
              <a:xfrm>
                <a:off x="1188647" y="4306133"/>
                <a:ext cx="8888865" cy="220592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altLang="zh-TW" sz="1600" i="1" smtClean="0">
                              <a:latin typeface="Cambria Math" panose="02040503050406030204" pitchFamily="18" charset="0"/>
                            </a:rPr>
                          </m:ctrlPr>
                        </m:sSupPr>
                        <m:e>
                          <m:r>
                            <a:rPr lang="zh-TW" altLang="en-US" sz="1600" i="1" smtClean="0">
                              <a:latin typeface="Cambria Math" panose="02040503050406030204" pitchFamily="18" charset="0"/>
                            </a:rPr>
                            <m:t>𝛿</m:t>
                          </m:r>
                        </m:e>
                        <m:sup>
                          <m:r>
                            <a:rPr lang="en-US" altLang="zh-TW" sz="1600" b="0" i="1" smtClean="0">
                              <a:latin typeface="Cambria Math" panose="02040503050406030204" pitchFamily="18" charset="0"/>
                            </a:rPr>
                            <m:t>−1</m:t>
                          </m:r>
                        </m:sup>
                      </m:sSup>
                      <m:r>
                        <a:rPr lang="en-US" altLang="zh-TW" sz="1600" i="1" smtClean="0">
                          <a:latin typeface="Cambria Math" panose="02040503050406030204" pitchFamily="18" charset="0"/>
                          <a:ea typeface="Cambria Math" panose="02040503050406030204" pitchFamily="18" charset="0"/>
                        </a:rPr>
                        <m:t>×</m:t>
                      </m:r>
                      <m:r>
                        <m:rPr>
                          <m:nor/>
                        </m:rPr>
                        <a:rPr lang="zh-TW" altLang="en-US" sz="1600"/>
                        <m:t>𝑎𝑓𝑓𝑖𝑛𝑒</m:t>
                      </m:r>
                      <m:r>
                        <m:rPr>
                          <m:nor/>
                        </m:rPr>
                        <a:rPr lang="en-US" altLang="zh-TW" sz="1600"/>
                        <m:t>=</m:t>
                      </m:r>
                      <m:d>
                        <m:dPr>
                          <m:begChr m:val="["/>
                          <m:endChr m:val="]"/>
                          <m:ctrlPr>
                            <a:rPr lang="zh-TW" altLang="en-US" sz="1600" i="1">
                              <a:latin typeface="Cambria Math" panose="02040503050406030204" pitchFamily="18" charset="0"/>
                            </a:rPr>
                          </m:ctrlPr>
                        </m:dPr>
                        <m:e>
                          <m:m>
                            <m:mPr>
                              <m:plcHide m:val="on"/>
                              <m:mcs>
                                <m:mc>
                                  <m:mcPr>
                                    <m:count m:val="1"/>
                                    <m:mcJc m:val="center"/>
                                  </m:mcPr>
                                </m:mc>
                              </m:mcs>
                              <m:ctrlPr>
                                <a:rPr lang="zh-TW" altLang="en-US" sz="1600" i="1">
                                  <a:latin typeface="Cambria Math" panose="02040503050406030204" pitchFamily="18" charset="0"/>
                                </a:rPr>
                              </m:ctrlPr>
                            </m:mP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0</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1</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2</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3</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4</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5</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6</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7</m:t>
                                    </m:r>
                                  </m:sub>
                                  <m:sup>
                                    <m:r>
                                      <a:rPr lang="zh-TW" altLang="en-US" sz="1600" i="0">
                                        <a:latin typeface="Cambria Math" panose="02040503050406030204" pitchFamily="18" charset="0"/>
                                      </a:rPr>
                                      <m:t>′</m:t>
                                    </m:r>
                                  </m:sup>
                                </m:sSubSup>
                              </m:e>
                            </m:mr>
                          </m:m>
                        </m:e>
                      </m:d>
                      <m:r>
                        <a:rPr lang="zh-TW" altLang="en-US" sz="1600" i="0">
                          <a:latin typeface="Cambria Math" panose="02040503050406030204" pitchFamily="18" charset="0"/>
                        </a:rPr>
                        <m:t>=</m:t>
                      </m:r>
                      <m:d>
                        <m:dPr>
                          <m:begChr m:val="["/>
                          <m:endChr m:val="]"/>
                          <m:ctrlPr>
                            <a:rPr lang="zh-TW" altLang="en-US" sz="1600" i="1">
                              <a:latin typeface="Cambria Math" panose="02040503050406030204" pitchFamily="18" charset="0"/>
                            </a:rPr>
                          </m:ctrlPr>
                        </m:dPr>
                        <m:e>
                          <m:m>
                            <m:mPr>
                              <m:plcHide m:val="on"/>
                              <m:mcs>
                                <m:mc>
                                  <m:mcPr>
                                    <m:count m:val="8"/>
                                    <m:mcJc m:val="center"/>
                                  </m:mcPr>
                                </m:mc>
                              </m:mcs>
                              <m:ctrlPr>
                                <a:rPr lang="zh-TW" altLang="en-US" sz="1600" i="1">
                                  <a:latin typeface="Cambria Math" panose="02040503050406030204" pitchFamily="18" charset="0"/>
                                </a:rPr>
                              </m:ctrlPr>
                            </m:mPr>
                            <m:mr>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mr>
                            <m:mr>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mr>
                            <m:mr>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mr>
                            <m:mr>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mr>
                          </m:m>
                        </m:e>
                      </m:d>
                      <m:d>
                        <m:dPr>
                          <m:begChr m:val="["/>
                          <m:endChr m:val="]"/>
                          <m:ctrlPr>
                            <a:rPr lang="zh-TW" altLang="en-US" sz="1600" i="1">
                              <a:latin typeface="Cambria Math" panose="02040503050406030204" pitchFamily="18" charset="0"/>
                            </a:rPr>
                          </m:ctrlPr>
                        </m:dPr>
                        <m:e>
                          <m:m>
                            <m:mPr>
                              <m:plcHide m:val="on"/>
                              <m:mcs>
                                <m:mc>
                                  <m:mcPr>
                                    <m:count m:val="1"/>
                                    <m:mcJc m:val="center"/>
                                  </m:mcPr>
                                </m:mc>
                              </m:mcs>
                              <m:ctrlPr>
                                <a:rPr lang="zh-TW" altLang="en-US" sz="1600" i="1">
                                  <a:latin typeface="Cambria Math" panose="02040503050406030204" pitchFamily="18" charset="0"/>
                                </a:rPr>
                              </m:ctrlPr>
                            </m:mP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0</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1</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2</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3</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4</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5</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6</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7</m:t>
                                    </m:r>
                                  </m:sub>
                                </m:sSub>
                              </m:e>
                            </m:mr>
                          </m:m>
                        </m:e>
                      </m:d>
                      <m:r>
                        <a:rPr lang="zh-TW" altLang="en-US" sz="1600" i="0">
                          <a:latin typeface="Cambria Math" panose="02040503050406030204" pitchFamily="18" charset="0"/>
                        </a:rPr>
                        <m:t>+</m:t>
                      </m:r>
                      <m:d>
                        <m:dPr>
                          <m:begChr m:val="["/>
                          <m:endChr m:val="]"/>
                          <m:ctrlPr>
                            <a:rPr lang="zh-TW" altLang="en-US" sz="1600" i="1">
                              <a:latin typeface="Cambria Math" panose="02040503050406030204" pitchFamily="18" charset="0"/>
                            </a:rPr>
                          </m:ctrlPr>
                        </m:dPr>
                        <m:e>
                          <m:m>
                            <m:mPr>
                              <m:plcHide m:val="on"/>
                              <m:mcs>
                                <m:mc>
                                  <m:mcPr>
                                    <m:count m:val="1"/>
                                    <m:mcJc m:val="center"/>
                                  </m:mcPr>
                                </m:mc>
                              </m:mcs>
                              <m:ctrlPr>
                                <a:rPr lang="zh-TW" altLang="en-US" sz="1600" i="1">
                                  <a:latin typeface="Cambria Math" panose="02040503050406030204" pitchFamily="18" charset="0"/>
                                </a:rPr>
                              </m:ctrlPr>
                            </m:mPr>
                            <m:mr>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mr>
                            <m:mr>
                              <m:e>
                                <m:r>
                                  <a:rPr lang="zh-TW" altLang="en-US" sz="1600" i="0">
                                    <a:latin typeface="Cambria Math" panose="02040503050406030204" pitchFamily="18" charset="0"/>
                                  </a:rPr>
                                  <m:t>0</m:t>
                                </m:r>
                              </m:e>
                            </m:mr>
                            <m:mr>
                              <m:e>
                                <m:r>
                                  <a:rPr lang="zh-TW" altLang="en-US" sz="1600" i="0">
                                    <a:latin typeface="Cambria Math" panose="02040503050406030204" pitchFamily="18" charset="0"/>
                                  </a:rPr>
                                  <m:t>0</m:t>
                                </m:r>
                              </m:e>
                            </m:mr>
                            <m:mr>
                              <m:e>
                                <m:r>
                                  <a:rPr lang="zh-TW" altLang="en-US" sz="1600" i="0">
                                    <a:latin typeface="Cambria Math" panose="02040503050406030204" pitchFamily="18" charset="0"/>
                                  </a:rPr>
                                  <m:t>0</m:t>
                                </m:r>
                              </m:e>
                            </m:mr>
                            <m:mr>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mr>
                            <m:mr>
                              <m:e>
                                <m:r>
                                  <a:rPr lang="zh-TW" altLang="en-US" sz="1600" i="0">
                                    <a:latin typeface="Cambria Math" panose="02040503050406030204" pitchFamily="18" charset="0"/>
                                  </a:rPr>
                                  <m:t>0</m:t>
                                </m:r>
                              </m:e>
                            </m:mr>
                          </m:m>
                        </m:e>
                      </m:d>
                    </m:oMath>
                  </m:oMathPara>
                </a14:m>
                <a:endParaRPr lang="zh-TW" altLang="en-US" sz="1600" dirty="0"/>
              </a:p>
            </p:txBody>
          </p:sp>
        </mc:Choice>
        <mc:Fallback>
          <p:sp>
            <p:nvSpPr>
              <p:cNvPr id="2" name="矩形 1">
                <a:extLst>
                  <a:ext uri="{FF2B5EF4-FFF2-40B4-BE49-F238E27FC236}">
                    <a16:creationId xmlns:a16="http://schemas.microsoft.com/office/drawing/2014/main" id="{7B15B92B-DC8E-6E76-A382-A049050186A2}"/>
                  </a:ext>
                </a:extLst>
              </p:cNvPr>
              <p:cNvSpPr>
                <a:spLocks noRot="1" noChangeAspect="1" noMove="1" noResize="1" noEditPoints="1" noAdjustHandles="1" noChangeArrowheads="1" noChangeShapeType="1" noTextEdit="1"/>
              </p:cNvSpPr>
              <p:nvPr/>
            </p:nvSpPr>
            <p:spPr>
              <a:xfrm>
                <a:off x="1188647" y="4306133"/>
                <a:ext cx="8888865" cy="2205925"/>
              </a:xfrm>
              <a:prstGeom prst="rect">
                <a:avLst/>
              </a:prstGeom>
              <a:blipFill>
                <a:blip r:embed="rId26"/>
                <a:stretch>
                  <a:fillRect/>
                </a:stretch>
              </a:blipFill>
            </p:spPr>
            <p:txBody>
              <a:bodyPr/>
              <a:lstStyle/>
              <a:p>
                <a:r>
                  <a:rPr lang="zh-TW" altLang="en-US">
                    <a:noFill/>
                  </a:rPr>
                  <a:t> </a:t>
                </a:r>
              </a:p>
            </p:txBody>
          </p:sp>
        </mc:Fallback>
      </mc:AlternateContent>
      <p:cxnSp>
        <p:nvCxnSpPr>
          <p:cNvPr id="4" name="直線單箭頭接點 3">
            <a:extLst>
              <a:ext uri="{FF2B5EF4-FFF2-40B4-BE49-F238E27FC236}">
                <a16:creationId xmlns:a16="http://schemas.microsoft.com/office/drawing/2014/main" id="{333B66A2-7389-D75B-FE96-7B364889BEAA}"/>
              </a:ext>
            </a:extLst>
          </p:cNvPr>
          <p:cNvCxnSpPr>
            <a:cxnSpLocks/>
          </p:cNvCxnSpPr>
          <p:nvPr/>
        </p:nvCxnSpPr>
        <p:spPr>
          <a:xfrm flipH="1">
            <a:off x="7824383" y="3468279"/>
            <a:ext cx="953951" cy="947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07450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63102E-0915-2F72-8C37-D39097693998}"/>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B8B0FDFF-E209-2DC5-6A7A-AE9E578E0ECE}"/>
              </a:ext>
            </a:extLst>
          </p:cNvPr>
          <p:cNvSpPr/>
          <p:nvPr/>
        </p:nvSpPr>
        <p:spPr>
          <a:xfrm>
            <a:off x="21922"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a:extLst>
              <a:ext uri="{FF2B5EF4-FFF2-40B4-BE49-F238E27FC236}">
                <a16:creationId xmlns:a16="http://schemas.microsoft.com/office/drawing/2014/main" id="{E421D522-10AF-1B63-9F0A-991CDFF0EB42}"/>
              </a:ext>
            </a:extLst>
          </p:cNvPr>
          <p:cNvGrpSpPr/>
          <p:nvPr/>
        </p:nvGrpSpPr>
        <p:grpSpPr>
          <a:xfrm>
            <a:off x="568443" y="319365"/>
            <a:ext cx="4280328" cy="400110"/>
            <a:chOff x="568442" y="319364"/>
            <a:chExt cx="4280328" cy="400111"/>
          </a:xfrm>
        </p:grpSpPr>
        <p:sp>
          <p:nvSpPr>
            <p:cNvPr id="55" name="文本框 23">
              <a:extLst>
                <a:ext uri="{FF2B5EF4-FFF2-40B4-BE49-F238E27FC236}">
                  <a16:creationId xmlns:a16="http://schemas.microsoft.com/office/drawing/2014/main" id="{AAC55032-4779-34BC-C763-7D41E70D9E80}"/>
                </a:ext>
              </a:extLst>
            </p:cNvPr>
            <p:cNvSpPr txBox="1"/>
            <p:nvPr/>
          </p:nvSpPr>
          <p:spPr>
            <a:xfrm>
              <a:off x="665958" y="319364"/>
              <a:ext cx="41828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Substitute Bytes</a:t>
              </a:r>
            </a:p>
          </p:txBody>
        </p:sp>
        <p:sp>
          <p:nvSpPr>
            <p:cNvPr id="56" name="等腰三角形 55">
              <a:extLst>
                <a:ext uri="{FF2B5EF4-FFF2-40B4-BE49-F238E27FC236}">
                  <a16:creationId xmlns:a16="http://schemas.microsoft.com/office/drawing/2014/main" id="{CAFF3160-E342-CEE5-7402-2600D702CB1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26" name="文字方塊 125">
            <a:extLst>
              <a:ext uri="{FF2B5EF4-FFF2-40B4-BE49-F238E27FC236}">
                <a16:creationId xmlns:a16="http://schemas.microsoft.com/office/drawing/2014/main" id="{BC910444-F7B9-70AD-C624-373E2C9435E0}"/>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13</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graphicFrame>
            <p:nvGraphicFramePr>
              <p:cNvPr id="3" name="表格 2">
                <a:extLst>
                  <a:ext uri="{FF2B5EF4-FFF2-40B4-BE49-F238E27FC236}">
                    <a16:creationId xmlns:a16="http://schemas.microsoft.com/office/drawing/2014/main" id="{24F0AFE0-4B2E-6A8A-8DFA-9BCA4A90BF0B}"/>
                  </a:ext>
                </a:extLst>
              </p:cNvPr>
              <p:cNvGraphicFramePr>
                <a:graphicFrameLocks noGrp="1"/>
              </p:cNvGraphicFramePr>
              <p:nvPr>
                <p:extLst>
                  <p:ext uri="{D42A27DB-BD31-4B8C-83A1-F6EECF244321}">
                    <p14:modId xmlns:p14="http://schemas.microsoft.com/office/powerpoint/2010/main" val="3582189253"/>
                  </p:ext>
                </p:extLst>
              </p:nvPr>
            </p:nvGraphicFramePr>
            <p:xfrm>
              <a:off x="1054655" y="4286955"/>
              <a:ext cx="8100000" cy="1728000"/>
            </p:xfrm>
            <a:graphic>
              <a:graphicData uri="http://schemas.openxmlformats.org/drawingml/2006/table">
                <a:tbl>
                  <a:tblPr firstRow="1" firstCol="1" bandRow="1"/>
                  <a:tblGrid>
                    <a:gridCol w="2340000">
                      <a:extLst>
                        <a:ext uri="{9D8B030D-6E8A-4147-A177-3AD203B41FA5}">
                          <a16:colId xmlns:a16="http://schemas.microsoft.com/office/drawing/2014/main" val="2981325344"/>
                        </a:ext>
                      </a:extLst>
                    </a:gridCol>
                    <a:gridCol w="2880000">
                      <a:extLst>
                        <a:ext uri="{9D8B030D-6E8A-4147-A177-3AD203B41FA5}">
                          <a16:colId xmlns:a16="http://schemas.microsoft.com/office/drawing/2014/main" val="3880249740"/>
                        </a:ext>
                      </a:extLst>
                    </a:gridCol>
                    <a:gridCol w="2880000">
                      <a:extLst>
                        <a:ext uri="{9D8B030D-6E8A-4147-A177-3AD203B41FA5}">
                          <a16:colId xmlns:a16="http://schemas.microsoft.com/office/drawing/2014/main" val="1384969158"/>
                        </a:ext>
                      </a:extLst>
                    </a:gridCol>
                  </a:tblGrid>
                  <a:tr h="432000">
                    <a:tc gridSpan="3">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TSMC 0.18</a:t>
                          </a:r>
                          <a14:m>
                            <m:oMath xmlns:m="http://schemas.openxmlformats.org/officeDocument/2006/math">
                              <m:r>
                                <a:rPr lang="en-US" altLang="zh-TW" sz="1800" b="0" i="0" kern="100" smtClean="0">
                                  <a:effectLst/>
                                  <a:latin typeface="Cambria Math" panose="02040503050406030204" pitchFamily="18" charset="0"/>
                                  <a:ea typeface="標楷體" panose="03000509000000000000" pitchFamily="65" charset="-120"/>
                                  <a:cs typeface="Times New Roman" panose="02020603050405020304" pitchFamily="18" charset="0"/>
                                </a:rPr>
                                <m:t> </m:t>
                              </m:r>
                              <m:r>
                                <a:rPr lang="zh-TW" altLang="en-US" sz="1800" i="1" kern="100" smtClean="0">
                                  <a:effectLst/>
                                  <a:latin typeface="Cambria Math" panose="02040503050406030204" pitchFamily="18" charset="0"/>
                                  <a:ea typeface="標楷體" panose="03000509000000000000" pitchFamily="65" charset="-120"/>
                                  <a:cs typeface="Times New Roman" panose="02020603050405020304" pitchFamily="18" charset="0"/>
                                </a:rPr>
                                <m:t>𝜇</m:t>
                              </m:r>
                              <m:r>
                                <a:rPr lang="en-US" altLang="zh-TW" sz="1800" b="0" i="1" kern="100" smtClean="0">
                                  <a:effectLst/>
                                  <a:latin typeface="Cambria Math" panose="02040503050406030204" pitchFamily="18" charset="0"/>
                                  <a:ea typeface="標楷體" panose="03000509000000000000" pitchFamily="65" charset="-120"/>
                                  <a:cs typeface="Times New Roman" panose="02020603050405020304" pitchFamily="18" charset="0"/>
                                </a:rPr>
                                <m:t>𝑚</m:t>
                              </m:r>
                            </m:oMath>
                          </a14:m>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Cell-base  Library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ts val="18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1529984"/>
                      </a:ext>
                    </a:extLst>
                  </a:tr>
                  <a:tr h="432000">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Method</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Direct Logical Mapping</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Composite Field Operation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52673907"/>
                      </a:ext>
                    </a:extLst>
                  </a:tr>
                  <a:tr h="432000">
                    <a:tc>
                      <a:txBody>
                        <a:bodyPr/>
                        <a:lstStyle/>
                        <a:p>
                          <a:pPr algn="ctr">
                            <a:lnSpc>
                              <a:spcPct val="100000"/>
                            </a:lnSpc>
                          </a:pPr>
                          <a:r>
                            <a:rPr lang="en-US" sz="18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Gate Count</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562</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397</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7753600"/>
                      </a:ext>
                    </a:extLst>
                  </a:tr>
                  <a:tr h="432000">
                    <a:tc>
                      <a:txBody>
                        <a:bodyPr/>
                        <a:lstStyle/>
                        <a:p>
                          <a:pPr algn="ctr">
                            <a:lnSpc>
                              <a:spcPct val="100000"/>
                            </a:lnSpc>
                          </a:pPr>
                          <a:r>
                            <a:rPr lang="en-US" sz="18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Propagation Delay</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2.60 ns</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4.61 ns</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6486140"/>
                      </a:ext>
                    </a:extLst>
                  </a:tr>
                </a:tbl>
              </a:graphicData>
            </a:graphic>
          </p:graphicFrame>
        </mc:Choice>
        <mc:Fallback xmlns="">
          <p:graphicFrame>
            <p:nvGraphicFramePr>
              <p:cNvPr id="3" name="表格 2">
                <a:extLst>
                  <a:ext uri="{FF2B5EF4-FFF2-40B4-BE49-F238E27FC236}">
                    <a16:creationId xmlns:a16="http://schemas.microsoft.com/office/drawing/2014/main" id="{24F0AFE0-4B2E-6A8A-8DFA-9BCA4A90BF0B}"/>
                  </a:ext>
                </a:extLst>
              </p:cNvPr>
              <p:cNvGraphicFramePr>
                <a:graphicFrameLocks noGrp="1"/>
              </p:cNvGraphicFramePr>
              <p:nvPr>
                <p:extLst>
                  <p:ext uri="{D42A27DB-BD31-4B8C-83A1-F6EECF244321}">
                    <p14:modId xmlns:p14="http://schemas.microsoft.com/office/powerpoint/2010/main" val="3582189253"/>
                  </p:ext>
                </p:extLst>
              </p:nvPr>
            </p:nvGraphicFramePr>
            <p:xfrm>
              <a:off x="1054655" y="4286955"/>
              <a:ext cx="8100000" cy="1728000"/>
            </p:xfrm>
            <a:graphic>
              <a:graphicData uri="http://schemas.openxmlformats.org/drawingml/2006/table">
                <a:tbl>
                  <a:tblPr firstRow="1" firstCol="1" bandRow="1"/>
                  <a:tblGrid>
                    <a:gridCol w="2340000">
                      <a:extLst>
                        <a:ext uri="{9D8B030D-6E8A-4147-A177-3AD203B41FA5}">
                          <a16:colId xmlns:a16="http://schemas.microsoft.com/office/drawing/2014/main" val="2981325344"/>
                        </a:ext>
                      </a:extLst>
                    </a:gridCol>
                    <a:gridCol w="2880000">
                      <a:extLst>
                        <a:ext uri="{9D8B030D-6E8A-4147-A177-3AD203B41FA5}">
                          <a16:colId xmlns:a16="http://schemas.microsoft.com/office/drawing/2014/main" val="3880249740"/>
                        </a:ext>
                      </a:extLst>
                    </a:gridCol>
                    <a:gridCol w="2880000">
                      <a:extLst>
                        <a:ext uri="{9D8B030D-6E8A-4147-A177-3AD203B41FA5}">
                          <a16:colId xmlns:a16="http://schemas.microsoft.com/office/drawing/2014/main" val="1384969158"/>
                        </a:ext>
                      </a:extLst>
                    </a:gridCol>
                  </a:tblGrid>
                  <a:tr h="432000">
                    <a:tc gridSpan="3">
                      <a:txBody>
                        <a:bodyPr/>
                        <a:lstStyle/>
                        <a:p>
                          <a:endParaRPr lang="zh-TW"/>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150" t="-1408" r="-150" b="-314085"/>
                          </a:stretch>
                        </a:blipFill>
                      </a:tcPr>
                    </a:tc>
                    <a:tc hMerge="1">
                      <a:txBody>
                        <a:bodyPr/>
                        <a:lstStyle/>
                        <a:p>
                          <a:pPr algn="ctr">
                            <a:lnSpc>
                              <a:spcPts val="18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1529984"/>
                      </a:ext>
                    </a:extLst>
                  </a:tr>
                  <a:tr h="432000">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Method</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Direct Logical Mapping</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Composite Field Operation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52673907"/>
                      </a:ext>
                    </a:extLst>
                  </a:tr>
                  <a:tr h="432000">
                    <a:tc>
                      <a:txBody>
                        <a:bodyPr/>
                        <a:lstStyle/>
                        <a:p>
                          <a:pPr algn="ctr">
                            <a:lnSpc>
                              <a:spcPct val="100000"/>
                            </a:lnSpc>
                          </a:pPr>
                          <a:r>
                            <a:rPr lang="en-US" sz="18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Gate Count</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562</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397</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7753600"/>
                      </a:ext>
                    </a:extLst>
                  </a:tr>
                  <a:tr h="432000">
                    <a:tc>
                      <a:txBody>
                        <a:bodyPr/>
                        <a:lstStyle/>
                        <a:p>
                          <a:pPr algn="ctr">
                            <a:lnSpc>
                              <a:spcPct val="100000"/>
                            </a:lnSpc>
                          </a:pPr>
                          <a:r>
                            <a:rPr lang="en-US" sz="18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Propagation Delay</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2.60 ns</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4.61 ns</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6486140"/>
                      </a:ext>
                    </a:extLst>
                  </a:tr>
                </a:tbl>
              </a:graphicData>
            </a:graphic>
          </p:graphicFrame>
        </mc:Fallback>
      </mc:AlternateContent>
      <p:sp>
        <p:nvSpPr>
          <p:cNvPr id="4" name="矩形 3">
            <a:extLst>
              <a:ext uri="{FF2B5EF4-FFF2-40B4-BE49-F238E27FC236}">
                <a16:creationId xmlns:a16="http://schemas.microsoft.com/office/drawing/2014/main" id="{156D21D8-D691-D114-1552-7E910F3F59C6}"/>
              </a:ext>
            </a:extLst>
          </p:cNvPr>
          <p:cNvSpPr/>
          <p:nvPr/>
        </p:nvSpPr>
        <p:spPr>
          <a:xfrm>
            <a:off x="1064186" y="5586098"/>
            <a:ext cx="8100000" cy="436245"/>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a:extLst>
              <a:ext uri="{FF2B5EF4-FFF2-40B4-BE49-F238E27FC236}">
                <a16:creationId xmlns:a16="http://schemas.microsoft.com/office/drawing/2014/main" id="{41F6F979-553B-7283-EB7B-EB26D99986A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49640" y="5084220"/>
            <a:ext cx="720000" cy="720000"/>
          </a:xfrm>
          <a:prstGeom prst="rect">
            <a:avLst/>
          </a:prstGeom>
        </p:spPr>
      </p:pic>
      <p:pic>
        <p:nvPicPr>
          <p:cNvPr id="6" name="Picture 2">
            <a:extLst>
              <a:ext uri="{FF2B5EF4-FFF2-40B4-BE49-F238E27FC236}">
                <a16:creationId xmlns:a16="http://schemas.microsoft.com/office/drawing/2014/main" id="{2525400F-6497-0548-910B-C52D6130BC8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90626" r="42180"/>
          <a:stretch/>
        </p:blipFill>
        <p:spPr bwMode="auto">
          <a:xfrm>
            <a:off x="6408935" y="3130589"/>
            <a:ext cx="4050686" cy="64287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EBF6A9A5-1982-757E-6C4F-75A39CAA93A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88962" r="38718" b="1490"/>
          <a:stretch/>
        </p:blipFill>
        <p:spPr bwMode="auto">
          <a:xfrm>
            <a:off x="1409659" y="3130589"/>
            <a:ext cx="3979924" cy="654786"/>
          </a:xfrm>
          <a:prstGeom prst="rect">
            <a:avLst/>
          </a:prstGeom>
          <a:noFill/>
          <a:extLst>
            <a:ext uri="{909E8E84-426E-40DD-AFC4-6F175D3DCCD1}">
              <a14:hiddenFill xmlns:a14="http://schemas.microsoft.com/office/drawing/2010/main">
                <a:solidFill>
                  <a:srgbClr val="FFFFFF"/>
                </a:solidFill>
              </a14:hiddenFill>
            </a:ext>
          </a:extLst>
        </p:spPr>
      </p:pic>
      <p:sp>
        <p:nvSpPr>
          <p:cNvPr id="9" name="文字方塊 8">
            <a:extLst>
              <a:ext uri="{FF2B5EF4-FFF2-40B4-BE49-F238E27FC236}">
                <a16:creationId xmlns:a16="http://schemas.microsoft.com/office/drawing/2014/main" id="{19FC128F-3A2D-216E-0A84-3EE58315C303}"/>
              </a:ext>
            </a:extLst>
          </p:cNvPr>
          <p:cNvSpPr txBox="1"/>
          <p:nvPr/>
        </p:nvSpPr>
        <p:spPr>
          <a:xfrm>
            <a:off x="1123505" y="906647"/>
            <a:ext cx="2609319" cy="2223942"/>
          </a:xfrm>
          <a:prstGeom prst="rect">
            <a:avLst/>
          </a:prstGeom>
          <a:noFill/>
        </p:spPr>
        <p:txBody>
          <a:bodyPr wrap="square">
            <a:spAutoFit/>
          </a:bodyPr>
          <a:lstStyle/>
          <a:p>
            <a:pPr algn="just">
              <a:lnSpc>
                <a:spcPct val="200000"/>
              </a:lnSpc>
            </a:pPr>
            <a:r>
              <a:rPr lang="en-US" altLang="zh-TW" b="1" kern="100" dirty="0">
                <a:latin typeface="Times New Roman" panose="02020603050405020304" pitchFamily="18" charset="0"/>
                <a:ea typeface="標楷體" panose="03000509000000000000" pitchFamily="65" charset="-120"/>
                <a:cs typeface="Times New Roman" panose="02020603050405020304" pitchFamily="18" charset="0"/>
              </a:rPr>
              <a:t>Direct Logical Mapping</a:t>
            </a:r>
            <a:r>
              <a:rPr lang="zh-TW" altLang="en-US" b="1" kern="100" dirty="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b="1"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Area</a:t>
            </a:r>
          </a:p>
          <a:p>
            <a:pPr marL="285750" indent="-285750" algn="just">
              <a:lnSpc>
                <a:spcPct val="200000"/>
              </a:lnSpc>
              <a:buFont typeface="Wingdings" panose="05000000000000000000" pitchFamily="2" charset="2"/>
              <a:buChar char="ü"/>
            </a:pPr>
            <a:endParaRPr lang="en-US" altLang="zh-TW"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Timing</a:t>
            </a:r>
          </a:p>
        </p:txBody>
      </p:sp>
      <p:sp>
        <p:nvSpPr>
          <p:cNvPr id="10" name="文字方塊 9">
            <a:extLst>
              <a:ext uri="{FF2B5EF4-FFF2-40B4-BE49-F238E27FC236}">
                <a16:creationId xmlns:a16="http://schemas.microsoft.com/office/drawing/2014/main" id="{D845DB2B-77C0-8AB2-939D-42675B4702E4}"/>
              </a:ext>
            </a:extLst>
          </p:cNvPr>
          <p:cNvSpPr txBox="1"/>
          <p:nvPr/>
        </p:nvSpPr>
        <p:spPr>
          <a:xfrm>
            <a:off x="6096000" y="906647"/>
            <a:ext cx="3714974" cy="2223942"/>
          </a:xfrm>
          <a:prstGeom prst="rect">
            <a:avLst/>
          </a:prstGeom>
          <a:noFill/>
        </p:spPr>
        <p:txBody>
          <a:bodyPr wrap="square">
            <a:spAutoFit/>
          </a:bodyPr>
          <a:lstStyle/>
          <a:p>
            <a:pPr algn="just">
              <a:lnSpc>
                <a:spcPct val="200000"/>
              </a:lnSpc>
            </a:pPr>
            <a:r>
              <a:rPr lang="en-US" altLang="zh-TW" b="1" kern="100" dirty="0">
                <a:latin typeface="Times New Roman" panose="02020603050405020304" pitchFamily="18" charset="0"/>
                <a:ea typeface="標楷體" panose="03000509000000000000" pitchFamily="65" charset="-120"/>
                <a:cs typeface="Times New Roman" panose="02020603050405020304" pitchFamily="18" charset="0"/>
              </a:rPr>
              <a:t>Composite Field Operation</a:t>
            </a:r>
            <a:r>
              <a:rPr lang="zh-TW" altLang="en-US" b="1" kern="100" dirty="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b="1"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Area</a:t>
            </a:r>
          </a:p>
          <a:p>
            <a:pPr marL="285750" indent="-285750" algn="just">
              <a:lnSpc>
                <a:spcPct val="200000"/>
              </a:lnSpc>
              <a:buFont typeface="Wingdings" panose="05000000000000000000" pitchFamily="2" charset="2"/>
              <a:buChar char="ü"/>
            </a:pPr>
            <a:endParaRPr lang="en-US" altLang="zh-TW"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Timing</a:t>
            </a:r>
          </a:p>
        </p:txBody>
      </p:sp>
      <p:pic>
        <p:nvPicPr>
          <p:cNvPr id="12" name="圖片 11">
            <a:extLst>
              <a:ext uri="{FF2B5EF4-FFF2-40B4-BE49-F238E27FC236}">
                <a16:creationId xmlns:a16="http://schemas.microsoft.com/office/drawing/2014/main" id="{2B3CFB98-396E-D73C-A6FE-FBBCF2D73B3A}"/>
              </a:ext>
            </a:extLst>
          </p:cNvPr>
          <p:cNvPicPr>
            <a:picLocks noChangeAspect="1"/>
          </p:cNvPicPr>
          <p:nvPr/>
        </p:nvPicPr>
        <p:blipFill>
          <a:blip r:embed="rId7"/>
          <a:srcRect t="63707" b="1119"/>
          <a:stretch/>
        </p:blipFill>
        <p:spPr>
          <a:xfrm>
            <a:off x="6419695" y="2017471"/>
            <a:ext cx="3858163" cy="492565"/>
          </a:xfrm>
          <a:prstGeom prst="rect">
            <a:avLst/>
          </a:prstGeom>
        </p:spPr>
      </p:pic>
      <p:pic>
        <p:nvPicPr>
          <p:cNvPr id="14" name="圖片 13">
            <a:extLst>
              <a:ext uri="{FF2B5EF4-FFF2-40B4-BE49-F238E27FC236}">
                <a16:creationId xmlns:a16="http://schemas.microsoft.com/office/drawing/2014/main" id="{E702BAA1-15D3-CD61-E662-B31E753379F3}"/>
              </a:ext>
            </a:extLst>
          </p:cNvPr>
          <p:cNvPicPr>
            <a:picLocks noChangeAspect="1"/>
          </p:cNvPicPr>
          <p:nvPr/>
        </p:nvPicPr>
        <p:blipFill>
          <a:blip r:embed="rId8"/>
          <a:srcRect t="63614"/>
          <a:stretch/>
        </p:blipFill>
        <p:spPr>
          <a:xfrm>
            <a:off x="1520532" y="2018618"/>
            <a:ext cx="4058216" cy="526868"/>
          </a:xfrm>
          <a:prstGeom prst="rect">
            <a:avLst/>
          </a:prstGeom>
        </p:spPr>
      </p:pic>
    </p:spTree>
    <p:extLst>
      <p:ext uri="{BB962C8B-B14F-4D97-AF65-F5344CB8AC3E}">
        <p14:creationId xmlns:p14="http://schemas.microsoft.com/office/powerpoint/2010/main" val="459384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756146" cy="400110"/>
            <a:chOff x="568442" y="319364"/>
            <a:chExt cx="3756146" cy="400111"/>
          </a:xfrm>
        </p:grpSpPr>
        <p:sp>
          <p:nvSpPr>
            <p:cNvPr id="55" name="文本框 23"/>
            <p:cNvSpPr txBox="1"/>
            <p:nvPr/>
          </p:nvSpPr>
          <p:spPr>
            <a:xfrm>
              <a:off x="665958" y="319364"/>
              <a:ext cx="365863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Shift Rows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3" name="文字方塊 62">
                <a:extLst>
                  <a:ext uri="{FF2B5EF4-FFF2-40B4-BE49-F238E27FC236}">
                    <a16:creationId xmlns:a16="http://schemas.microsoft.com/office/drawing/2014/main" id="{BB8DCCDC-B2F0-424A-A2AB-8E9A1B94E309}"/>
                  </a:ext>
                </a:extLst>
              </p:cNvPr>
              <p:cNvSpPr txBox="1"/>
              <p:nvPr/>
            </p:nvSpPr>
            <p:spPr>
              <a:xfrm>
                <a:off x="2033864" y="1289334"/>
                <a:ext cx="8124271" cy="1013739"/>
              </a:xfrm>
              <a:prstGeom prst="rect">
                <a:avLst/>
              </a:prstGeom>
              <a:noFill/>
            </p:spPr>
            <p:txBody>
              <a:bodyPr wrap="square" rtlCol="0">
                <a:spAutoFit/>
              </a:bodyPr>
              <a:lstStyle/>
              <a:p>
                <a:pPr>
                  <a:lnSpc>
                    <a:spcPct val="150000"/>
                  </a:lnSpc>
                </a:pPr>
                <a14:m>
                  <m:oMathPara xmlns:m="http://schemas.openxmlformats.org/officeDocument/2006/math">
                    <m:oMathParaPr>
                      <m:jc m:val="centerGroup"/>
                    </m:oMathParaPr>
                    <m:oMath xmlns:m="http://schemas.openxmlformats.org/officeDocument/2006/math">
                      <m:sSubSup>
                        <m:sSubSupPr>
                          <m:ctrlPr>
                            <a:rPr lang="zh-TW" altLang="en-US" i="1" smtClean="0">
                              <a:latin typeface="Cambria Math" panose="02040503050406030204" pitchFamily="18" charset="0"/>
                            </a:rPr>
                          </m:ctrlPr>
                        </m:sSubSupPr>
                        <m:e>
                          <m:r>
                            <a:rPr lang="zh-TW" altLang="en-US" i="1">
                              <a:latin typeface="Cambria Math" panose="02040503050406030204" pitchFamily="18" charset="0"/>
                            </a:rPr>
                            <m:t>𝑆</m:t>
                          </m:r>
                        </m:e>
                        <m:sub>
                          <m:r>
                            <a:rPr lang="zh-TW" altLang="en-US" i="1">
                              <a:latin typeface="Cambria Math" panose="02040503050406030204" pitchFamily="18" charset="0"/>
                            </a:rPr>
                            <m:t>𝑟</m:t>
                          </m:r>
                          <m:r>
                            <a:rPr lang="zh-TW" altLang="en-US" i="0">
                              <a:latin typeface="Cambria Math" panose="02040503050406030204" pitchFamily="18" charset="0"/>
                            </a:rPr>
                            <m:t>,</m:t>
                          </m:r>
                          <m:r>
                            <a:rPr lang="zh-TW" altLang="en-US" i="1">
                              <a:latin typeface="Cambria Math" panose="02040503050406030204" pitchFamily="18" charset="0"/>
                            </a:rPr>
                            <m:t>𝑐</m:t>
                          </m:r>
                        </m:sub>
                        <m:sup>
                          <m:r>
                            <a:rPr lang="zh-TW" altLang="en-US" i="0">
                              <a:latin typeface="Cambria Math" panose="02040503050406030204" pitchFamily="18" charset="0"/>
                            </a:rPr>
                            <m:t>′</m:t>
                          </m:r>
                        </m:sup>
                      </m:sSubSup>
                      <m:r>
                        <a:rPr lang="zh-TW" altLang="en-US" i="0">
                          <a:latin typeface="Cambria Math" panose="02040503050406030204" pitchFamily="18" charset="0"/>
                        </a:rPr>
                        <m:t>=</m:t>
                      </m:r>
                      <m:sSub>
                        <m:sSubPr>
                          <m:ctrlPr>
                            <a:rPr lang="zh-TW" altLang="en-US" i="1">
                              <a:latin typeface="Cambria Math" panose="02040503050406030204" pitchFamily="18" charset="0"/>
                            </a:rPr>
                          </m:ctrlPr>
                        </m:sSubPr>
                        <m:e>
                          <m:r>
                            <a:rPr lang="zh-TW" altLang="en-US" i="1">
                              <a:latin typeface="Cambria Math" panose="02040503050406030204" pitchFamily="18" charset="0"/>
                            </a:rPr>
                            <m:t>𝑆</m:t>
                          </m:r>
                        </m:e>
                        <m:sub>
                          <m:r>
                            <a:rPr lang="zh-TW" altLang="en-US" i="1">
                              <a:latin typeface="Cambria Math" panose="02040503050406030204" pitchFamily="18" charset="0"/>
                            </a:rPr>
                            <m:t>𝑟</m:t>
                          </m:r>
                          <m:r>
                            <a:rPr lang="zh-TW" altLang="en-US" i="0">
                              <a:latin typeface="Cambria Math" panose="02040503050406030204" pitchFamily="18" charset="0"/>
                            </a:rPr>
                            <m:t>,</m:t>
                          </m:r>
                          <m:d>
                            <m:dPr>
                              <m:ctrlPr>
                                <a:rPr lang="zh-TW" altLang="en-US" i="1">
                                  <a:latin typeface="Cambria Math" panose="02040503050406030204" pitchFamily="18" charset="0"/>
                                </a:rPr>
                              </m:ctrlPr>
                            </m:dPr>
                            <m:e>
                              <m:r>
                                <a:rPr lang="zh-TW" altLang="en-US" i="1">
                                  <a:latin typeface="Cambria Math" panose="02040503050406030204" pitchFamily="18" charset="0"/>
                                </a:rPr>
                                <m:t>𝑐</m:t>
                              </m:r>
                              <m:r>
                                <a:rPr lang="zh-TW" altLang="en-US" i="0">
                                  <a:latin typeface="Cambria Math" panose="02040503050406030204" pitchFamily="18" charset="0"/>
                                </a:rPr>
                                <m:t>+</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1">
                                      <a:latin typeface="Cambria Math" panose="02040503050406030204" pitchFamily="18" charset="0"/>
                                    </a:rPr>
                                    <m:t>𝑟</m:t>
                                  </m:r>
                                  <m:r>
                                    <a:rPr lang="zh-TW" altLang="en-US" i="0">
                                      <a:latin typeface="Cambria Math" panose="02040503050406030204" pitchFamily="18" charset="0"/>
                                    </a:rPr>
                                    <m:t>,</m:t>
                                  </m:r>
                                  <m:r>
                                    <a:rPr lang="zh-TW" altLang="en-US" i="1">
                                      <a:latin typeface="Cambria Math" panose="02040503050406030204" pitchFamily="18" charset="0"/>
                                    </a:rPr>
                                    <m:t>𝑁𝑏</m:t>
                                  </m:r>
                                </m:e>
                              </m:d>
                            </m:e>
                          </m:d>
                          <m:r>
                            <a:rPr lang="zh-TW" altLang="en-US" i="0">
                              <a:latin typeface="Cambria Math" panose="02040503050406030204" pitchFamily="18" charset="0"/>
                            </a:rPr>
                            <m:t> </m:t>
                          </m:r>
                          <m:r>
                            <a:rPr lang="zh-TW" altLang="en-US" i="1">
                              <a:latin typeface="Cambria Math" panose="02040503050406030204" pitchFamily="18" charset="0"/>
                            </a:rPr>
                            <m:t>𝑚𝑜𝑑</m:t>
                          </m:r>
                          <m:r>
                            <a:rPr lang="zh-TW" altLang="en-US" i="0">
                              <a:latin typeface="Cambria Math" panose="02040503050406030204" pitchFamily="18" charset="0"/>
                            </a:rPr>
                            <m:t> </m:t>
                          </m:r>
                          <m:r>
                            <a:rPr lang="zh-TW" altLang="en-US" i="1">
                              <a:latin typeface="Cambria Math" panose="02040503050406030204" pitchFamily="18" charset="0"/>
                            </a:rPr>
                            <m:t>𝑁𝑏</m:t>
                          </m:r>
                        </m:sub>
                      </m:sSub>
                      <m:r>
                        <a:rPr lang="zh-TW" altLang="en-US" i="0">
                          <a:latin typeface="Cambria Math" panose="02040503050406030204" pitchFamily="18" charset="0"/>
                        </a:rPr>
                        <m:t>        </m:t>
                      </m:r>
                      <m:r>
                        <a:rPr lang="zh-TW" altLang="en-US" i="1">
                          <a:latin typeface="Cambria Math" panose="02040503050406030204" pitchFamily="18" charset="0"/>
                        </a:rPr>
                        <m:t>𝑓𝑜𝑟</m:t>
                      </m:r>
                      <m:r>
                        <a:rPr lang="zh-TW" altLang="en-US" i="0">
                          <a:latin typeface="Cambria Math" panose="02040503050406030204" pitchFamily="18" charset="0"/>
                        </a:rPr>
                        <m:t> 0&lt;</m:t>
                      </m:r>
                      <m:r>
                        <a:rPr lang="zh-TW" altLang="en-US" i="1">
                          <a:latin typeface="Cambria Math" panose="02040503050406030204" pitchFamily="18" charset="0"/>
                        </a:rPr>
                        <m:t>𝑟</m:t>
                      </m:r>
                      <m:r>
                        <a:rPr lang="zh-TW" altLang="en-US" i="0">
                          <a:latin typeface="Cambria Math" panose="02040503050406030204" pitchFamily="18" charset="0"/>
                        </a:rPr>
                        <m:t>&lt;4   </m:t>
                      </m:r>
                      <m:r>
                        <a:rPr lang="zh-TW" altLang="en-US" i="1">
                          <a:latin typeface="Cambria Math" panose="02040503050406030204" pitchFamily="18" charset="0"/>
                        </a:rPr>
                        <m:t>𝑎𝑛𝑑</m:t>
                      </m:r>
                      <m:r>
                        <a:rPr lang="zh-TW" altLang="en-US" i="0">
                          <a:latin typeface="Cambria Math" panose="02040503050406030204" pitchFamily="18" charset="0"/>
                        </a:rPr>
                        <m:t>   0≤</m:t>
                      </m:r>
                      <m:r>
                        <a:rPr lang="zh-TW" altLang="en-US" i="1">
                          <a:latin typeface="Cambria Math" panose="02040503050406030204" pitchFamily="18" charset="0"/>
                        </a:rPr>
                        <m:t>𝑐</m:t>
                      </m:r>
                      <m:r>
                        <a:rPr lang="zh-TW" altLang="en-US" i="0">
                          <a:latin typeface="Cambria Math" panose="02040503050406030204" pitchFamily="18" charset="0"/>
                        </a:rPr>
                        <m:t>&lt;</m:t>
                      </m:r>
                      <m:r>
                        <a:rPr lang="zh-TW" altLang="en-US" i="1">
                          <a:latin typeface="Cambria Math" panose="02040503050406030204" pitchFamily="18" charset="0"/>
                        </a:rPr>
                        <m:t>𝑁𝑏</m:t>
                      </m:r>
                      <m:r>
                        <a:rPr lang="en-US" altLang="zh-TW" b="0" i="1" smtClean="0">
                          <a:latin typeface="Cambria Math" panose="02040503050406030204" pitchFamily="18" charset="0"/>
                        </a:rPr>
                        <m:t> </m:t>
                      </m:r>
                      <m:r>
                        <m:rPr>
                          <m:nor/>
                        </m:rPr>
                        <a:rPr lang="en-US" altLang="zh-TW" dirty="0">
                          <a:latin typeface="Times New Roman" panose="02020603050405020304" pitchFamily="18" charset="0"/>
                          <a:cs typeface="Times New Roman" panose="02020603050405020304" pitchFamily="18" charset="0"/>
                        </a:rPr>
                        <m:t>and</m:t>
                      </m:r>
                      <m:r>
                        <m:rPr>
                          <m:nor/>
                        </m:rPr>
                        <a:rPr lang="en-US" altLang="zh-TW" dirty="0">
                          <a:latin typeface="Times New Roman" panose="02020603050405020304" pitchFamily="18" charset="0"/>
                          <a:cs typeface="Times New Roman" panose="02020603050405020304" pitchFamily="18" charset="0"/>
                        </a:rPr>
                        <m:t> </m:t>
                      </m:r>
                      <m:r>
                        <m:rPr>
                          <m:nor/>
                        </m:rPr>
                        <a:rPr lang="en-US" altLang="zh-TW" i="1" dirty="0">
                          <a:latin typeface="Times New Roman" panose="02020603050405020304" pitchFamily="18" charset="0"/>
                          <a:cs typeface="Times New Roman" panose="02020603050405020304" pitchFamily="18" charset="0"/>
                        </a:rPr>
                        <m:t>Nb</m:t>
                      </m:r>
                      <m:r>
                        <a:rPr lang="zh-TW" altLang="en-US">
                          <a:latin typeface="Cambria Math" panose="02040503050406030204" pitchFamily="18" charset="0"/>
                        </a:rPr>
                        <m:t>=</m:t>
                      </m:r>
                      <m:r>
                        <m:rPr>
                          <m:nor/>
                        </m:rPr>
                        <a:rPr lang="en-US" altLang="zh-TW" dirty="0">
                          <a:latin typeface="Times New Roman" panose="02020603050405020304" pitchFamily="18" charset="0"/>
                          <a:cs typeface="Times New Roman" panose="02020603050405020304" pitchFamily="18" charset="0"/>
                        </a:rPr>
                        <m:t>4</m:t>
                      </m:r>
                    </m:oMath>
                  </m:oMathPara>
                </a14:m>
                <a:endParaRPr lang="en-US" altLang="zh-TW" dirty="0">
                  <a:latin typeface="Times New Roman" panose="02020603050405020304" pitchFamily="18" charset="0"/>
                  <a:cs typeface="Times New Roman" panose="02020603050405020304" pitchFamily="18" charset="0"/>
                </a:endParaRPr>
              </a:p>
              <a:p>
                <a:pPr>
                  <a:lnSpc>
                    <a:spcPct val="150000"/>
                  </a:lnSpc>
                </a:pPr>
                <a14:m>
                  <m:oMathPara xmlns:m="http://schemas.openxmlformats.org/officeDocument/2006/math">
                    <m:oMathParaPr>
                      <m:jc m:val="centerGroup"/>
                    </m:oMathParaPr>
                    <m:oMath xmlns:m="http://schemas.openxmlformats.org/officeDocument/2006/math">
                      <m:r>
                        <a:rPr lang="zh-TW" altLang="en-US" i="1" smtClean="0">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1,4</m:t>
                          </m:r>
                        </m:e>
                      </m:d>
                      <m:r>
                        <a:rPr lang="zh-TW" altLang="en-US" i="0">
                          <a:latin typeface="Cambria Math" panose="02040503050406030204" pitchFamily="18" charset="0"/>
                        </a:rPr>
                        <m:t>=1 ; </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2,4</m:t>
                          </m:r>
                        </m:e>
                      </m:d>
                      <m:r>
                        <a:rPr lang="zh-TW" altLang="en-US" i="0">
                          <a:latin typeface="Cambria Math" panose="02040503050406030204" pitchFamily="18" charset="0"/>
                        </a:rPr>
                        <m:t>=2 ; </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3,4</m:t>
                          </m:r>
                        </m:e>
                      </m:d>
                      <m:r>
                        <a:rPr lang="zh-TW" altLang="en-US" i="0">
                          <a:latin typeface="Cambria Math" panose="02040503050406030204" pitchFamily="18" charset="0"/>
                        </a:rPr>
                        <m:t>=3 ; </m:t>
                      </m:r>
                    </m:oMath>
                  </m:oMathPara>
                </a14:m>
                <a:endParaRPr lang="zh-TW" altLang="en-US" dirty="0"/>
              </a:p>
            </p:txBody>
          </p:sp>
        </mc:Choice>
        <mc:Fallback xmlns="">
          <p:sp>
            <p:nvSpPr>
              <p:cNvPr id="63" name="文字方塊 62">
                <a:extLst>
                  <a:ext uri="{FF2B5EF4-FFF2-40B4-BE49-F238E27FC236}">
                    <a16:creationId xmlns:a16="http://schemas.microsoft.com/office/drawing/2014/main" id="{BB8DCCDC-B2F0-424A-A2AB-8E9A1B94E309}"/>
                  </a:ext>
                </a:extLst>
              </p:cNvPr>
              <p:cNvSpPr txBox="1">
                <a:spLocks noRot="1" noChangeAspect="1" noMove="1" noResize="1" noEditPoints="1" noAdjustHandles="1" noChangeArrowheads="1" noChangeShapeType="1" noTextEdit="1"/>
              </p:cNvSpPr>
              <p:nvPr/>
            </p:nvSpPr>
            <p:spPr>
              <a:xfrm>
                <a:off x="2033864" y="1289334"/>
                <a:ext cx="8124271" cy="1013739"/>
              </a:xfrm>
              <a:prstGeom prst="rect">
                <a:avLst/>
              </a:prstGeom>
              <a:blipFill>
                <a:blip r:embed="rId3"/>
                <a:stretch>
                  <a:fillRect/>
                </a:stretch>
              </a:blipFill>
            </p:spPr>
            <p:txBody>
              <a:bodyPr/>
              <a:lstStyle/>
              <a:p>
                <a:r>
                  <a:rPr lang="zh-TW" altLang="en-US">
                    <a:noFill/>
                  </a:rPr>
                  <a:t> </a:t>
                </a:r>
              </a:p>
            </p:txBody>
          </p:sp>
        </mc:Fallback>
      </mc:AlternateContent>
      <p:grpSp>
        <p:nvGrpSpPr>
          <p:cNvPr id="64" name="群組 63">
            <a:extLst>
              <a:ext uri="{FF2B5EF4-FFF2-40B4-BE49-F238E27FC236}">
                <a16:creationId xmlns:a16="http://schemas.microsoft.com/office/drawing/2014/main" id="{17A75010-D73F-4713-B767-ACEFBADF3965}"/>
              </a:ext>
            </a:extLst>
          </p:cNvPr>
          <p:cNvGrpSpPr/>
          <p:nvPr/>
        </p:nvGrpSpPr>
        <p:grpSpPr>
          <a:xfrm>
            <a:off x="2852872" y="3658267"/>
            <a:ext cx="2165626" cy="2164746"/>
            <a:chOff x="1263077" y="5312285"/>
            <a:chExt cx="1446303" cy="1445715"/>
          </a:xfrm>
          <a:noFill/>
        </p:grpSpPr>
        <mc:AlternateContent xmlns:mc="http://schemas.openxmlformats.org/markup-compatibility/2006" xmlns:a14="http://schemas.microsoft.com/office/drawing/2010/main">
          <mc:Choice Requires="a14">
            <p:sp>
              <p:nvSpPr>
                <p:cNvPr id="66" name="矩形 65">
                  <a:extLst>
                    <a:ext uri="{FF2B5EF4-FFF2-40B4-BE49-F238E27FC236}">
                      <a16:creationId xmlns:a16="http://schemas.microsoft.com/office/drawing/2014/main" id="{CDA7FAB1-432E-4198-AAE6-2D782166F972}"/>
                    </a:ext>
                  </a:extLst>
                </p:cNvPr>
                <p:cNvSpPr/>
                <p:nvPr/>
              </p:nvSpPr>
              <p:spPr>
                <a:xfrm>
                  <a:off x="1263077"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82" name="矩形 181">
                  <a:extLst>
                    <a:ext uri="{FF2B5EF4-FFF2-40B4-BE49-F238E27FC236}">
                      <a16:creationId xmlns:a16="http://schemas.microsoft.com/office/drawing/2014/main" id="{05868376-2AEB-439B-8DC4-3F5D0C606F16}"/>
                    </a:ext>
                  </a:extLst>
                </p:cNvPr>
                <p:cNvSpPr>
                  <a:spLocks noRot="1" noChangeAspect="1" noMove="1" noResize="1" noEditPoints="1" noAdjustHandles="1" noChangeArrowheads="1" noChangeShapeType="1" noTextEdit="1"/>
                </p:cNvSpPr>
                <p:nvPr/>
              </p:nvSpPr>
              <p:spPr>
                <a:xfrm>
                  <a:off x="1263077" y="5312285"/>
                  <a:ext cx="360000" cy="36000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7" name="矩形 66">
                  <a:extLst>
                    <a:ext uri="{FF2B5EF4-FFF2-40B4-BE49-F238E27FC236}">
                      <a16:creationId xmlns:a16="http://schemas.microsoft.com/office/drawing/2014/main" id="{2D6E4F8B-1924-45A9-BC68-00D8C00D17C3}"/>
                    </a:ext>
                  </a:extLst>
                </p:cNvPr>
                <p:cNvSpPr/>
                <p:nvPr/>
              </p:nvSpPr>
              <p:spPr>
                <a:xfrm>
                  <a:off x="1624394"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83" name="矩形 182">
                  <a:extLst>
                    <a:ext uri="{FF2B5EF4-FFF2-40B4-BE49-F238E27FC236}">
                      <a16:creationId xmlns:a16="http://schemas.microsoft.com/office/drawing/2014/main" id="{81D64839-7C28-425A-9764-017FC70E26E5}"/>
                    </a:ext>
                  </a:extLst>
                </p:cNvPr>
                <p:cNvSpPr>
                  <a:spLocks noRot="1" noChangeAspect="1" noMove="1" noResize="1" noEditPoints="1" noAdjustHandles="1" noChangeArrowheads="1" noChangeShapeType="1" noTextEdit="1"/>
                </p:cNvSpPr>
                <p:nvPr/>
              </p:nvSpPr>
              <p:spPr>
                <a:xfrm>
                  <a:off x="1624394" y="5312285"/>
                  <a:ext cx="360000" cy="36000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8" name="矩形 67">
                  <a:extLst>
                    <a:ext uri="{FF2B5EF4-FFF2-40B4-BE49-F238E27FC236}">
                      <a16:creationId xmlns:a16="http://schemas.microsoft.com/office/drawing/2014/main" id="{426A61D5-5160-43D9-B3CE-0BBEC9E667AF}"/>
                    </a:ext>
                  </a:extLst>
                </p:cNvPr>
                <p:cNvSpPr/>
                <p:nvPr/>
              </p:nvSpPr>
              <p:spPr>
                <a:xfrm>
                  <a:off x="1986652"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84" name="矩形 183">
                  <a:extLst>
                    <a:ext uri="{FF2B5EF4-FFF2-40B4-BE49-F238E27FC236}">
                      <a16:creationId xmlns:a16="http://schemas.microsoft.com/office/drawing/2014/main" id="{D8EFF4AD-9F0D-4159-8498-28DDFD0562A5}"/>
                    </a:ext>
                  </a:extLst>
                </p:cNvPr>
                <p:cNvSpPr>
                  <a:spLocks noRot="1" noChangeAspect="1" noMove="1" noResize="1" noEditPoints="1" noAdjustHandles="1" noChangeArrowheads="1" noChangeShapeType="1" noTextEdit="1"/>
                </p:cNvSpPr>
                <p:nvPr/>
              </p:nvSpPr>
              <p:spPr>
                <a:xfrm>
                  <a:off x="1986652" y="5312285"/>
                  <a:ext cx="360000" cy="36000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9" name="矩形 68">
                  <a:extLst>
                    <a:ext uri="{FF2B5EF4-FFF2-40B4-BE49-F238E27FC236}">
                      <a16:creationId xmlns:a16="http://schemas.microsoft.com/office/drawing/2014/main" id="{E9C18F64-6D4B-42F4-8B3B-D6B1D51BD995}"/>
                    </a:ext>
                  </a:extLst>
                </p:cNvPr>
                <p:cNvSpPr/>
                <p:nvPr/>
              </p:nvSpPr>
              <p:spPr>
                <a:xfrm>
                  <a:off x="2349380"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85" name="矩形 184">
                  <a:extLst>
                    <a:ext uri="{FF2B5EF4-FFF2-40B4-BE49-F238E27FC236}">
                      <a16:creationId xmlns:a16="http://schemas.microsoft.com/office/drawing/2014/main" id="{C9D93149-6942-48D8-9F23-21C0ABCDD8F8}"/>
                    </a:ext>
                  </a:extLst>
                </p:cNvPr>
                <p:cNvSpPr>
                  <a:spLocks noRot="1" noChangeAspect="1" noMove="1" noResize="1" noEditPoints="1" noAdjustHandles="1" noChangeArrowheads="1" noChangeShapeType="1" noTextEdit="1"/>
                </p:cNvSpPr>
                <p:nvPr/>
              </p:nvSpPr>
              <p:spPr>
                <a:xfrm>
                  <a:off x="2349380" y="5312285"/>
                  <a:ext cx="360000" cy="36000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0" name="矩形 69">
                  <a:extLst>
                    <a:ext uri="{FF2B5EF4-FFF2-40B4-BE49-F238E27FC236}">
                      <a16:creationId xmlns:a16="http://schemas.microsoft.com/office/drawing/2014/main" id="{8A07530E-F7D6-4090-B2B6-C20C10D5AAC8}"/>
                    </a:ext>
                  </a:extLst>
                </p:cNvPr>
                <p:cNvSpPr/>
                <p:nvPr/>
              </p:nvSpPr>
              <p:spPr>
                <a:xfrm>
                  <a:off x="1263806" y="567419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86" name="矩形 185">
                  <a:extLst>
                    <a:ext uri="{FF2B5EF4-FFF2-40B4-BE49-F238E27FC236}">
                      <a16:creationId xmlns:a16="http://schemas.microsoft.com/office/drawing/2014/main" id="{1C8C2317-7147-4EEA-BB1C-1493A2071C9E}"/>
                    </a:ext>
                  </a:extLst>
                </p:cNvPr>
                <p:cNvSpPr>
                  <a:spLocks noRot="1" noChangeAspect="1" noMove="1" noResize="1" noEditPoints="1" noAdjustHandles="1" noChangeArrowheads="1" noChangeShapeType="1" noTextEdit="1"/>
                </p:cNvSpPr>
                <p:nvPr/>
              </p:nvSpPr>
              <p:spPr>
                <a:xfrm>
                  <a:off x="1263806" y="5674190"/>
                  <a:ext cx="360000" cy="36000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1" name="矩形 70">
                  <a:extLst>
                    <a:ext uri="{FF2B5EF4-FFF2-40B4-BE49-F238E27FC236}">
                      <a16:creationId xmlns:a16="http://schemas.microsoft.com/office/drawing/2014/main" id="{C1EBB52E-DBCC-47FC-BE9A-A0C7F9E02FA6}"/>
                    </a:ext>
                  </a:extLst>
                </p:cNvPr>
                <p:cNvSpPr/>
                <p:nvPr/>
              </p:nvSpPr>
              <p:spPr>
                <a:xfrm>
                  <a:off x="1987381" y="567419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87" name="矩形 186">
                  <a:extLst>
                    <a:ext uri="{FF2B5EF4-FFF2-40B4-BE49-F238E27FC236}">
                      <a16:creationId xmlns:a16="http://schemas.microsoft.com/office/drawing/2014/main" id="{E14D6D31-2391-462B-89FD-CD2CDC9215C8}"/>
                    </a:ext>
                  </a:extLst>
                </p:cNvPr>
                <p:cNvSpPr>
                  <a:spLocks noRot="1" noChangeAspect="1" noMove="1" noResize="1" noEditPoints="1" noAdjustHandles="1" noChangeArrowheads="1" noChangeShapeType="1" noTextEdit="1"/>
                </p:cNvSpPr>
                <p:nvPr/>
              </p:nvSpPr>
              <p:spPr>
                <a:xfrm>
                  <a:off x="1987381" y="5674190"/>
                  <a:ext cx="360000" cy="36000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2" name="矩形 71">
                  <a:extLst>
                    <a:ext uri="{FF2B5EF4-FFF2-40B4-BE49-F238E27FC236}">
                      <a16:creationId xmlns:a16="http://schemas.microsoft.com/office/drawing/2014/main" id="{3C8819E6-6E4E-42A1-8CEB-7F84423CB751}"/>
                    </a:ext>
                  </a:extLst>
                </p:cNvPr>
                <p:cNvSpPr/>
                <p:nvPr/>
              </p:nvSpPr>
              <p:spPr>
                <a:xfrm>
                  <a:off x="2348204" y="567419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88" name="矩形 187">
                  <a:extLst>
                    <a:ext uri="{FF2B5EF4-FFF2-40B4-BE49-F238E27FC236}">
                      <a16:creationId xmlns:a16="http://schemas.microsoft.com/office/drawing/2014/main" id="{D6FEB4CD-7D94-4607-B633-42E1DC079124}"/>
                    </a:ext>
                  </a:extLst>
                </p:cNvPr>
                <p:cNvSpPr>
                  <a:spLocks noRot="1" noChangeAspect="1" noMove="1" noResize="1" noEditPoints="1" noAdjustHandles="1" noChangeArrowheads="1" noChangeShapeType="1" noTextEdit="1"/>
                </p:cNvSpPr>
                <p:nvPr/>
              </p:nvSpPr>
              <p:spPr>
                <a:xfrm>
                  <a:off x="2348204" y="5674190"/>
                  <a:ext cx="360000" cy="36000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3" name="矩形 72">
                  <a:extLst>
                    <a:ext uri="{FF2B5EF4-FFF2-40B4-BE49-F238E27FC236}">
                      <a16:creationId xmlns:a16="http://schemas.microsoft.com/office/drawing/2014/main" id="{042696F8-8A59-4518-B63C-DCD00C420B28}"/>
                    </a:ext>
                  </a:extLst>
                </p:cNvPr>
                <p:cNvSpPr/>
                <p:nvPr/>
              </p:nvSpPr>
              <p:spPr>
                <a:xfrm>
                  <a:off x="1263806" y="6036095"/>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89" name="矩形 188">
                  <a:extLst>
                    <a:ext uri="{FF2B5EF4-FFF2-40B4-BE49-F238E27FC236}">
                      <a16:creationId xmlns:a16="http://schemas.microsoft.com/office/drawing/2014/main" id="{7A4C8763-D30A-4DB8-9459-5E408EFD250B}"/>
                    </a:ext>
                  </a:extLst>
                </p:cNvPr>
                <p:cNvSpPr>
                  <a:spLocks noRot="1" noChangeAspect="1" noMove="1" noResize="1" noEditPoints="1" noAdjustHandles="1" noChangeArrowheads="1" noChangeShapeType="1" noTextEdit="1"/>
                </p:cNvSpPr>
                <p:nvPr/>
              </p:nvSpPr>
              <p:spPr>
                <a:xfrm>
                  <a:off x="1263806" y="6036095"/>
                  <a:ext cx="360000" cy="36000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0C345FF5-0B70-413D-B95A-C2AE0B2B22BE}"/>
                    </a:ext>
                  </a:extLst>
                </p:cNvPr>
                <p:cNvSpPr/>
                <p:nvPr/>
              </p:nvSpPr>
              <p:spPr>
                <a:xfrm>
                  <a:off x="1625123" y="6036095"/>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0" name="矩形 189">
                  <a:extLst>
                    <a:ext uri="{FF2B5EF4-FFF2-40B4-BE49-F238E27FC236}">
                      <a16:creationId xmlns:a16="http://schemas.microsoft.com/office/drawing/2014/main" id="{3B458984-1895-44BA-BD7B-368FB286116A}"/>
                    </a:ext>
                  </a:extLst>
                </p:cNvPr>
                <p:cNvSpPr>
                  <a:spLocks noRot="1" noChangeAspect="1" noMove="1" noResize="1" noEditPoints="1" noAdjustHandles="1" noChangeArrowheads="1" noChangeShapeType="1" noTextEdit="1"/>
                </p:cNvSpPr>
                <p:nvPr/>
              </p:nvSpPr>
              <p:spPr>
                <a:xfrm>
                  <a:off x="1625123" y="6036095"/>
                  <a:ext cx="360000" cy="36000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5" name="矩形 74">
                  <a:extLst>
                    <a:ext uri="{FF2B5EF4-FFF2-40B4-BE49-F238E27FC236}">
                      <a16:creationId xmlns:a16="http://schemas.microsoft.com/office/drawing/2014/main" id="{C39129C6-6CEA-4F69-9C44-5A14A2904551}"/>
                    </a:ext>
                  </a:extLst>
                </p:cNvPr>
                <p:cNvSpPr/>
                <p:nvPr/>
              </p:nvSpPr>
              <p:spPr>
                <a:xfrm>
                  <a:off x="1987381" y="603609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91" name="矩形 190">
                  <a:extLst>
                    <a:ext uri="{FF2B5EF4-FFF2-40B4-BE49-F238E27FC236}">
                      <a16:creationId xmlns:a16="http://schemas.microsoft.com/office/drawing/2014/main" id="{C9C21D44-BF1E-4811-824B-2EFE7E2B5883}"/>
                    </a:ext>
                  </a:extLst>
                </p:cNvPr>
                <p:cNvSpPr>
                  <a:spLocks noRot="1" noChangeAspect="1" noMove="1" noResize="1" noEditPoints="1" noAdjustHandles="1" noChangeArrowheads="1" noChangeShapeType="1" noTextEdit="1"/>
                </p:cNvSpPr>
                <p:nvPr/>
              </p:nvSpPr>
              <p:spPr>
                <a:xfrm>
                  <a:off x="1987381" y="6036095"/>
                  <a:ext cx="360000" cy="36000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63C97AED-0D1D-48E1-A465-33D7A45D86F9}"/>
                    </a:ext>
                  </a:extLst>
                </p:cNvPr>
                <p:cNvSpPr/>
                <p:nvPr/>
              </p:nvSpPr>
              <p:spPr>
                <a:xfrm>
                  <a:off x="2348204" y="603609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92" name="矩形 191">
                  <a:extLst>
                    <a:ext uri="{FF2B5EF4-FFF2-40B4-BE49-F238E27FC236}">
                      <a16:creationId xmlns:a16="http://schemas.microsoft.com/office/drawing/2014/main" id="{AB1B7AC4-6757-4C52-987C-37DCF286A09F}"/>
                    </a:ext>
                  </a:extLst>
                </p:cNvPr>
                <p:cNvSpPr>
                  <a:spLocks noRot="1" noChangeAspect="1" noMove="1" noResize="1" noEditPoints="1" noAdjustHandles="1" noChangeArrowheads="1" noChangeShapeType="1" noTextEdit="1"/>
                </p:cNvSpPr>
                <p:nvPr/>
              </p:nvSpPr>
              <p:spPr>
                <a:xfrm>
                  <a:off x="2348204" y="6036095"/>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7" name="矩形 76">
                  <a:extLst>
                    <a:ext uri="{FF2B5EF4-FFF2-40B4-BE49-F238E27FC236}">
                      <a16:creationId xmlns:a16="http://schemas.microsoft.com/office/drawing/2014/main" id="{B350B27F-4F0A-497A-BBDB-E23C48C7A8E4}"/>
                    </a:ext>
                  </a:extLst>
                </p:cNvPr>
                <p:cNvSpPr/>
                <p:nvPr/>
              </p:nvSpPr>
              <p:spPr>
                <a:xfrm>
                  <a:off x="1263806"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93" name="矩形 192">
                  <a:extLst>
                    <a:ext uri="{FF2B5EF4-FFF2-40B4-BE49-F238E27FC236}">
                      <a16:creationId xmlns:a16="http://schemas.microsoft.com/office/drawing/2014/main" id="{89072C06-AF49-45DA-9FA8-DBAB0634EAF9}"/>
                    </a:ext>
                  </a:extLst>
                </p:cNvPr>
                <p:cNvSpPr>
                  <a:spLocks noRot="1" noChangeAspect="1" noMove="1" noResize="1" noEditPoints="1" noAdjustHandles="1" noChangeArrowheads="1" noChangeShapeType="1" noTextEdit="1"/>
                </p:cNvSpPr>
                <p:nvPr/>
              </p:nvSpPr>
              <p:spPr>
                <a:xfrm>
                  <a:off x="1263806" y="6398000"/>
                  <a:ext cx="360000" cy="36000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8" name="矩形 77">
                  <a:extLst>
                    <a:ext uri="{FF2B5EF4-FFF2-40B4-BE49-F238E27FC236}">
                      <a16:creationId xmlns:a16="http://schemas.microsoft.com/office/drawing/2014/main" id="{4A103D53-E9B4-4709-92C5-8217DBAB4A10}"/>
                    </a:ext>
                  </a:extLst>
                </p:cNvPr>
                <p:cNvSpPr/>
                <p:nvPr/>
              </p:nvSpPr>
              <p:spPr>
                <a:xfrm>
                  <a:off x="1625123"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4" name="矩形 193">
                  <a:extLst>
                    <a:ext uri="{FF2B5EF4-FFF2-40B4-BE49-F238E27FC236}">
                      <a16:creationId xmlns:a16="http://schemas.microsoft.com/office/drawing/2014/main" id="{A6B35A71-235C-447F-BA17-22F662885385}"/>
                    </a:ext>
                  </a:extLst>
                </p:cNvPr>
                <p:cNvSpPr>
                  <a:spLocks noRot="1" noChangeAspect="1" noMove="1" noResize="1" noEditPoints="1" noAdjustHandles="1" noChangeArrowheads="1" noChangeShapeType="1" noTextEdit="1"/>
                </p:cNvSpPr>
                <p:nvPr/>
              </p:nvSpPr>
              <p:spPr>
                <a:xfrm>
                  <a:off x="1625123" y="6398000"/>
                  <a:ext cx="360000" cy="36000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ABD92C18-1073-479F-90EB-1618C751DA8E}"/>
                    </a:ext>
                  </a:extLst>
                </p:cNvPr>
                <p:cNvSpPr/>
                <p:nvPr/>
              </p:nvSpPr>
              <p:spPr>
                <a:xfrm>
                  <a:off x="1987381"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95" name="矩形 194">
                  <a:extLst>
                    <a:ext uri="{FF2B5EF4-FFF2-40B4-BE49-F238E27FC236}">
                      <a16:creationId xmlns:a16="http://schemas.microsoft.com/office/drawing/2014/main" id="{F1FFACB1-3931-489D-BA3E-252C403F1013}"/>
                    </a:ext>
                  </a:extLst>
                </p:cNvPr>
                <p:cNvSpPr>
                  <a:spLocks noRot="1" noChangeAspect="1" noMove="1" noResize="1" noEditPoints="1" noAdjustHandles="1" noChangeArrowheads="1" noChangeShapeType="1" noTextEdit="1"/>
                </p:cNvSpPr>
                <p:nvPr/>
              </p:nvSpPr>
              <p:spPr>
                <a:xfrm>
                  <a:off x="1987381" y="6398000"/>
                  <a:ext cx="360000" cy="36000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9F78AD32-D817-4ED5-8924-71D2F5C51034}"/>
                    </a:ext>
                  </a:extLst>
                </p:cNvPr>
                <p:cNvSpPr/>
                <p:nvPr/>
              </p:nvSpPr>
              <p:spPr>
                <a:xfrm>
                  <a:off x="2348204" y="639800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96" name="矩形 195">
                  <a:extLst>
                    <a:ext uri="{FF2B5EF4-FFF2-40B4-BE49-F238E27FC236}">
                      <a16:creationId xmlns:a16="http://schemas.microsoft.com/office/drawing/2014/main" id="{29D63C4F-8F80-4351-BEF6-810DE889EDFB}"/>
                    </a:ext>
                  </a:extLst>
                </p:cNvPr>
                <p:cNvSpPr>
                  <a:spLocks noRot="1" noChangeAspect="1" noMove="1" noResize="1" noEditPoints="1" noAdjustHandles="1" noChangeArrowheads="1" noChangeShapeType="1" noTextEdit="1"/>
                </p:cNvSpPr>
                <p:nvPr/>
              </p:nvSpPr>
              <p:spPr>
                <a:xfrm>
                  <a:off x="2348204" y="6398000"/>
                  <a:ext cx="360000" cy="36000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A684CB3B-7DB3-4483-9080-1C596733174E}"/>
                    </a:ext>
                  </a:extLst>
                </p:cNvPr>
                <p:cNvSpPr/>
                <p:nvPr/>
              </p:nvSpPr>
              <p:spPr>
                <a:xfrm>
                  <a:off x="1624488" y="567482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1,</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7" name="矩形 196">
                  <a:extLst>
                    <a:ext uri="{FF2B5EF4-FFF2-40B4-BE49-F238E27FC236}">
                      <a16:creationId xmlns:a16="http://schemas.microsoft.com/office/drawing/2014/main" id="{F9C3EF39-C46F-446C-A846-ABEA4B32440D}"/>
                    </a:ext>
                  </a:extLst>
                </p:cNvPr>
                <p:cNvSpPr>
                  <a:spLocks noRot="1" noChangeAspect="1" noMove="1" noResize="1" noEditPoints="1" noAdjustHandles="1" noChangeArrowheads="1" noChangeShapeType="1" noTextEdit="1"/>
                </p:cNvSpPr>
                <p:nvPr/>
              </p:nvSpPr>
              <p:spPr>
                <a:xfrm>
                  <a:off x="1624488" y="5674825"/>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p:grpSp>
      <p:grpSp>
        <p:nvGrpSpPr>
          <p:cNvPr id="82" name="群組 81">
            <a:extLst>
              <a:ext uri="{FF2B5EF4-FFF2-40B4-BE49-F238E27FC236}">
                <a16:creationId xmlns:a16="http://schemas.microsoft.com/office/drawing/2014/main" id="{772E2420-1EE6-4B31-896B-56BD212A7325}"/>
              </a:ext>
            </a:extLst>
          </p:cNvPr>
          <p:cNvGrpSpPr/>
          <p:nvPr/>
        </p:nvGrpSpPr>
        <p:grpSpPr>
          <a:xfrm>
            <a:off x="7176757" y="3658267"/>
            <a:ext cx="2165626" cy="539047"/>
            <a:chOff x="7176757" y="3658267"/>
            <a:chExt cx="2165626" cy="539047"/>
          </a:xfrm>
        </p:grpSpPr>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CD3EF8BB-747A-46F9-A32B-40E1B1E49162}"/>
                    </a:ext>
                  </a:extLst>
                </p:cNvPr>
                <p:cNvSpPr/>
                <p:nvPr/>
              </p:nvSpPr>
              <p:spPr>
                <a:xfrm>
                  <a:off x="7176757"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208" name="矩形 207">
                  <a:extLst>
                    <a:ext uri="{FF2B5EF4-FFF2-40B4-BE49-F238E27FC236}">
                      <a16:creationId xmlns:a16="http://schemas.microsoft.com/office/drawing/2014/main" id="{81D2FD54-1202-47C5-A315-6B204370F649}"/>
                    </a:ext>
                  </a:extLst>
                </p:cNvPr>
                <p:cNvSpPr>
                  <a:spLocks noRot="1" noChangeAspect="1" noMove="1" noResize="1" noEditPoints="1" noAdjustHandles="1" noChangeArrowheads="1" noChangeShapeType="1" noTextEdit="1"/>
                </p:cNvSpPr>
                <p:nvPr/>
              </p:nvSpPr>
              <p:spPr>
                <a:xfrm>
                  <a:off x="7176757" y="3658267"/>
                  <a:ext cx="539047" cy="539047"/>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D775A646-506C-43E1-B0E6-69D2ADCAC73F}"/>
                    </a:ext>
                  </a:extLst>
                </p:cNvPr>
                <p:cNvSpPr/>
                <p:nvPr/>
              </p:nvSpPr>
              <p:spPr>
                <a:xfrm>
                  <a:off x="7717776"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209" name="矩形 208">
                  <a:extLst>
                    <a:ext uri="{FF2B5EF4-FFF2-40B4-BE49-F238E27FC236}">
                      <a16:creationId xmlns:a16="http://schemas.microsoft.com/office/drawing/2014/main" id="{67F4D7C5-8BEC-46E1-BC3A-4B803B5758DA}"/>
                    </a:ext>
                  </a:extLst>
                </p:cNvPr>
                <p:cNvSpPr>
                  <a:spLocks noRot="1" noChangeAspect="1" noMove="1" noResize="1" noEditPoints="1" noAdjustHandles="1" noChangeArrowheads="1" noChangeShapeType="1" noTextEdit="1"/>
                </p:cNvSpPr>
                <p:nvPr/>
              </p:nvSpPr>
              <p:spPr>
                <a:xfrm>
                  <a:off x="7717776" y="3658267"/>
                  <a:ext cx="539047" cy="539047"/>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5" name="矩形 84">
                  <a:extLst>
                    <a:ext uri="{FF2B5EF4-FFF2-40B4-BE49-F238E27FC236}">
                      <a16:creationId xmlns:a16="http://schemas.microsoft.com/office/drawing/2014/main" id="{CDDB922C-6138-4DA9-A8D9-7264E0FA4473}"/>
                    </a:ext>
                  </a:extLst>
                </p:cNvPr>
                <p:cNvSpPr/>
                <p:nvPr/>
              </p:nvSpPr>
              <p:spPr>
                <a:xfrm>
                  <a:off x="8260204"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210" name="矩形 209">
                  <a:extLst>
                    <a:ext uri="{FF2B5EF4-FFF2-40B4-BE49-F238E27FC236}">
                      <a16:creationId xmlns:a16="http://schemas.microsoft.com/office/drawing/2014/main" id="{85B0195C-2C3C-4D76-9D73-0D21CA6EABF9}"/>
                    </a:ext>
                  </a:extLst>
                </p:cNvPr>
                <p:cNvSpPr>
                  <a:spLocks noRot="1" noChangeAspect="1" noMove="1" noResize="1" noEditPoints="1" noAdjustHandles="1" noChangeArrowheads="1" noChangeShapeType="1" noTextEdit="1"/>
                </p:cNvSpPr>
                <p:nvPr/>
              </p:nvSpPr>
              <p:spPr>
                <a:xfrm>
                  <a:off x="8260204" y="3658267"/>
                  <a:ext cx="539047" cy="539047"/>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6" name="矩形 85">
                  <a:extLst>
                    <a:ext uri="{FF2B5EF4-FFF2-40B4-BE49-F238E27FC236}">
                      <a16:creationId xmlns:a16="http://schemas.microsoft.com/office/drawing/2014/main" id="{94F50BE3-B9DC-403D-BFD3-8035844ECBCB}"/>
                    </a:ext>
                  </a:extLst>
                </p:cNvPr>
                <p:cNvSpPr/>
                <p:nvPr/>
              </p:nvSpPr>
              <p:spPr>
                <a:xfrm>
                  <a:off x="8803336"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211" name="矩形 210">
                  <a:extLst>
                    <a:ext uri="{FF2B5EF4-FFF2-40B4-BE49-F238E27FC236}">
                      <a16:creationId xmlns:a16="http://schemas.microsoft.com/office/drawing/2014/main" id="{8B51ACEE-55C7-4D6E-9808-F286A2B099E9}"/>
                    </a:ext>
                  </a:extLst>
                </p:cNvPr>
                <p:cNvSpPr>
                  <a:spLocks noRot="1" noChangeAspect="1" noMove="1" noResize="1" noEditPoints="1" noAdjustHandles="1" noChangeArrowheads="1" noChangeShapeType="1" noTextEdit="1"/>
                </p:cNvSpPr>
                <p:nvPr/>
              </p:nvSpPr>
              <p:spPr>
                <a:xfrm>
                  <a:off x="8803336" y="3658267"/>
                  <a:ext cx="539047" cy="539047"/>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p:grpSp>
      <mc:AlternateContent xmlns:mc="http://schemas.openxmlformats.org/markup-compatibility/2006" xmlns:a14="http://schemas.microsoft.com/office/drawing/2010/main">
        <mc:Choice Requires="a14">
          <p:sp>
            <p:nvSpPr>
              <p:cNvPr id="87" name="矩形 86">
                <a:extLst>
                  <a:ext uri="{FF2B5EF4-FFF2-40B4-BE49-F238E27FC236}">
                    <a16:creationId xmlns:a16="http://schemas.microsoft.com/office/drawing/2014/main" id="{4B7CF6AE-012F-458D-BD04-8D7A8C91F63E}"/>
                  </a:ext>
                </a:extLst>
              </p:cNvPr>
              <p:cNvSpPr/>
              <p:nvPr/>
            </p:nvSpPr>
            <p:spPr>
              <a:xfrm>
                <a:off x="7177849" y="42001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1</m:t>
                          </m:r>
                        </m:sub>
                      </m:sSub>
                    </m:oMath>
                  </m:oMathPara>
                </a14:m>
                <a:endParaRPr lang="zh-TW" altLang="en-US" sz="1000" dirty="0"/>
              </a:p>
            </p:txBody>
          </p:sp>
        </mc:Choice>
        <mc:Fallback xmlns="">
          <p:sp>
            <p:nvSpPr>
              <p:cNvPr id="87" name="矩形 86">
                <a:extLst>
                  <a:ext uri="{FF2B5EF4-FFF2-40B4-BE49-F238E27FC236}">
                    <a16:creationId xmlns:a16="http://schemas.microsoft.com/office/drawing/2014/main" id="{4B7CF6AE-012F-458D-BD04-8D7A8C91F63E}"/>
                  </a:ext>
                </a:extLst>
              </p:cNvPr>
              <p:cNvSpPr>
                <a:spLocks noRot="1" noChangeAspect="1" noMove="1" noResize="1" noEditPoints="1" noAdjustHandles="1" noChangeArrowheads="1" noChangeShapeType="1" noTextEdit="1"/>
              </p:cNvSpPr>
              <p:nvPr/>
            </p:nvSpPr>
            <p:spPr>
              <a:xfrm>
                <a:off x="7177849" y="4200167"/>
                <a:ext cx="539047" cy="539047"/>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8" name="矩形 87">
                <a:extLst>
                  <a:ext uri="{FF2B5EF4-FFF2-40B4-BE49-F238E27FC236}">
                    <a16:creationId xmlns:a16="http://schemas.microsoft.com/office/drawing/2014/main" id="{90EE66B2-1FF2-40AC-9737-5BE22FCD154E}"/>
                  </a:ext>
                </a:extLst>
              </p:cNvPr>
              <p:cNvSpPr/>
              <p:nvPr/>
            </p:nvSpPr>
            <p:spPr>
              <a:xfrm>
                <a:off x="8261296" y="42001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8" name="矩形 87">
                <a:extLst>
                  <a:ext uri="{FF2B5EF4-FFF2-40B4-BE49-F238E27FC236}">
                    <a16:creationId xmlns:a16="http://schemas.microsoft.com/office/drawing/2014/main" id="{90EE66B2-1FF2-40AC-9737-5BE22FCD154E}"/>
                  </a:ext>
                </a:extLst>
              </p:cNvPr>
              <p:cNvSpPr>
                <a:spLocks noRot="1" noChangeAspect="1" noMove="1" noResize="1" noEditPoints="1" noAdjustHandles="1" noChangeArrowheads="1" noChangeShapeType="1" noTextEdit="1"/>
              </p:cNvSpPr>
              <p:nvPr/>
            </p:nvSpPr>
            <p:spPr>
              <a:xfrm>
                <a:off x="8261296" y="4200167"/>
                <a:ext cx="539047" cy="539047"/>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9" name="矩形 88">
                <a:extLst>
                  <a:ext uri="{FF2B5EF4-FFF2-40B4-BE49-F238E27FC236}">
                    <a16:creationId xmlns:a16="http://schemas.microsoft.com/office/drawing/2014/main" id="{E9E03167-6000-4A8C-A9EE-B310727C7BAE}"/>
                  </a:ext>
                </a:extLst>
              </p:cNvPr>
              <p:cNvSpPr/>
              <p:nvPr/>
            </p:nvSpPr>
            <p:spPr>
              <a:xfrm>
                <a:off x="8801575" y="4200167"/>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89" name="矩形 88">
                <a:extLst>
                  <a:ext uri="{FF2B5EF4-FFF2-40B4-BE49-F238E27FC236}">
                    <a16:creationId xmlns:a16="http://schemas.microsoft.com/office/drawing/2014/main" id="{E9E03167-6000-4A8C-A9EE-B310727C7BAE}"/>
                  </a:ext>
                </a:extLst>
              </p:cNvPr>
              <p:cNvSpPr>
                <a:spLocks noRot="1" noChangeAspect="1" noMove="1" noResize="1" noEditPoints="1" noAdjustHandles="1" noChangeArrowheads="1" noChangeShapeType="1" noTextEdit="1"/>
              </p:cNvSpPr>
              <p:nvPr/>
            </p:nvSpPr>
            <p:spPr>
              <a:xfrm>
                <a:off x="8801575" y="4200167"/>
                <a:ext cx="539047" cy="539047"/>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0" name="矩形 89">
                <a:extLst>
                  <a:ext uri="{FF2B5EF4-FFF2-40B4-BE49-F238E27FC236}">
                    <a16:creationId xmlns:a16="http://schemas.microsoft.com/office/drawing/2014/main" id="{03E9A827-6F54-4786-9F1F-43A55B53AAD7}"/>
                  </a:ext>
                </a:extLst>
              </p:cNvPr>
              <p:cNvSpPr/>
              <p:nvPr/>
            </p:nvSpPr>
            <p:spPr>
              <a:xfrm>
                <a:off x="7177849" y="47420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2</m:t>
                          </m:r>
                        </m:sub>
                      </m:sSub>
                    </m:oMath>
                  </m:oMathPara>
                </a14:m>
                <a:endParaRPr lang="zh-TW" altLang="en-US" sz="1000" dirty="0"/>
              </a:p>
            </p:txBody>
          </p:sp>
        </mc:Choice>
        <mc:Fallback xmlns="">
          <p:sp>
            <p:nvSpPr>
              <p:cNvPr id="90" name="矩形 89">
                <a:extLst>
                  <a:ext uri="{FF2B5EF4-FFF2-40B4-BE49-F238E27FC236}">
                    <a16:creationId xmlns:a16="http://schemas.microsoft.com/office/drawing/2014/main" id="{03E9A827-6F54-4786-9F1F-43A55B53AAD7}"/>
                  </a:ext>
                </a:extLst>
              </p:cNvPr>
              <p:cNvSpPr>
                <a:spLocks noRot="1" noChangeAspect="1" noMove="1" noResize="1" noEditPoints="1" noAdjustHandles="1" noChangeArrowheads="1" noChangeShapeType="1" noTextEdit="1"/>
              </p:cNvSpPr>
              <p:nvPr/>
            </p:nvSpPr>
            <p:spPr>
              <a:xfrm>
                <a:off x="7177849" y="4742066"/>
                <a:ext cx="539047" cy="539047"/>
              </a:xfrm>
              <a:prstGeom prst="rect">
                <a:avLst/>
              </a:prstGeom>
              <a:blipFill>
                <a:blip r:embed="rId3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1" name="矩形 90">
                <a:extLst>
                  <a:ext uri="{FF2B5EF4-FFF2-40B4-BE49-F238E27FC236}">
                    <a16:creationId xmlns:a16="http://schemas.microsoft.com/office/drawing/2014/main" id="{05A71ECC-7119-4B9D-B356-5F3F45DBE507}"/>
                  </a:ext>
                </a:extLst>
              </p:cNvPr>
              <p:cNvSpPr/>
              <p:nvPr/>
            </p:nvSpPr>
            <p:spPr>
              <a:xfrm>
                <a:off x="7718868" y="47420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1" name="矩形 90">
                <a:extLst>
                  <a:ext uri="{FF2B5EF4-FFF2-40B4-BE49-F238E27FC236}">
                    <a16:creationId xmlns:a16="http://schemas.microsoft.com/office/drawing/2014/main" id="{05A71ECC-7119-4B9D-B356-5F3F45DBE507}"/>
                  </a:ext>
                </a:extLst>
              </p:cNvPr>
              <p:cNvSpPr>
                <a:spLocks noRot="1" noChangeAspect="1" noMove="1" noResize="1" noEditPoints="1" noAdjustHandles="1" noChangeArrowheads="1" noChangeShapeType="1" noTextEdit="1"/>
              </p:cNvSpPr>
              <p:nvPr/>
            </p:nvSpPr>
            <p:spPr>
              <a:xfrm>
                <a:off x="7718868" y="4742066"/>
                <a:ext cx="539047" cy="539047"/>
              </a:xfrm>
              <a:prstGeom prst="rect">
                <a:avLst/>
              </a:prstGeom>
              <a:blipFill>
                <a:blip r:embed="rId3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2" name="矩形 91">
                <a:extLst>
                  <a:ext uri="{FF2B5EF4-FFF2-40B4-BE49-F238E27FC236}">
                    <a16:creationId xmlns:a16="http://schemas.microsoft.com/office/drawing/2014/main" id="{F29DD499-6C2A-4353-BB4B-6D10A2291FCC}"/>
                  </a:ext>
                </a:extLst>
              </p:cNvPr>
              <p:cNvSpPr/>
              <p:nvPr/>
            </p:nvSpPr>
            <p:spPr>
              <a:xfrm>
                <a:off x="8261296" y="47420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92" name="矩形 91">
                <a:extLst>
                  <a:ext uri="{FF2B5EF4-FFF2-40B4-BE49-F238E27FC236}">
                    <a16:creationId xmlns:a16="http://schemas.microsoft.com/office/drawing/2014/main" id="{F29DD499-6C2A-4353-BB4B-6D10A2291FCC}"/>
                  </a:ext>
                </a:extLst>
              </p:cNvPr>
              <p:cNvSpPr>
                <a:spLocks noRot="1" noChangeAspect="1" noMove="1" noResize="1" noEditPoints="1" noAdjustHandles="1" noChangeArrowheads="1" noChangeShapeType="1" noTextEdit="1"/>
              </p:cNvSpPr>
              <p:nvPr/>
            </p:nvSpPr>
            <p:spPr>
              <a:xfrm>
                <a:off x="8261296" y="4742066"/>
                <a:ext cx="539047" cy="539047"/>
              </a:xfrm>
              <a:prstGeom prst="rect">
                <a:avLst/>
              </a:prstGeom>
              <a:blipFill>
                <a:blip r:embed="rId3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3" name="矩形 92">
                <a:extLst>
                  <a:ext uri="{FF2B5EF4-FFF2-40B4-BE49-F238E27FC236}">
                    <a16:creationId xmlns:a16="http://schemas.microsoft.com/office/drawing/2014/main" id="{A172F66C-0465-44C6-9040-D33DDD162DF2}"/>
                  </a:ext>
                </a:extLst>
              </p:cNvPr>
              <p:cNvSpPr/>
              <p:nvPr/>
            </p:nvSpPr>
            <p:spPr>
              <a:xfrm>
                <a:off x="8801575" y="47420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93" name="矩形 92">
                <a:extLst>
                  <a:ext uri="{FF2B5EF4-FFF2-40B4-BE49-F238E27FC236}">
                    <a16:creationId xmlns:a16="http://schemas.microsoft.com/office/drawing/2014/main" id="{A172F66C-0465-44C6-9040-D33DDD162DF2}"/>
                  </a:ext>
                </a:extLst>
              </p:cNvPr>
              <p:cNvSpPr>
                <a:spLocks noRot="1" noChangeAspect="1" noMove="1" noResize="1" noEditPoints="1" noAdjustHandles="1" noChangeArrowheads="1" noChangeShapeType="1" noTextEdit="1"/>
              </p:cNvSpPr>
              <p:nvPr/>
            </p:nvSpPr>
            <p:spPr>
              <a:xfrm>
                <a:off x="8801575" y="4742066"/>
                <a:ext cx="539047" cy="539047"/>
              </a:xfrm>
              <a:prstGeom prst="rect">
                <a:avLst/>
              </a:prstGeom>
              <a:blipFill>
                <a:blip r:embed="rId3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4" name="矩形 93">
                <a:extLst>
                  <a:ext uri="{FF2B5EF4-FFF2-40B4-BE49-F238E27FC236}">
                    <a16:creationId xmlns:a16="http://schemas.microsoft.com/office/drawing/2014/main" id="{7972D3CC-9BD3-4D29-A860-FEC35F09ABBD}"/>
                  </a:ext>
                </a:extLst>
              </p:cNvPr>
              <p:cNvSpPr/>
              <p:nvPr/>
            </p:nvSpPr>
            <p:spPr>
              <a:xfrm>
                <a:off x="7177849" y="52839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3</m:t>
                          </m:r>
                        </m:sub>
                      </m:sSub>
                    </m:oMath>
                  </m:oMathPara>
                </a14:m>
                <a:endParaRPr lang="zh-TW" altLang="en-US" sz="1000" dirty="0"/>
              </a:p>
            </p:txBody>
          </p:sp>
        </mc:Choice>
        <mc:Fallback xmlns="">
          <p:sp>
            <p:nvSpPr>
              <p:cNvPr id="94" name="矩形 93">
                <a:extLst>
                  <a:ext uri="{FF2B5EF4-FFF2-40B4-BE49-F238E27FC236}">
                    <a16:creationId xmlns:a16="http://schemas.microsoft.com/office/drawing/2014/main" id="{7972D3CC-9BD3-4D29-A860-FEC35F09ABBD}"/>
                  </a:ext>
                </a:extLst>
              </p:cNvPr>
              <p:cNvSpPr>
                <a:spLocks noRot="1" noChangeAspect="1" noMove="1" noResize="1" noEditPoints="1" noAdjustHandles="1" noChangeArrowheads="1" noChangeShapeType="1" noTextEdit="1"/>
              </p:cNvSpPr>
              <p:nvPr/>
            </p:nvSpPr>
            <p:spPr>
              <a:xfrm>
                <a:off x="7177849" y="5283966"/>
                <a:ext cx="539047" cy="539047"/>
              </a:xfrm>
              <a:prstGeom prst="rect">
                <a:avLst/>
              </a:prstGeom>
              <a:blipFill>
                <a:blip r:embed="rId4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5" name="矩形 94">
                <a:extLst>
                  <a:ext uri="{FF2B5EF4-FFF2-40B4-BE49-F238E27FC236}">
                    <a16:creationId xmlns:a16="http://schemas.microsoft.com/office/drawing/2014/main" id="{8002085C-539B-42CB-A315-4AD9603EC592}"/>
                  </a:ext>
                </a:extLst>
              </p:cNvPr>
              <p:cNvSpPr/>
              <p:nvPr/>
            </p:nvSpPr>
            <p:spPr>
              <a:xfrm>
                <a:off x="7718868"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95" name="矩形 94">
                <a:extLst>
                  <a:ext uri="{FF2B5EF4-FFF2-40B4-BE49-F238E27FC236}">
                    <a16:creationId xmlns:a16="http://schemas.microsoft.com/office/drawing/2014/main" id="{8002085C-539B-42CB-A315-4AD9603EC592}"/>
                  </a:ext>
                </a:extLst>
              </p:cNvPr>
              <p:cNvSpPr>
                <a:spLocks noRot="1" noChangeAspect="1" noMove="1" noResize="1" noEditPoints="1" noAdjustHandles="1" noChangeArrowheads="1" noChangeShapeType="1" noTextEdit="1"/>
              </p:cNvSpPr>
              <p:nvPr/>
            </p:nvSpPr>
            <p:spPr>
              <a:xfrm>
                <a:off x="7718868" y="5283966"/>
                <a:ext cx="539047" cy="539047"/>
              </a:xfrm>
              <a:prstGeom prst="rect">
                <a:avLst/>
              </a:prstGeom>
              <a:blipFill>
                <a:blip r:embed="rId4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6" name="矩形 95">
                <a:extLst>
                  <a:ext uri="{FF2B5EF4-FFF2-40B4-BE49-F238E27FC236}">
                    <a16:creationId xmlns:a16="http://schemas.microsoft.com/office/drawing/2014/main" id="{A7B09AC0-4BCA-4AF0-AAE4-CC9C0DB87044}"/>
                  </a:ext>
                </a:extLst>
              </p:cNvPr>
              <p:cNvSpPr/>
              <p:nvPr/>
            </p:nvSpPr>
            <p:spPr>
              <a:xfrm>
                <a:off x="8261296"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96" name="矩形 95">
                <a:extLst>
                  <a:ext uri="{FF2B5EF4-FFF2-40B4-BE49-F238E27FC236}">
                    <a16:creationId xmlns:a16="http://schemas.microsoft.com/office/drawing/2014/main" id="{A7B09AC0-4BCA-4AF0-AAE4-CC9C0DB87044}"/>
                  </a:ext>
                </a:extLst>
              </p:cNvPr>
              <p:cNvSpPr>
                <a:spLocks noRot="1" noChangeAspect="1" noMove="1" noResize="1" noEditPoints="1" noAdjustHandles="1" noChangeArrowheads="1" noChangeShapeType="1" noTextEdit="1"/>
              </p:cNvSpPr>
              <p:nvPr/>
            </p:nvSpPr>
            <p:spPr>
              <a:xfrm>
                <a:off x="8261296" y="5283966"/>
                <a:ext cx="539047" cy="539047"/>
              </a:xfrm>
              <a:prstGeom prst="rect">
                <a:avLst/>
              </a:prstGeom>
              <a:blipFill>
                <a:blip r:embed="rId4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7" name="矩形 96">
                <a:extLst>
                  <a:ext uri="{FF2B5EF4-FFF2-40B4-BE49-F238E27FC236}">
                    <a16:creationId xmlns:a16="http://schemas.microsoft.com/office/drawing/2014/main" id="{421BF529-0A7A-449B-962F-2D10298D5DE3}"/>
                  </a:ext>
                </a:extLst>
              </p:cNvPr>
              <p:cNvSpPr/>
              <p:nvPr/>
            </p:nvSpPr>
            <p:spPr>
              <a:xfrm>
                <a:off x="8801575"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7" name="矩形 96">
                <a:extLst>
                  <a:ext uri="{FF2B5EF4-FFF2-40B4-BE49-F238E27FC236}">
                    <a16:creationId xmlns:a16="http://schemas.microsoft.com/office/drawing/2014/main" id="{421BF529-0A7A-449B-962F-2D10298D5DE3}"/>
                  </a:ext>
                </a:extLst>
              </p:cNvPr>
              <p:cNvSpPr>
                <a:spLocks noRot="1" noChangeAspect="1" noMove="1" noResize="1" noEditPoints="1" noAdjustHandles="1" noChangeArrowheads="1" noChangeShapeType="1" noTextEdit="1"/>
              </p:cNvSpPr>
              <p:nvPr/>
            </p:nvSpPr>
            <p:spPr>
              <a:xfrm>
                <a:off x="8801575" y="5283966"/>
                <a:ext cx="539047" cy="539047"/>
              </a:xfrm>
              <a:prstGeom prst="rect">
                <a:avLst/>
              </a:prstGeom>
              <a:blipFill>
                <a:blip r:embed="rId4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8" name="矩形 97">
                <a:extLst>
                  <a:ext uri="{FF2B5EF4-FFF2-40B4-BE49-F238E27FC236}">
                    <a16:creationId xmlns:a16="http://schemas.microsoft.com/office/drawing/2014/main" id="{5CEF8292-E668-4C37-9C5B-61D4380A4495}"/>
                  </a:ext>
                </a:extLst>
              </p:cNvPr>
              <p:cNvSpPr/>
              <p:nvPr/>
            </p:nvSpPr>
            <p:spPr>
              <a:xfrm>
                <a:off x="7717917" y="420111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1,</m:t>
                          </m:r>
                          <m:r>
                            <a:rPr lang="en-US" altLang="zh-TW" sz="100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8" name="矩形 97">
                <a:extLst>
                  <a:ext uri="{FF2B5EF4-FFF2-40B4-BE49-F238E27FC236}">
                    <a16:creationId xmlns:a16="http://schemas.microsoft.com/office/drawing/2014/main" id="{5CEF8292-E668-4C37-9C5B-61D4380A4495}"/>
                  </a:ext>
                </a:extLst>
              </p:cNvPr>
              <p:cNvSpPr>
                <a:spLocks noRot="1" noChangeAspect="1" noMove="1" noResize="1" noEditPoints="1" noAdjustHandles="1" noChangeArrowheads="1" noChangeShapeType="1" noTextEdit="1"/>
              </p:cNvSpPr>
              <p:nvPr/>
            </p:nvSpPr>
            <p:spPr>
              <a:xfrm>
                <a:off x="7717917" y="4201117"/>
                <a:ext cx="539047" cy="539047"/>
              </a:xfrm>
              <a:prstGeom prst="rect">
                <a:avLst/>
              </a:prstGeom>
              <a:blipFill>
                <a:blip r:embed="rId44"/>
                <a:stretch>
                  <a:fillRect/>
                </a:stretch>
              </a:blipFill>
              <a:ln w="12700">
                <a:solidFill>
                  <a:srgbClr val="000000"/>
                </a:solidFill>
              </a:ln>
            </p:spPr>
            <p:txBody>
              <a:bodyPr/>
              <a:lstStyle/>
              <a:p>
                <a:r>
                  <a:rPr lang="zh-TW" altLang="en-US">
                    <a:noFill/>
                  </a:rPr>
                  <a:t> </a:t>
                </a:r>
              </a:p>
            </p:txBody>
          </p:sp>
        </mc:Fallback>
      </mc:AlternateContent>
      <p:grpSp>
        <p:nvGrpSpPr>
          <p:cNvPr id="99" name="群組 98">
            <a:extLst>
              <a:ext uri="{FF2B5EF4-FFF2-40B4-BE49-F238E27FC236}">
                <a16:creationId xmlns:a16="http://schemas.microsoft.com/office/drawing/2014/main" id="{4A235C63-D1BD-4FB1-9E5A-EECBCF1C32CF}"/>
              </a:ext>
            </a:extLst>
          </p:cNvPr>
          <p:cNvGrpSpPr/>
          <p:nvPr/>
        </p:nvGrpSpPr>
        <p:grpSpPr>
          <a:xfrm>
            <a:off x="5659084" y="4306546"/>
            <a:ext cx="873256" cy="215619"/>
            <a:chOff x="3137192" y="5781430"/>
            <a:chExt cx="583200" cy="144000"/>
          </a:xfrm>
        </p:grpSpPr>
        <p:sp>
          <p:nvSpPr>
            <p:cNvPr id="100" name="矩形 99">
              <a:extLst>
                <a:ext uri="{FF2B5EF4-FFF2-40B4-BE49-F238E27FC236}">
                  <a16:creationId xmlns:a16="http://schemas.microsoft.com/office/drawing/2014/main" id="{1DDA200B-4AFE-463D-91B0-897D1A8A5C22}"/>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1" name="矩形 100">
              <a:extLst>
                <a:ext uri="{FF2B5EF4-FFF2-40B4-BE49-F238E27FC236}">
                  <a16:creationId xmlns:a16="http://schemas.microsoft.com/office/drawing/2014/main" id="{8E06EC29-0ED9-478A-94FF-9486434D2B26}"/>
                </a:ext>
              </a:extLst>
            </p:cNvPr>
            <p:cNvSpPr/>
            <p:nvPr/>
          </p:nvSpPr>
          <p:spPr>
            <a:xfrm>
              <a:off x="3282888"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2" name="矩形 101">
              <a:extLst>
                <a:ext uri="{FF2B5EF4-FFF2-40B4-BE49-F238E27FC236}">
                  <a16:creationId xmlns:a16="http://schemas.microsoft.com/office/drawing/2014/main" id="{C64B0262-9D9D-47D0-B848-BF094AD549CC}"/>
                </a:ext>
              </a:extLst>
            </p:cNvPr>
            <p:cNvSpPr/>
            <p:nvPr/>
          </p:nvSpPr>
          <p:spPr>
            <a:xfrm>
              <a:off x="3428963"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3" name="矩形 102">
              <a:extLst>
                <a:ext uri="{FF2B5EF4-FFF2-40B4-BE49-F238E27FC236}">
                  <a16:creationId xmlns:a16="http://schemas.microsoft.com/office/drawing/2014/main" id="{8877A401-276A-4E5A-96EB-0F579F1B71A0}"/>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04" name="接點: 肘形 103">
              <a:extLst>
                <a:ext uri="{FF2B5EF4-FFF2-40B4-BE49-F238E27FC236}">
                  <a16:creationId xmlns:a16="http://schemas.microsoft.com/office/drawing/2014/main" id="{134A7A32-8F75-4F78-BDAC-DCBA8CE320AC}"/>
                </a:ext>
              </a:extLst>
            </p:cNvPr>
            <p:cNvCxnSpPr>
              <a:cxnSpLocks/>
              <a:endCxn id="103"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05" name="群組 104">
            <a:extLst>
              <a:ext uri="{FF2B5EF4-FFF2-40B4-BE49-F238E27FC236}">
                <a16:creationId xmlns:a16="http://schemas.microsoft.com/office/drawing/2014/main" id="{673F2205-B635-4D4D-90C3-5949DC3C4294}"/>
              </a:ext>
            </a:extLst>
          </p:cNvPr>
          <p:cNvGrpSpPr/>
          <p:nvPr/>
        </p:nvGrpSpPr>
        <p:grpSpPr>
          <a:xfrm>
            <a:off x="5659084" y="4846028"/>
            <a:ext cx="873256" cy="215619"/>
            <a:chOff x="3137192" y="5781430"/>
            <a:chExt cx="583200" cy="144000"/>
          </a:xfrm>
        </p:grpSpPr>
        <p:sp>
          <p:nvSpPr>
            <p:cNvPr id="106" name="矩形 105">
              <a:extLst>
                <a:ext uri="{FF2B5EF4-FFF2-40B4-BE49-F238E27FC236}">
                  <a16:creationId xmlns:a16="http://schemas.microsoft.com/office/drawing/2014/main" id="{14333BE7-F849-461F-8F15-B06E9CC6DF07}"/>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7" name="矩形 106">
              <a:extLst>
                <a:ext uri="{FF2B5EF4-FFF2-40B4-BE49-F238E27FC236}">
                  <a16:creationId xmlns:a16="http://schemas.microsoft.com/office/drawing/2014/main" id="{8691FD2A-C4B2-4A68-97F9-1384E7984FED}"/>
                </a:ext>
              </a:extLst>
            </p:cNvPr>
            <p:cNvSpPr/>
            <p:nvPr/>
          </p:nvSpPr>
          <p:spPr>
            <a:xfrm>
              <a:off x="3282888"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8" name="矩形 107">
              <a:extLst>
                <a:ext uri="{FF2B5EF4-FFF2-40B4-BE49-F238E27FC236}">
                  <a16:creationId xmlns:a16="http://schemas.microsoft.com/office/drawing/2014/main" id="{13630074-F601-4AEA-A80C-CD7B5F64DBF1}"/>
                </a:ext>
              </a:extLst>
            </p:cNvPr>
            <p:cNvSpPr/>
            <p:nvPr/>
          </p:nvSpPr>
          <p:spPr>
            <a:xfrm>
              <a:off x="3428963"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9" name="矩形 108">
              <a:extLst>
                <a:ext uri="{FF2B5EF4-FFF2-40B4-BE49-F238E27FC236}">
                  <a16:creationId xmlns:a16="http://schemas.microsoft.com/office/drawing/2014/main" id="{82E6F5AF-DC7D-41D4-8DEC-45BC638B6274}"/>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10" name="接點: 肘形 109">
              <a:extLst>
                <a:ext uri="{FF2B5EF4-FFF2-40B4-BE49-F238E27FC236}">
                  <a16:creationId xmlns:a16="http://schemas.microsoft.com/office/drawing/2014/main" id="{C95CD38C-9770-47F7-8121-BE939E6AE16A}"/>
                </a:ext>
              </a:extLst>
            </p:cNvPr>
            <p:cNvCxnSpPr>
              <a:cxnSpLocks/>
              <a:endCxn id="109"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1" name="群組 110">
            <a:extLst>
              <a:ext uri="{FF2B5EF4-FFF2-40B4-BE49-F238E27FC236}">
                <a16:creationId xmlns:a16="http://schemas.microsoft.com/office/drawing/2014/main" id="{A4954209-C493-4F3F-B1F3-66972F9E3219}"/>
              </a:ext>
            </a:extLst>
          </p:cNvPr>
          <p:cNvGrpSpPr/>
          <p:nvPr/>
        </p:nvGrpSpPr>
        <p:grpSpPr>
          <a:xfrm>
            <a:off x="5659084" y="5384558"/>
            <a:ext cx="873256" cy="215619"/>
            <a:chOff x="3137192" y="5781430"/>
            <a:chExt cx="583200" cy="144000"/>
          </a:xfrm>
        </p:grpSpPr>
        <p:sp>
          <p:nvSpPr>
            <p:cNvPr id="112" name="矩形 111">
              <a:extLst>
                <a:ext uri="{FF2B5EF4-FFF2-40B4-BE49-F238E27FC236}">
                  <a16:creationId xmlns:a16="http://schemas.microsoft.com/office/drawing/2014/main" id="{2B84295A-6FCD-43BC-AECA-719A1180999F}"/>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3" name="矩形 112">
              <a:extLst>
                <a:ext uri="{FF2B5EF4-FFF2-40B4-BE49-F238E27FC236}">
                  <a16:creationId xmlns:a16="http://schemas.microsoft.com/office/drawing/2014/main" id="{B6F0B1D3-825A-47DB-9CC8-51A148CA1A5F}"/>
                </a:ext>
              </a:extLst>
            </p:cNvPr>
            <p:cNvSpPr/>
            <p:nvPr/>
          </p:nvSpPr>
          <p:spPr>
            <a:xfrm>
              <a:off x="3282888"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4" name="矩形 113">
              <a:extLst>
                <a:ext uri="{FF2B5EF4-FFF2-40B4-BE49-F238E27FC236}">
                  <a16:creationId xmlns:a16="http://schemas.microsoft.com/office/drawing/2014/main" id="{01883B69-63E2-4DAD-BF81-7523E476610C}"/>
                </a:ext>
              </a:extLst>
            </p:cNvPr>
            <p:cNvSpPr/>
            <p:nvPr/>
          </p:nvSpPr>
          <p:spPr>
            <a:xfrm>
              <a:off x="3428963"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5" name="矩形 114">
              <a:extLst>
                <a:ext uri="{FF2B5EF4-FFF2-40B4-BE49-F238E27FC236}">
                  <a16:creationId xmlns:a16="http://schemas.microsoft.com/office/drawing/2014/main" id="{F1EBD47A-0F0C-478C-9345-BEB959EE282F}"/>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16" name="接點: 肘形 115">
              <a:extLst>
                <a:ext uri="{FF2B5EF4-FFF2-40B4-BE49-F238E27FC236}">
                  <a16:creationId xmlns:a16="http://schemas.microsoft.com/office/drawing/2014/main" id="{94A7C109-5821-43A1-9DBE-C8AA823C87A9}"/>
                </a:ext>
              </a:extLst>
            </p:cNvPr>
            <p:cNvCxnSpPr>
              <a:cxnSpLocks/>
              <a:endCxn id="115"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sp>
        <p:nvSpPr>
          <p:cNvPr id="117" name="矩形 116">
            <a:extLst>
              <a:ext uri="{FF2B5EF4-FFF2-40B4-BE49-F238E27FC236}">
                <a16:creationId xmlns:a16="http://schemas.microsoft.com/office/drawing/2014/main" id="{E92AB97B-745D-408D-9C1D-98505E9188D5}"/>
              </a:ext>
            </a:extLst>
          </p:cNvPr>
          <p:cNvSpPr/>
          <p:nvPr/>
        </p:nvSpPr>
        <p:spPr>
          <a:xfrm>
            <a:off x="5473124" y="3123013"/>
            <a:ext cx="1239808" cy="43123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err="1">
                <a:solidFill>
                  <a:srgbClr val="000000"/>
                </a:solidFill>
                <a:latin typeface="Times New Roman" panose="02020603050405020304" pitchFamily="18" charset="0"/>
                <a:cs typeface="Times New Roman" panose="02020603050405020304" pitchFamily="18" charset="0"/>
              </a:rPr>
              <a:t>ShiftRows</a:t>
            </a:r>
            <a:r>
              <a:rPr lang="en-US" altLang="zh-TW" sz="1000" dirty="0">
                <a:solidFill>
                  <a:srgbClr val="000000"/>
                </a:solidFill>
                <a:latin typeface="Times New Roman" panose="02020603050405020304" pitchFamily="18" charset="0"/>
                <a:cs typeface="Times New Roman" panose="02020603050405020304" pitchFamily="18" charset="0"/>
              </a:rPr>
              <a:t> ()</a:t>
            </a:r>
          </a:p>
        </p:txBody>
      </p:sp>
      <p:cxnSp>
        <p:nvCxnSpPr>
          <p:cNvPr id="118" name="接點: 弧形 117">
            <a:extLst>
              <a:ext uri="{FF2B5EF4-FFF2-40B4-BE49-F238E27FC236}">
                <a16:creationId xmlns:a16="http://schemas.microsoft.com/office/drawing/2014/main" id="{FB529888-9A0B-4646-A5A9-16E6C9761AEC}"/>
              </a:ext>
            </a:extLst>
          </p:cNvPr>
          <p:cNvCxnSpPr>
            <a:cxnSpLocks/>
            <a:stCxn id="117" idx="3"/>
            <a:endCxn id="83" idx="0"/>
          </p:cNvCxnSpPr>
          <p:nvPr/>
        </p:nvCxnSpPr>
        <p:spPr>
          <a:xfrm>
            <a:off x="6712932" y="3338632"/>
            <a:ext cx="733348" cy="319635"/>
          </a:xfrm>
          <a:prstGeom prst="curved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接點: 弧形 118">
            <a:extLst>
              <a:ext uri="{FF2B5EF4-FFF2-40B4-BE49-F238E27FC236}">
                <a16:creationId xmlns:a16="http://schemas.microsoft.com/office/drawing/2014/main" id="{01F2F8AB-75BB-4C8C-8C2D-581ACE196E07}"/>
              </a:ext>
            </a:extLst>
          </p:cNvPr>
          <p:cNvCxnSpPr>
            <a:cxnSpLocks/>
            <a:stCxn id="69" idx="0"/>
            <a:endCxn id="117" idx="1"/>
          </p:cNvCxnSpPr>
          <p:nvPr/>
        </p:nvCxnSpPr>
        <p:spPr>
          <a:xfrm rot="5400000" flipH="1" flipV="1">
            <a:off x="4951232" y="3136375"/>
            <a:ext cx="319635" cy="724150"/>
          </a:xfrm>
          <a:prstGeom prst="curved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7567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555770" cy="400110"/>
            <a:chOff x="568442" y="319364"/>
            <a:chExt cx="3555770" cy="400111"/>
          </a:xfrm>
        </p:grpSpPr>
        <p:sp>
          <p:nvSpPr>
            <p:cNvPr id="55" name="文本框 23"/>
            <p:cNvSpPr txBox="1"/>
            <p:nvPr/>
          </p:nvSpPr>
          <p:spPr>
            <a:xfrm>
              <a:off x="665958" y="319364"/>
              <a:ext cx="345825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Mix Columns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17</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20" name="文字方塊 119">
                <a:extLst>
                  <a:ext uri="{FF2B5EF4-FFF2-40B4-BE49-F238E27FC236}">
                    <a16:creationId xmlns:a16="http://schemas.microsoft.com/office/drawing/2014/main" id="{530754C3-1D6A-4771-A66A-88CD092FD69D}"/>
                  </a:ext>
                </a:extLst>
              </p:cNvPr>
              <p:cNvSpPr txBox="1"/>
              <p:nvPr/>
            </p:nvSpPr>
            <p:spPr>
              <a:xfrm>
                <a:off x="3167591" y="1034612"/>
                <a:ext cx="5856817" cy="2441117"/>
              </a:xfrm>
              <a:prstGeom prst="rect">
                <a:avLst/>
              </a:prstGeom>
              <a:noFill/>
            </p:spPr>
            <p:txBody>
              <a:bodyPr wrap="square" rtlCol="0">
                <a:spAutoFit/>
              </a:bodyPr>
              <a:lstStyle/>
              <a:p>
                <a:pPr algn="just">
                  <a:lnSpc>
                    <a:spcPct val="200000"/>
                  </a:lnSpc>
                </a:pPr>
                <a14:m>
                  <m:oMathPara xmlns:m="http://schemas.openxmlformats.org/officeDocument/2006/math">
                    <m:oMathParaPr>
                      <m:jc m:val="centerGroup"/>
                    </m:oMathParaPr>
                    <m:oMath xmlns:m="http://schemas.openxmlformats.org/officeDocument/2006/math">
                      <m:r>
                        <a:rPr lang="en-US" altLang="zh-TW" sz="1800" kern="100" smtClean="0">
                          <a:effectLst/>
                          <a:latin typeface="Cambria Math" panose="02040503050406030204" pitchFamily="18" charset="0"/>
                        </a:rPr>
                        <m:t>𝑎</m:t>
                      </m:r>
                      <m:d>
                        <m:dPr>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𝑥</m:t>
                          </m:r>
                        </m:e>
                      </m:d>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03</m:t>
                          </m:r>
                        </m:e>
                      </m:d>
                      <m:sSup>
                        <m:sSupPr>
                          <m:ctrlPr>
                            <a:rPr lang="zh-TW" altLang="zh-TW" sz="1800" i="1" kern="100">
                              <a:effectLst/>
                              <a:latin typeface="Cambria Math" panose="02040503050406030204" pitchFamily="18" charset="0"/>
                            </a:rPr>
                          </m:ctrlPr>
                        </m:sSupPr>
                        <m:e>
                          <m:r>
                            <a:rPr lang="en-US" altLang="zh-TW" sz="1800" kern="100">
                              <a:effectLst/>
                              <a:latin typeface="Cambria Math" panose="02040503050406030204" pitchFamily="18" charset="0"/>
                            </a:rPr>
                            <m:t>𝑥</m:t>
                          </m:r>
                        </m:e>
                        <m:sup>
                          <m:r>
                            <a:rPr lang="en-US" altLang="zh-TW" sz="1800" kern="100">
                              <a:effectLst/>
                              <a:latin typeface="Cambria Math" panose="02040503050406030204" pitchFamily="18" charset="0"/>
                            </a:rPr>
                            <m:t>3</m:t>
                          </m:r>
                        </m:sup>
                      </m:sSup>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m:t>
                          </m:r>
                          <m:r>
                            <a:rPr lang="en-US" altLang="zh-TW" sz="1800" b="0" i="1" kern="100" smtClean="0">
                              <a:effectLst/>
                              <a:latin typeface="Cambria Math" panose="02040503050406030204" pitchFamily="18" charset="0"/>
                            </a:rPr>
                            <m:t>1</m:t>
                          </m:r>
                        </m:e>
                      </m:d>
                      <m:sSup>
                        <m:sSupPr>
                          <m:ctrlPr>
                            <a:rPr lang="zh-TW" altLang="zh-TW" sz="1800" i="1" kern="100">
                              <a:effectLst/>
                              <a:latin typeface="Cambria Math" panose="02040503050406030204" pitchFamily="18" charset="0"/>
                            </a:rPr>
                          </m:ctrlPr>
                        </m:sSupPr>
                        <m:e>
                          <m:r>
                            <a:rPr lang="en-US" altLang="zh-TW" sz="1800" kern="100">
                              <a:effectLst/>
                              <a:latin typeface="Cambria Math" panose="02040503050406030204" pitchFamily="18" charset="0"/>
                            </a:rPr>
                            <m:t>𝑥</m:t>
                          </m:r>
                        </m:e>
                        <m:sup>
                          <m:r>
                            <a:rPr lang="en-US" altLang="zh-TW" sz="1800" kern="100">
                              <a:effectLst/>
                              <a:latin typeface="Cambria Math" panose="02040503050406030204" pitchFamily="18" charset="0"/>
                            </a:rPr>
                            <m:t>2</m:t>
                          </m:r>
                        </m:sup>
                      </m:sSup>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01</m:t>
                          </m:r>
                        </m:e>
                      </m:d>
                      <m:r>
                        <a:rPr lang="en-US" altLang="zh-TW" sz="1800" kern="100">
                          <a:effectLst/>
                          <a:latin typeface="Cambria Math" panose="02040503050406030204" pitchFamily="18" charset="0"/>
                        </a:rPr>
                        <m:t>𝑥</m:t>
                      </m:r>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02</m:t>
                          </m:r>
                        </m:e>
                      </m:d>
                    </m:oMath>
                  </m:oMathPara>
                </a14:m>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just">
                  <a:lnSpc>
                    <a:spcPct val="200000"/>
                  </a:lnSpc>
                </a:pPr>
                <a14:m>
                  <m:oMathPara xmlns:m="http://schemas.openxmlformats.org/officeDocument/2006/math">
                    <m:oMathParaPr>
                      <m:jc m:val="centerGroup"/>
                    </m:oMathParaPr>
                    <m:oMath xmlns:m="http://schemas.openxmlformats.org/officeDocument/2006/math">
                      <m:r>
                        <a:rPr lang="en-US" altLang="zh-TW" sz="1800" i="1" smtClean="0">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smtClean="0">
                          <a:effectLst/>
                          <a:latin typeface="Cambria Math" panose="02040503050406030204" pitchFamily="18" charset="0"/>
                          <a:ea typeface="標楷體" panose="03000509000000000000" pitchFamily="65" charset="-120"/>
                          <a:cs typeface="Times New Roman" panose="02020603050405020304" pitchFamily="18" charset="0"/>
                        </a:rPr>
                        <m:t>′</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𝑎</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 </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oMath>
                  </m:oMathPara>
                </a14:m>
                <a:endParaRPr lang="en-US" altLang="zh-TW" i="1" dirty="0">
                  <a:effectLst/>
                  <a:latin typeface="Cambria Math" panose="02040503050406030204" pitchFamily="18" charset="0"/>
                  <a:ea typeface="Cambria Math" panose="020405030504060302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d>
                        <m:dPr>
                          <m:begChr m:val="["/>
                          <m:endChr m:val="]"/>
                          <m:ctrlPr>
                            <a:rPr lang="zh-TW" altLang="zh-TW" i="1" smtClean="0">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1,</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2,</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3,</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qAr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d>
                        <m:dPr>
                          <m:begChr m:val="["/>
                          <m:endChr m:val="]"/>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qArr>
                        </m:e>
                      </m:d>
                      <m:d>
                        <m:dPr>
                          <m:begChr m:val="["/>
                          <m:endChr m:val="]"/>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1,</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2,</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3,</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qAr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𝑓𝑜𝑟</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&lt;</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𝑁𝑏</m:t>
                      </m:r>
                    </m:oMath>
                  </m:oMathPara>
                </a14:m>
                <a:endParaRPr lang="zh-TW" altLang="zh-TW" i="1" kern="100" dirty="0">
                  <a:latin typeface="Times New Roman" panose="02020603050405020304" pitchFamily="18" charset="0"/>
                  <a:ea typeface="標楷體" panose="03000509000000000000" pitchFamily="65" charset="-120"/>
                  <a:cs typeface="Times New Roman" panose="02020603050405020304" pitchFamily="18" charset="0"/>
                </a:endParaRPr>
              </a:p>
            </p:txBody>
          </p:sp>
        </mc:Choice>
        <mc:Fallback xmlns="">
          <p:sp>
            <p:nvSpPr>
              <p:cNvPr id="120" name="文字方塊 119">
                <a:extLst>
                  <a:ext uri="{FF2B5EF4-FFF2-40B4-BE49-F238E27FC236}">
                    <a16:creationId xmlns:a16="http://schemas.microsoft.com/office/drawing/2014/main" id="{530754C3-1D6A-4771-A66A-88CD092FD69D}"/>
                  </a:ext>
                </a:extLst>
              </p:cNvPr>
              <p:cNvSpPr txBox="1">
                <a:spLocks noRot="1" noChangeAspect="1" noMove="1" noResize="1" noEditPoints="1" noAdjustHandles="1" noChangeArrowheads="1" noChangeShapeType="1" noTextEdit="1"/>
              </p:cNvSpPr>
              <p:nvPr/>
            </p:nvSpPr>
            <p:spPr>
              <a:xfrm>
                <a:off x="3167591" y="1034612"/>
                <a:ext cx="5856817" cy="2441117"/>
              </a:xfrm>
              <a:prstGeom prst="rect">
                <a:avLst/>
              </a:prstGeom>
              <a:blipFill>
                <a:blip r:embed="rId3"/>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1" name="矩形 120">
                <a:extLst>
                  <a:ext uri="{FF2B5EF4-FFF2-40B4-BE49-F238E27FC236}">
                    <a16:creationId xmlns:a16="http://schemas.microsoft.com/office/drawing/2014/main" id="{0CB95E92-4200-4DF9-9328-F59D06B7230B}"/>
                  </a:ext>
                </a:extLst>
              </p:cNvPr>
              <p:cNvSpPr/>
              <p:nvPr/>
            </p:nvSpPr>
            <p:spPr>
              <a:xfrm>
                <a:off x="3068531" y="427686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21" name="矩形 120">
                <a:extLst>
                  <a:ext uri="{FF2B5EF4-FFF2-40B4-BE49-F238E27FC236}">
                    <a16:creationId xmlns:a16="http://schemas.microsoft.com/office/drawing/2014/main" id="{0CB95E92-4200-4DF9-9328-F59D06B7230B}"/>
                  </a:ext>
                </a:extLst>
              </p:cNvPr>
              <p:cNvSpPr>
                <a:spLocks noRot="1" noChangeAspect="1" noMove="1" noResize="1" noEditPoints="1" noAdjustHandles="1" noChangeArrowheads="1" noChangeShapeType="1" noTextEdit="1"/>
              </p:cNvSpPr>
              <p:nvPr/>
            </p:nvSpPr>
            <p:spPr>
              <a:xfrm>
                <a:off x="3068531" y="4276861"/>
                <a:ext cx="503128" cy="503128"/>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p:sp>
        <p:nvSpPr>
          <p:cNvPr id="122" name="矩形 121">
            <a:extLst>
              <a:ext uri="{FF2B5EF4-FFF2-40B4-BE49-F238E27FC236}">
                <a16:creationId xmlns:a16="http://schemas.microsoft.com/office/drawing/2014/main" id="{63047F39-F911-4EE4-A5FB-F3A35CAAC83C}"/>
              </a:ext>
            </a:extLst>
          </p:cNvPr>
          <p:cNvSpPr/>
          <p:nvPr/>
        </p:nvSpPr>
        <p:spPr>
          <a:xfrm>
            <a:off x="3573500" y="427686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23" name="矩形 122">
                <a:extLst>
                  <a:ext uri="{FF2B5EF4-FFF2-40B4-BE49-F238E27FC236}">
                    <a16:creationId xmlns:a16="http://schemas.microsoft.com/office/drawing/2014/main" id="{966AF03F-9C59-44A7-9049-9C70333F80D5}"/>
                  </a:ext>
                </a:extLst>
              </p:cNvPr>
              <p:cNvSpPr/>
              <p:nvPr/>
            </p:nvSpPr>
            <p:spPr>
              <a:xfrm>
                <a:off x="4079784" y="427686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3" name="矩形 122">
                <a:extLst>
                  <a:ext uri="{FF2B5EF4-FFF2-40B4-BE49-F238E27FC236}">
                    <a16:creationId xmlns:a16="http://schemas.microsoft.com/office/drawing/2014/main" id="{966AF03F-9C59-44A7-9049-9C70333F80D5}"/>
                  </a:ext>
                </a:extLst>
              </p:cNvPr>
              <p:cNvSpPr>
                <a:spLocks noRot="1" noChangeAspect="1" noMove="1" noResize="1" noEditPoints="1" noAdjustHandles="1" noChangeArrowheads="1" noChangeShapeType="1" noTextEdit="1"/>
              </p:cNvSpPr>
              <p:nvPr/>
            </p:nvSpPr>
            <p:spPr>
              <a:xfrm>
                <a:off x="4079784" y="4276861"/>
                <a:ext cx="503128" cy="503128"/>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4" name="矩形 123">
                <a:extLst>
                  <a:ext uri="{FF2B5EF4-FFF2-40B4-BE49-F238E27FC236}">
                    <a16:creationId xmlns:a16="http://schemas.microsoft.com/office/drawing/2014/main" id="{9AF85571-828C-49F7-8837-3461A9C5C6FF}"/>
                  </a:ext>
                </a:extLst>
              </p:cNvPr>
              <p:cNvSpPr/>
              <p:nvPr/>
            </p:nvSpPr>
            <p:spPr>
              <a:xfrm>
                <a:off x="4586725" y="427686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4" name="矩形 123">
                <a:extLst>
                  <a:ext uri="{FF2B5EF4-FFF2-40B4-BE49-F238E27FC236}">
                    <a16:creationId xmlns:a16="http://schemas.microsoft.com/office/drawing/2014/main" id="{9AF85571-828C-49F7-8837-3461A9C5C6FF}"/>
                  </a:ext>
                </a:extLst>
              </p:cNvPr>
              <p:cNvSpPr>
                <a:spLocks noRot="1" noChangeAspect="1" noMove="1" noResize="1" noEditPoints="1" noAdjustHandles="1" noChangeArrowheads="1" noChangeShapeType="1" noTextEdit="1"/>
              </p:cNvSpPr>
              <p:nvPr/>
            </p:nvSpPr>
            <p:spPr>
              <a:xfrm>
                <a:off x="4586725" y="4276861"/>
                <a:ext cx="503128" cy="503128"/>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5" name="矩形 124">
                <a:extLst>
                  <a:ext uri="{FF2B5EF4-FFF2-40B4-BE49-F238E27FC236}">
                    <a16:creationId xmlns:a16="http://schemas.microsoft.com/office/drawing/2014/main" id="{EC5D90FB-3D6D-4A5F-8659-EAAC5C1E0D3D}"/>
                  </a:ext>
                </a:extLst>
              </p:cNvPr>
              <p:cNvSpPr/>
              <p:nvPr/>
            </p:nvSpPr>
            <p:spPr>
              <a:xfrm>
                <a:off x="3069550" y="478265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25" name="矩形 124">
                <a:extLst>
                  <a:ext uri="{FF2B5EF4-FFF2-40B4-BE49-F238E27FC236}">
                    <a16:creationId xmlns:a16="http://schemas.microsoft.com/office/drawing/2014/main" id="{EC5D90FB-3D6D-4A5F-8659-EAAC5C1E0D3D}"/>
                  </a:ext>
                </a:extLst>
              </p:cNvPr>
              <p:cNvSpPr>
                <a:spLocks noRot="1" noChangeAspect="1" noMove="1" noResize="1" noEditPoints="1" noAdjustHandles="1" noChangeArrowheads="1" noChangeShapeType="1" noTextEdit="1"/>
              </p:cNvSpPr>
              <p:nvPr/>
            </p:nvSpPr>
            <p:spPr>
              <a:xfrm>
                <a:off x="3069550" y="4782652"/>
                <a:ext cx="503128" cy="503128"/>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6" name="矩形 125">
                <a:extLst>
                  <a:ext uri="{FF2B5EF4-FFF2-40B4-BE49-F238E27FC236}">
                    <a16:creationId xmlns:a16="http://schemas.microsoft.com/office/drawing/2014/main" id="{029C06FA-5635-4B54-AFF6-6F2A24DEAA7D}"/>
                  </a:ext>
                </a:extLst>
              </p:cNvPr>
              <p:cNvSpPr/>
              <p:nvPr/>
            </p:nvSpPr>
            <p:spPr>
              <a:xfrm>
                <a:off x="4080803" y="478265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6" name="矩形 125">
                <a:extLst>
                  <a:ext uri="{FF2B5EF4-FFF2-40B4-BE49-F238E27FC236}">
                    <a16:creationId xmlns:a16="http://schemas.microsoft.com/office/drawing/2014/main" id="{029C06FA-5635-4B54-AFF6-6F2A24DEAA7D}"/>
                  </a:ext>
                </a:extLst>
              </p:cNvPr>
              <p:cNvSpPr>
                <a:spLocks noRot="1" noChangeAspect="1" noMove="1" noResize="1" noEditPoints="1" noAdjustHandles="1" noChangeArrowheads="1" noChangeShapeType="1" noTextEdit="1"/>
              </p:cNvSpPr>
              <p:nvPr/>
            </p:nvSpPr>
            <p:spPr>
              <a:xfrm>
                <a:off x="4080803" y="4782652"/>
                <a:ext cx="503128" cy="503128"/>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7" name="矩形 126">
                <a:extLst>
                  <a:ext uri="{FF2B5EF4-FFF2-40B4-BE49-F238E27FC236}">
                    <a16:creationId xmlns:a16="http://schemas.microsoft.com/office/drawing/2014/main" id="{DFA088A4-BF35-4174-83DC-D8602497B67A}"/>
                  </a:ext>
                </a:extLst>
              </p:cNvPr>
              <p:cNvSpPr/>
              <p:nvPr/>
            </p:nvSpPr>
            <p:spPr>
              <a:xfrm>
                <a:off x="4585081" y="478265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7" name="矩形 126">
                <a:extLst>
                  <a:ext uri="{FF2B5EF4-FFF2-40B4-BE49-F238E27FC236}">
                    <a16:creationId xmlns:a16="http://schemas.microsoft.com/office/drawing/2014/main" id="{DFA088A4-BF35-4174-83DC-D8602497B67A}"/>
                  </a:ext>
                </a:extLst>
              </p:cNvPr>
              <p:cNvSpPr>
                <a:spLocks noRot="1" noChangeAspect="1" noMove="1" noResize="1" noEditPoints="1" noAdjustHandles="1" noChangeArrowheads="1" noChangeShapeType="1" noTextEdit="1"/>
              </p:cNvSpPr>
              <p:nvPr/>
            </p:nvSpPr>
            <p:spPr>
              <a:xfrm>
                <a:off x="4585081" y="4782652"/>
                <a:ext cx="503128" cy="503128"/>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8" name="矩形 127">
                <a:extLst>
                  <a:ext uri="{FF2B5EF4-FFF2-40B4-BE49-F238E27FC236}">
                    <a16:creationId xmlns:a16="http://schemas.microsoft.com/office/drawing/2014/main" id="{CD90832B-A114-4043-99BD-E4071B701BF1}"/>
                  </a:ext>
                </a:extLst>
              </p:cNvPr>
              <p:cNvSpPr/>
              <p:nvPr/>
            </p:nvSpPr>
            <p:spPr>
              <a:xfrm>
                <a:off x="3069550" y="5288443"/>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28" name="矩形 127">
                <a:extLst>
                  <a:ext uri="{FF2B5EF4-FFF2-40B4-BE49-F238E27FC236}">
                    <a16:creationId xmlns:a16="http://schemas.microsoft.com/office/drawing/2014/main" id="{CD90832B-A114-4043-99BD-E4071B701BF1}"/>
                  </a:ext>
                </a:extLst>
              </p:cNvPr>
              <p:cNvSpPr>
                <a:spLocks noRot="1" noChangeAspect="1" noMove="1" noResize="1" noEditPoints="1" noAdjustHandles="1" noChangeArrowheads="1" noChangeShapeType="1" noTextEdit="1"/>
              </p:cNvSpPr>
              <p:nvPr/>
            </p:nvSpPr>
            <p:spPr>
              <a:xfrm>
                <a:off x="3069550" y="5288443"/>
                <a:ext cx="503128" cy="503128"/>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p:sp>
        <p:nvSpPr>
          <p:cNvPr id="129" name="矩形 128">
            <a:extLst>
              <a:ext uri="{FF2B5EF4-FFF2-40B4-BE49-F238E27FC236}">
                <a16:creationId xmlns:a16="http://schemas.microsoft.com/office/drawing/2014/main" id="{C10B642B-36BA-4463-820C-E6E23A71C19B}"/>
              </a:ext>
            </a:extLst>
          </p:cNvPr>
          <p:cNvSpPr/>
          <p:nvPr/>
        </p:nvSpPr>
        <p:spPr>
          <a:xfrm>
            <a:off x="3574519" y="5288443"/>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30" name="矩形 129">
                <a:extLst>
                  <a:ext uri="{FF2B5EF4-FFF2-40B4-BE49-F238E27FC236}">
                    <a16:creationId xmlns:a16="http://schemas.microsoft.com/office/drawing/2014/main" id="{2C1B85B5-C1C2-4B28-89DC-FE1BCBDCB2FD}"/>
                  </a:ext>
                </a:extLst>
              </p:cNvPr>
              <p:cNvSpPr/>
              <p:nvPr/>
            </p:nvSpPr>
            <p:spPr>
              <a:xfrm>
                <a:off x="4080803" y="5288443"/>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30" name="矩形 129">
                <a:extLst>
                  <a:ext uri="{FF2B5EF4-FFF2-40B4-BE49-F238E27FC236}">
                    <a16:creationId xmlns:a16="http://schemas.microsoft.com/office/drawing/2014/main" id="{2C1B85B5-C1C2-4B28-89DC-FE1BCBDCB2FD}"/>
                  </a:ext>
                </a:extLst>
              </p:cNvPr>
              <p:cNvSpPr>
                <a:spLocks noRot="1" noChangeAspect="1" noMove="1" noResize="1" noEditPoints="1" noAdjustHandles="1" noChangeArrowheads="1" noChangeShapeType="1" noTextEdit="1"/>
              </p:cNvSpPr>
              <p:nvPr/>
            </p:nvSpPr>
            <p:spPr>
              <a:xfrm>
                <a:off x="4080803" y="5288443"/>
                <a:ext cx="503128" cy="503128"/>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1" name="矩形 130">
                <a:extLst>
                  <a:ext uri="{FF2B5EF4-FFF2-40B4-BE49-F238E27FC236}">
                    <a16:creationId xmlns:a16="http://schemas.microsoft.com/office/drawing/2014/main" id="{96411697-6DA9-4F69-B5D7-220481776011}"/>
                  </a:ext>
                </a:extLst>
              </p:cNvPr>
              <p:cNvSpPr/>
              <p:nvPr/>
            </p:nvSpPr>
            <p:spPr>
              <a:xfrm>
                <a:off x="4585081" y="5288443"/>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1" name="矩形 130">
                <a:extLst>
                  <a:ext uri="{FF2B5EF4-FFF2-40B4-BE49-F238E27FC236}">
                    <a16:creationId xmlns:a16="http://schemas.microsoft.com/office/drawing/2014/main" id="{96411697-6DA9-4F69-B5D7-220481776011}"/>
                  </a:ext>
                </a:extLst>
              </p:cNvPr>
              <p:cNvSpPr>
                <a:spLocks noRot="1" noChangeAspect="1" noMove="1" noResize="1" noEditPoints="1" noAdjustHandles="1" noChangeArrowheads="1" noChangeShapeType="1" noTextEdit="1"/>
              </p:cNvSpPr>
              <p:nvPr/>
            </p:nvSpPr>
            <p:spPr>
              <a:xfrm>
                <a:off x="4585081" y="5288443"/>
                <a:ext cx="503128" cy="503128"/>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2" name="矩形 131">
                <a:extLst>
                  <a:ext uri="{FF2B5EF4-FFF2-40B4-BE49-F238E27FC236}">
                    <a16:creationId xmlns:a16="http://schemas.microsoft.com/office/drawing/2014/main" id="{2634C2E9-EE85-40F7-84E1-A5DE2F7CFD35}"/>
                  </a:ext>
                </a:extLst>
              </p:cNvPr>
              <p:cNvSpPr/>
              <p:nvPr/>
            </p:nvSpPr>
            <p:spPr>
              <a:xfrm>
                <a:off x="3069550" y="5794234"/>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32" name="矩形 131">
                <a:extLst>
                  <a:ext uri="{FF2B5EF4-FFF2-40B4-BE49-F238E27FC236}">
                    <a16:creationId xmlns:a16="http://schemas.microsoft.com/office/drawing/2014/main" id="{2634C2E9-EE85-40F7-84E1-A5DE2F7CFD35}"/>
                  </a:ext>
                </a:extLst>
              </p:cNvPr>
              <p:cNvSpPr>
                <a:spLocks noRot="1" noChangeAspect="1" noMove="1" noResize="1" noEditPoints="1" noAdjustHandles="1" noChangeArrowheads="1" noChangeShapeType="1" noTextEdit="1"/>
              </p:cNvSpPr>
              <p:nvPr/>
            </p:nvSpPr>
            <p:spPr>
              <a:xfrm>
                <a:off x="3069550" y="5794234"/>
                <a:ext cx="503128" cy="503128"/>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p:sp>
        <p:nvSpPr>
          <p:cNvPr id="133" name="矩形 132">
            <a:extLst>
              <a:ext uri="{FF2B5EF4-FFF2-40B4-BE49-F238E27FC236}">
                <a16:creationId xmlns:a16="http://schemas.microsoft.com/office/drawing/2014/main" id="{398197DB-3A21-4AC3-8A2F-9FC0DCEA4B67}"/>
              </a:ext>
            </a:extLst>
          </p:cNvPr>
          <p:cNvSpPr/>
          <p:nvPr/>
        </p:nvSpPr>
        <p:spPr>
          <a:xfrm>
            <a:off x="3574519" y="5794234"/>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34" name="矩形 133">
                <a:extLst>
                  <a:ext uri="{FF2B5EF4-FFF2-40B4-BE49-F238E27FC236}">
                    <a16:creationId xmlns:a16="http://schemas.microsoft.com/office/drawing/2014/main" id="{DE10D60B-1E1D-47E2-802A-D7C5AB18C5D4}"/>
                  </a:ext>
                </a:extLst>
              </p:cNvPr>
              <p:cNvSpPr/>
              <p:nvPr/>
            </p:nvSpPr>
            <p:spPr>
              <a:xfrm>
                <a:off x="4080803" y="5794234"/>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34" name="矩形 133">
                <a:extLst>
                  <a:ext uri="{FF2B5EF4-FFF2-40B4-BE49-F238E27FC236}">
                    <a16:creationId xmlns:a16="http://schemas.microsoft.com/office/drawing/2014/main" id="{DE10D60B-1E1D-47E2-802A-D7C5AB18C5D4}"/>
                  </a:ext>
                </a:extLst>
              </p:cNvPr>
              <p:cNvSpPr>
                <a:spLocks noRot="1" noChangeAspect="1" noMove="1" noResize="1" noEditPoints="1" noAdjustHandles="1" noChangeArrowheads="1" noChangeShapeType="1" noTextEdit="1"/>
              </p:cNvSpPr>
              <p:nvPr/>
            </p:nvSpPr>
            <p:spPr>
              <a:xfrm>
                <a:off x="4080803" y="5794234"/>
                <a:ext cx="503128" cy="503128"/>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5" name="矩形 134">
                <a:extLst>
                  <a:ext uri="{FF2B5EF4-FFF2-40B4-BE49-F238E27FC236}">
                    <a16:creationId xmlns:a16="http://schemas.microsoft.com/office/drawing/2014/main" id="{E6185C6D-3B53-404F-A7F7-937A2E464C3E}"/>
                  </a:ext>
                </a:extLst>
              </p:cNvPr>
              <p:cNvSpPr/>
              <p:nvPr/>
            </p:nvSpPr>
            <p:spPr>
              <a:xfrm>
                <a:off x="4585081" y="5794234"/>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5" name="矩形 134">
                <a:extLst>
                  <a:ext uri="{FF2B5EF4-FFF2-40B4-BE49-F238E27FC236}">
                    <a16:creationId xmlns:a16="http://schemas.microsoft.com/office/drawing/2014/main" id="{E6185C6D-3B53-404F-A7F7-937A2E464C3E}"/>
                  </a:ext>
                </a:extLst>
              </p:cNvPr>
              <p:cNvSpPr>
                <a:spLocks noRot="1" noChangeAspect="1" noMove="1" noResize="1" noEditPoints="1" noAdjustHandles="1" noChangeArrowheads="1" noChangeShapeType="1" noTextEdit="1"/>
              </p:cNvSpPr>
              <p:nvPr/>
            </p:nvSpPr>
            <p:spPr>
              <a:xfrm>
                <a:off x="4585081" y="5794234"/>
                <a:ext cx="503128" cy="503128"/>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6" name="矩形 135">
                <a:extLst>
                  <a:ext uri="{FF2B5EF4-FFF2-40B4-BE49-F238E27FC236}">
                    <a16:creationId xmlns:a16="http://schemas.microsoft.com/office/drawing/2014/main" id="{41CF0DCD-F475-42C2-AECB-BD0B6DB1E17D}"/>
                  </a:ext>
                </a:extLst>
              </p:cNvPr>
              <p:cNvSpPr/>
              <p:nvPr/>
            </p:nvSpPr>
            <p:spPr>
              <a:xfrm>
                <a:off x="3626879" y="4730292"/>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6" name="矩形 135">
                <a:extLst>
                  <a:ext uri="{FF2B5EF4-FFF2-40B4-BE49-F238E27FC236}">
                    <a16:creationId xmlns:a16="http://schemas.microsoft.com/office/drawing/2014/main" id="{41CF0DCD-F475-42C2-AECB-BD0B6DB1E17D}"/>
                  </a:ext>
                </a:extLst>
              </p:cNvPr>
              <p:cNvSpPr>
                <a:spLocks noRot="1" noChangeAspect="1" noMove="1" noResize="1" noEditPoints="1" noAdjustHandles="1" noChangeArrowheads="1" noChangeShapeType="1" noTextEdit="1"/>
              </p:cNvSpPr>
              <p:nvPr/>
            </p:nvSpPr>
            <p:spPr>
              <a:xfrm>
                <a:off x="3626879" y="4730292"/>
                <a:ext cx="503128" cy="503128"/>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p:sp>
        <p:nvSpPr>
          <p:cNvPr id="137" name="矩形 136">
            <a:extLst>
              <a:ext uri="{FF2B5EF4-FFF2-40B4-BE49-F238E27FC236}">
                <a16:creationId xmlns:a16="http://schemas.microsoft.com/office/drawing/2014/main" id="{BCCA037A-F0AC-41B6-BDF3-BED7A0FFC6A5}"/>
              </a:ext>
            </a:extLst>
          </p:cNvPr>
          <p:cNvSpPr/>
          <p:nvPr/>
        </p:nvSpPr>
        <p:spPr>
          <a:xfrm>
            <a:off x="5441512" y="3778250"/>
            <a:ext cx="1308134" cy="402503"/>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err="1">
                <a:solidFill>
                  <a:srgbClr val="000000"/>
                </a:solidFill>
                <a:latin typeface="Times New Roman" panose="02020603050405020304" pitchFamily="18" charset="0"/>
                <a:cs typeface="Times New Roman" panose="02020603050405020304" pitchFamily="18" charset="0"/>
              </a:rPr>
              <a:t>MixColumns</a:t>
            </a:r>
            <a:r>
              <a:rPr lang="en-US" altLang="zh-TW" sz="1000" dirty="0">
                <a:solidFill>
                  <a:srgbClr val="000000"/>
                </a:solidFill>
                <a:latin typeface="Times New Roman" panose="02020603050405020304" pitchFamily="18" charset="0"/>
                <a:cs typeface="Times New Roman" panose="02020603050405020304" pitchFamily="18" charset="0"/>
              </a:rPr>
              <a:t> ()</a:t>
            </a:r>
            <a:endParaRPr lang="zh-TW" altLang="en-US" sz="1000" dirty="0">
              <a:solidFill>
                <a:srgbClr val="00000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38" name="矩形 137">
                <a:extLst>
                  <a:ext uri="{FF2B5EF4-FFF2-40B4-BE49-F238E27FC236}">
                    <a16:creationId xmlns:a16="http://schemas.microsoft.com/office/drawing/2014/main" id="{2DB96A46-AEC7-4D4E-9FED-F5D28074C507}"/>
                  </a:ext>
                </a:extLst>
              </p:cNvPr>
              <p:cNvSpPr/>
              <p:nvPr/>
            </p:nvSpPr>
            <p:spPr>
              <a:xfrm>
                <a:off x="3627866" y="4226304"/>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8" name="矩形 137">
                <a:extLst>
                  <a:ext uri="{FF2B5EF4-FFF2-40B4-BE49-F238E27FC236}">
                    <a16:creationId xmlns:a16="http://schemas.microsoft.com/office/drawing/2014/main" id="{2DB96A46-AEC7-4D4E-9FED-F5D28074C507}"/>
                  </a:ext>
                </a:extLst>
              </p:cNvPr>
              <p:cNvSpPr>
                <a:spLocks noRot="1" noChangeAspect="1" noMove="1" noResize="1" noEditPoints="1" noAdjustHandles="1" noChangeArrowheads="1" noChangeShapeType="1" noTextEdit="1"/>
              </p:cNvSpPr>
              <p:nvPr/>
            </p:nvSpPr>
            <p:spPr>
              <a:xfrm>
                <a:off x="3627866" y="4226304"/>
                <a:ext cx="503128" cy="503128"/>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9" name="矩形 138">
                <a:extLst>
                  <a:ext uri="{FF2B5EF4-FFF2-40B4-BE49-F238E27FC236}">
                    <a16:creationId xmlns:a16="http://schemas.microsoft.com/office/drawing/2014/main" id="{C7B90B68-5FC2-488B-9A85-C36FB5C95570}"/>
                  </a:ext>
                </a:extLst>
              </p:cNvPr>
              <p:cNvSpPr/>
              <p:nvPr/>
            </p:nvSpPr>
            <p:spPr>
              <a:xfrm>
                <a:off x="3627702" y="5237145"/>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9" name="矩形 138">
                <a:extLst>
                  <a:ext uri="{FF2B5EF4-FFF2-40B4-BE49-F238E27FC236}">
                    <a16:creationId xmlns:a16="http://schemas.microsoft.com/office/drawing/2014/main" id="{C7B90B68-5FC2-488B-9A85-C36FB5C95570}"/>
                  </a:ext>
                </a:extLst>
              </p:cNvPr>
              <p:cNvSpPr>
                <a:spLocks noRot="1" noChangeAspect="1" noMove="1" noResize="1" noEditPoints="1" noAdjustHandles="1" noChangeArrowheads="1" noChangeShapeType="1" noTextEdit="1"/>
              </p:cNvSpPr>
              <p:nvPr/>
            </p:nvSpPr>
            <p:spPr>
              <a:xfrm>
                <a:off x="3627702" y="5237145"/>
                <a:ext cx="503128" cy="503128"/>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0" name="矩形 139">
                <a:extLst>
                  <a:ext uri="{FF2B5EF4-FFF2-40B4-BE49-F238E27FC236}">
                    <a16:creationId xmlns:a16="http://schemas.microsoft.com/office/drawing/2014/main" id="{7A6A22C7-BDCE-48BC-A6F3-C85E09131F8C}"/>
                  </a:ext>
                </a:extLst>
              </p:cNvPr>
              <p:cNvSpPr/>
              <p:nvPr/>
            </p:nvSpPr>
            <p:spPr>
              <a:xfrm>
                <a:off x="3628778" y="5742936"/>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40" name="矩形 139">
                <a:extLst>
                  <a:ext uri="{FF2B5EF4-FFF2-40B4-BE49-F238E27FC236}">
                    <a16:creationId xmlns:a16="http://schemas.microsoft.com/office/drawing/2014/main" id="{7A6A22C7-BDCE-48BC-A6F3-C85E09131F8C}"/>
                  </a:ext>
                </a:extLst>
              </p:cNvPr>
              <p:cNvSpPr>
                <a:spLocks noRot="1" noChangeAspect="1" noMove="1" noResize="1" noEditPoints="1" noAdjustHandles="1" noChangeArrowheads="1" noChangeShapeType="1" noTextEdit="1"/>
              </p:cNvSpPr>
              <p:nvPr/>
            </p:nvSpPr>
            <p:spPr>
              <a:xfrm>
                <a:off x="3628778" y="5742936"/>
                <a:ext cx="503128" cy="503128"/>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1" name="矩形 140">
                <a:extLst>
                  <a:ext uri="{FF2B5EF4-FFF2-40B4-BE49-F238E27FC236}">
                    <a16:creationId xmlns:a16="http://schemas.microsoft.com/office/drawing/2014/main" id="{78D95424-C6EE-4B6B-BAB5-2637AA626709}"/>
                  </a:ext>
                </a:extLst>
              </p:cNvPr>
              <p:cNvSpPr/>
              <p:nvPr/>
            </p:nvSpPr>
            <p:spPr>
              <a:xfrm>
                <a:off x="7105613" y="4277749"/>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41" name="矩形 140">
                <a:extLst>
                  <a:ext uri="{FF2B5EF4-FFF2-40B4-BE49-F238E27FC236}">
                    <a16:creationId xmlns:a16="http://schemas.microsoft.com/office/drawing/2014/main" id="{78D95424-C6EE-4B6B-BAB5-2637AA626709}"/>
                  </a:ext>
                </a:extLst>
              </p:cNvPr>
              <p:cNvSpPr>
                <a:spLocks noRot="1" noChangeAspect="1" noMove="1" noResize="1" noEditPoints="1" noAdjustHandles="1" noChangeArrowheads="1" noChangeShapeType="1" noTextEdit="1"/>
              </p:cNvSpPr>
              <p:nvPr/>
            </p:nvSpPr>
            <p:spPr>
              <a:xfrm>
                <a:off x="7105613" y="4277749"/>
                <a:ext cx="503128" cy="503128"/>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p:sp>
        <p:nvSpPr>
          <p:cNvPr id="142" name="矩形 141">
            <a:extLst>
              <a:ext uri="{FF2B5EF4-FFF2-40B4-BE49-F238E27FC236}">
                <a16:creationId xmlns:a16="http://schemas.microsoft.com/office/drawing/2014/main" id="{8ABBEC78-4305-4C56-A527-2ED442B99FC6}"/>
              </a:ext>
            </a:extLst>
          </p:cNvPr>
          <p:cNvSpPr/>
          <p:nvPr/>
        </p:nvSpPr>
        <p:spPr>
          <a:xfrm>
            <a:off x="7610582" y="4277749"/>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43" name="矩形 142">
                <a:extLst>
                  <a:ext uri="{FF2B5EF4-FFF2-40B4-BE49-F238E27FC236}">
                    <a16:creationId xmlns:a16="http://schemas.microsoft.com/office/drawing/2014/main" id="{E2A6DA0E-AB1E-43EB-B56A-9D40BCBBCDFD}"/>
                  </a:ext>
                </a:extLst>
              </p:cNvPr>
              <p:cNvSpPr/>
              <p:nvPr/>
            </p:nvSpPr>
            <p:spPr>
              <a:xfrm>
                <a:off x="8116866" y="4277749"/>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43" name="矩形 142">
                <a:extLst>
                  <a:ext uri="{FF2B5EF4-FFF2-40B4-BE49-F238E27FC236}">
                    <a16:creationId xmlns:a16="http://schemas.microsoft.com/office/drawing/2014/main" id="{E2A6DA0E-AB1E-43EB-B56A-9D40BCBBCDFD}"/>
                  </a:ext>
                </a:extLst>
              </p:cNvPr>
              <p:cNvSpPr>
                <a:spLocks noRot="1" noChangeAspect="1" noMove="1" noResize="1" noEditPoints="1" noAdjustHandles="1" noChangeArrowheads="1" noChangeShapeType="1" noTextEdit="1"/>
              </p:cNvSpPr>
              <p:nvPr/>
            </p:nvSpPr>
            <p:spPr>
              <a:xfrm>
                <a:off x="8116866" y="4277749"/>
                <a:ext cx="503128" cy="503128"/>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4" name="矩形 143">
                <a:extLst>
                  <a:ext uri="{FF2B5EF4-FFF2-40B4-BE49-F238E27FC236}">
                    <a16:creationId xmlns:a16="http://schemas.microsoft.com/office/drawing/2014/main" id="{CF82C8E6-6CC0-4650-AF4C-10C81CC92A30}"/>
                  </a:ext>
                </a:extLst>
              </p:cNvPr>
              <p:cNvSpPr/>
              <p:nvPr/>
            </p:nvSpPr>
            <p:spPr>
              <a:xfrm>
                <a:off x="8623807" y="4277749"/>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44" name="矩形 143">
                <a:extLst>
                  <a:ext uri="{FF2B5EF4-FFF2-40B4-BE49-F238E27FC236}">
                    <a16:creationId xmlns:a16="http://schemas.microsoft.com/office/drawing/2014/main" id="{CF82C8E6-6CC0-4650-AF4C-10C81CC92A30}"/>
                  </a:ext>
                </a:extLst>
              </p:cNvPr>
              <p:cNvSpPr>
                <a:spLocks noRot="1" noChangeAspect="1" noMove="1" noResize="1" noEditPoints="1" noAdjustHandles="1" noChangeArrowheads="1" noChangeShapeType="1" noTextEdit="1"/>
              </p:cNvSpPr>
              <p:nvPr/>
            </p:nvSpPr>
            <p:spPr>
              <a:xfrm>
                <a:off x="8623807" y="4277749"/>
                <a:ext cx="503128" cy="503128"/>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5" name="矩形 144">
                <a:extLst>
                  <a:ext uri="{FF2B5EF4-FFF2-40B4-BE49-F238E27FC236}">
                    <a16:creationId xmlns:a16="http://schemas.microsoft.com/office/drawing/2014/main" id="{73508FD7-CE3B-4213-9F6B-7BA90FBB5742}"/>
                  </a:ext>
                </a:extLst>
              </p:cNvPr>
              <p:cNvSpPr/>
              <p:nvPr/>
            </p:nvSpPr>
            <p:spPr>
              <a:xfrm>
                <a:off x="7106632" y="4783540"/>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45" name="矩形 144">
                <a:extLst>
                  <a:ext uri="{FF2B5EF4-FFF2-40B4-BE49-F238E27FC236}">
                    <a16:creationId xmlns:a16="http://schemas.microsoft.com/office/drawing/2014/main" id="{73508FD7-CE3B-4213-9F6B-7BA90FBB5742}"/>
                  </a:ext>
                </a:extLst>
              </p:cNvPr>
              <p:cNvSpPr>
                <a:spLocks noRot="1" noChangeAspect="1" noMove="1" noResize="1" noEditPoints="1" noAdjustHandles="1" noChangeArrowheads="1" noChangeShapeType="1" noTextEdit="1"/>
              </p:cNvSpPr>
              <p:nvPr/>
            </p:nvSpPr>
            <p:spPr>
              <a:xfrm>
                <a:off x="7106632" y="4783540"/>
                <a:ext cx="503128" cy="503128"/>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6" name="矩形 145">
                <a:extLst>
                  <a:ext uri="{FF2B5EF4-FFF2-40B4-BE49-F238E27FC236}">
                    <a16:creationId xmlns:a16="http://schemas.microsoft.com/office/drawing/2014/main" id="{A4FE0201-DE21-40FA-A252-E225DFF899AE}"/>
                  </a:ext>
                </a:extLst>
              </p:cNvPr>
              <p:cNvSpPr/>
              <p:nvPr/>
            </p:nvSpPr>
            <p:spPr>
              <a:xfrm>
                <a:off x="8117885" y="4783540"/>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46" name="矩形 145">
                <a:extLst>
                  <a:ext uri="{FF2B5EF4-FFF2-40B4-BE49-F238E27FC236}">
                    <a16:creationId xmlns:a16="http://schemas.microsoft.com/office/drawing/2014/main" id="{A4FE0201-DE21-40FA-A252-E225DFF899AE}"/>
                  </a:ext>
                </a:extLst>
              </p:cNvPr>
              <p:cNvSpPr>
                <a:spLocks noRot="1" noChangeAspect="1" noMove="1" noResize="1" noEditPoints="1" noAdjustHandles="1" noChangeArrowheads="1" noChangeShapeType="1" noTextEdit="1"/>
              </p:cNvSpPr>
              <p:nvPr/>
            </p:nvSpPr>
            <p:spPr>
              <a:xfrm>
                <a:off x="8117885" y="4783540"/>
                <a:ext cx="503128" cy="503128"/>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7" name="矩形 146">
                <a:extLst>
                  <a:ext uri="{FF2B5EF4-FFF2-40B4-BE49-F238E27FC236}">
                    <a16:creationId xmlns:a16="http://schemas.microsoft.com/office/drawing/2014/main" id="{6A592D5B-7948-49CC-BA08-D6636A38A49A}"/>
                  </a:ext>
                </a:extLst>
              </p:cNvPr>
              <p:cNvSpPr/>
              <p:nvPr/>
            </p:nvSpPr>
            <p:spPr>
              <a:xfrm>
                <a:off x="8622163" y="4783540"/>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47" name="矩形 146">
                <a:extLst>
                  <a:ext uri="{FF2B5EF4-FFF2-40B4-BE49-F238E27FC236}">
                    <a16:creationId xmlns:a16="http://schemas.microsoft.com/office/drawing/2014/main" id="{6A592D5B-7948-49CC-BA08-D6636A38A49A}"/>
                  </a:ext>
                </a:extLst>
              </p:cNvPr>
              <p:cNvSpPr>
                <a:spLocks noRot="1" noChangeAspect="1" noMove="1" noResize="1" noEditPoints="1" noAdjustHandles="1" noChangeArrowheads="1" noChangeShapeType="1" noTextEdit="1"/>
              </p:cNvSpPr>
              <p:nvPr/>
            </p:nvSpPr>
            <p:spPr>
              <a:xfrm>
                <a:off x="8622163" y="4783540"/>
                <a:ext cx="503128" cy="503128"/>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8" name="矩形 147">
                <a:extLst>
                  <a:ext uri="{FF2B5EF4-FFF2-40B4-BE49-F238E27FC236}">
                    <a16:creationId xmlns:a16="http://schemas.microsoft.com/office/drawing/2014/main" id="{3BD7CDD8-4548-415E-9C53-7D5823F19654}"/>
                  </a:ext>
                </a:extLst>
              </p:cNvPr>
              <p:cNvSpPr/>
              <p:nvPr/>
            </p:nvSpPr>
            <p:spPr>
              <a:xfrm>
                <a:off x="7106632" y="528933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48" name="矩形 147">
                <a:extLst>
                  <a:ext uri="{FF2B5EF4-FFF2-40B4-BE49-F238E27FC236}">
                    <a16:creationId xmlns:a16="http://schemas.microsoft.com/office/drawing/2014/main" id="{3BD7CDD8-4548-415E-9C53-7D5823F19654}"/>
                  </a:ext>
                </a:extLst>
              </p:cNvPr>
              <p:cNvSpPr>
                <a:spLocks noRot="1" noChangeAspect="1" noMove="1" noResize="1" noEditPoints="1" noAdjustHandles="1" noChangeArrowheads="1" noChangeShapeType="1" noTextEdit="1"/>
              </p:cNvSpPr>
              <p:nvPr/>
            </p:nvSpPr>
            <p:spPr>
              <a:xfrm>
                <a:off x="7106632" y="5289331"/>
                <a:ext cx="503128" cy="503128"/>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p:sp>
        <p:nvSpPr>
          <p:cNvPr id="149" name="矩形 148">
            <a:extLst>
              <a:ext uri="{FF2B5EF4-FFF2-40B4-BE49-F238E27FC236}">
                <a16:creationId xmlns:a16="http://schemas.microsoft.com/office/drawing/2014/main" id="{111B1DB6-53C9-427E-AE8A-4695820E4A59}"/>
              </a:ext>
            </a:extLst>
          </p:cNvPr>
          <p:cNvSpPr/>
          <p:nvPr/>
        </p:nvSpPr>
        <p:spPr>
          <a:xfrm>
            <a:off x="7611601" y="528933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50" name="矩形 149">
                <a:extLst>
                  <a:ext uri="{FF2B5EF4-FFF2-40B4-BE49-F238E27FC236}">
                    <a16:creationId xmlns:a16="http://schemas.microsoft.com/office/drawing/2014/main" id="{FED1056B-CD22-4CFB-8B38-B8817A16CD41}"/>
                  </a:ext>
                </a:extLst>
              </p:cNvPr>
              <p:cNvSpPr/>
              <p:nvPr/>
            </p:nvSpPr>
            <p:spPr>
              <a:xfrm>
                <a:off x="8117885" y="528933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50" name="矩形 149">
                <a:extLst>
                  <a:ext uri="{FF2B5EF4-FFF2-40B4-BE49-F238E27FC236}">
                    <a16:creationId xmlns:a16="http://schemas.microsoft.com/office/drawing/2014/main" id="{FED1056B-CD22-4CFB-8B38-B8817A16CD41}"/>
                  </a:ext>
                </a:extLst>
              </p:cNvPr>
              <p:cNvSpPr>
                <a:spLocks noRot="1" noChangeAspect="1" noMove="1" noResize="1" noEditPoints="1" noAdjustHandles="1" noChangeArrowheads="1" noChangeShapeType="1" noTextEdit="1"/>
              </p:cNvSpPr>
              <p:nvPr/>
            </p:nvSpPr>
            <p:spPr>
              <a:xfrm>
                <a:off x="8117885" y="5289331"/>
                <a:ext cx="503128" cy="503128"/>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1" name="矩形 150">
                <a:extLst>
                  <a:ext uri="{FF2B5EF4-FFF2-40B4-BE49-F238E27FC236}">
                    <a16:creationId xmlns:a16="http://schemas.microsoft.com/office/drawing/2014/main" id="{92C3F6CE-72F6-43B2-BE73-815F307580C2}"/>
                  </a:ext>
                </a:extLst>
              </p:cNvPr>
              <p:cNvSpPr/>
              <p:nvPr/>
            </p:nvSpPr>
            <p:spPr>
              <a:xfrm>
                <a:off x="8622163" y="528933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51" name="矩形 150">
                <a:extLst>
                  <a:ext uri="{FF2B5EF4-FFF2-40B4-BE49-F238E27FC236}">
                    <a16:creationId xmlns:a16="http://schemas.microsoft.com/office/drawing/2014/main" id="{92C3F6CE-72F6-43B2-BE73-815F307580C2}"/>
                  </a:ext>
                </a:extLst>
              </p:cNvPr>
              <p:cNvSpPr>
                <a:spLocks noRot="1" noChangeAspect="1" noMove="1" noResize="1" noEditPoints="1" noAdjustHandles="1" noChangeArrowheads="1" noChangeShapeType="1" noTextEdit="1"/>
              </p:cNvSpPr>
              <p:nvPr/>
            </p:nvSpPr>
            <p:spPr>
              <a:xfrm>
                <a:off x="8622163" y="5289331"/>
                <a:ext cx="503128" cy="503128"/>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2" name="矩形 151">
                <a:extLst>
                  <a:ext uri="{FF2B5EF4-FFF2-40B4-BE49-F238E27FC236}">
                    <a16:creationId xmlns:a16="http://schemas.microsoft.com/office/drawing/2014/main" id="{0DD12982-715F-4623-A657-CCDEC8ED35F7}"/>
                  </a:ext>
                </a:extLst>
              </p:cNvPr>
              <p:cNvSpPr/>
              <p:nvPr/>
            </p:nvSpPr>
            <p:spPr>
              <a:xfrm>
                <a:off x="7106632" y="579512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52" name="矩形 151">
                <a:extLst>
                  <a:ext uri="{FF2B5EF4-FFF2-40B4-BE49-F238E27FC236}">
                    <a16:creationId xmlns:a16="http://schemas.microsoft.com/office/drawing/2014/main" id="{0DD12982-715F-4623-A657-CCDEC8ED35F7}"/>
                  </a:ext>
                </a:extLst>
              </p:cNvPr>
              <p:cNvSpPr>
                <a:spLocks noRot="1" noChangeAspect="1" noMove="1" noResize="1" noEditPoints="1" noAdjustHandles="1" noChangeArrowheads="1" noChangeShapeType="1" noTextEdit="1"/>
              </p:cNvSpPr>
              <p:nvPr/>
            </p:nvSpPr>
            <p:spPr>
              <a:xfrm>
                <a:off x="7106632" y="5795122"/>
                <a:ext cx="503128" cy="503128"/>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p:sp>
        <p:nvSpPr>
          <p:cNvPr id="153" name="矩形 152">
            <a:extLst>
              <a:ext uri="{FF2B5EF4-FFF2-40B4-BE49-F238E27FC236}">
                <a16:creationId xmlns:a16="http://schemas.microsoft.com/office/drawing/2014/main" id="{59FE79F5-7A7F-41AC-B7DC-E512BADAA0B3}"/>
              </a:ext>
            </a:extLst>
          </p:cNvPr>
          <p:cNvSpPr/>
          <p:nvPr/>
        </p:nvSpPr>
        <p:spPr>
          <a:xfrm>
            <a:off x="7611601" y="579512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54" name="矩形 153">
                <a:extLst>
                  <a:ext uri="{FF2B5EF4-FFF2-40B4-BE49-F238E27FC236}">
                    <a16:creationId xmlns:a16="http://schemas.microsoft.com/office/drawing/2014/main" id="{4A25E3BA-0161-4205-9EBB-4FFC9A66C891}"/>
                  </a:ext>
                </a:extLst>
              </p:cNvPr>
              <p:cNvSpPr/>
              <p:nvPr/>
            </p:nvSpPr>
            <p:spPr>
              <a:xfrm>
                <a:off x="8117885" y="579512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54" name="矩形 153">
                <a:extLst>
                  <a:ext uri="{FF2B5EF4-FFF2-40B4-BE49-F238E27FC236}">
                    <a16:creationId xmlns:a16="http://schemas.microsoft.com/office/drawing/2014/main" id="{4A25E3BA-0161-4205-9EBB-4FFC9A66C891}"/>
                  </a:ext>
                </a:extLst>
              </p:cNvPr>
              <p:cNvSpPr>
                <a:spLocks noRot="1" noChangeAspect="1" noMove="1" noResize="1" noEditPoints="1" noAdjustHandles="1" noChangeArrowheads="1" noChangeShapeType="1" noTextEdit="1"/>
              </p:cNvSpPr>
              <p:nvPr/>
            </p:nvSpPr>
            <p:spPr>
              <a:xfrm>
                <a:off x="8117885" y="5795122"/>
                <a:ext cx="503128" cy="503128"/>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5" name="矩形 154">
                <a:extLst>
                  <a:ext uri="{FF2B5EF4-FFF2-40B4-BE49-F238E27FC236}">
                    <a16:creationId xmlns:a16="http://schemas.microsoft.com/office/drawing/2014/main" id="{EFE4B2D7-A832-4A83-A7E1-C28DC9A5CB85}"/>
                  </a:ext>
                </a:extLst>
              </p:cNvPr>
              <p:cNvSpPr/>
              <p:nvPr/>
            </p:nvSpPr>
            <p:spPr>
              <a:xfrm>
                <a:off x="8622163" y="579512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55" name="矩形 154">
                <a:extLst>
                  <a:ext uri="{FF2B5EF4-FFF2-40B4-BE49-F238E27FC236}">
                    <a16:creationId xmlns:a16="http://schemas.microsoft.com/office/drawing/2014/main" id="{EFE4B2D7-A832-4A83-A7E1-C28DC9A5CB85}"/>
                  </a:ext>
                </a:extLst>
              </p:cNvPr>
              <p:cNvSpPr>
                <a:spLocks noRot="1" noChangeAspect="1" noMove="1" noResize="1" noEditPoints="1" noAdjustHandles="1" noChangeArrowheads="1" noChangeShapeType="1" noTextEdit="1"/>
              </p:cNvSpPr>
              <p:nvPr/>
            </p:nvSpPr>
            <p:spPr>
              <a:xfrm>
                <a:off x="8622163" y="5795122"/>
                <a:ext cx="503128" cy="503128"/>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6" name="矩形 155">
                <a:extLst>
                  <a:ext uri="{FF2B5EF4-FFF2-40B4-BE49-F238E27FC236}">
                    <a16:creationId xmlns:a16="http://schemas.microsoft.com/office/drawing/2014/main" id="{10BF2427-C639-4878-B515-E64FABB04BAE}"/>
                  </a:ext>
                </a:extLst>
              </p:cNvPr>
              <p:cNvSpPr/>
              <p:nvPr/>
            </p:nvSpPr>
            <p:spPr>
              <a:xfrm>
                <a:off x="7663961" y="4731180"/>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6" name="矩形 155">
                <a:extLst>
                  <a:ext uri="{FF2B5EF4-FFF2-40B4-BE49-F238E27FC236}">
                    <a16:creationId xmlns:a16="http://schemas.microsoft.com/office/drawing/2014/main" id="{10BF2427-C639-4878-B515-E64FABB04BAE}"/>
                  </a:ext>
                </a:extLst>
              </p:cNvPr>
              <p:cNvSpPr>
                <a:spLocks noRot="1" noChangeAspect="1" noMove="1" noResize="1" noEditPoints="1" noAdjustHandles="1" noChangeArrowheads="1" noChangeShapeType="1" noTextEdit="1"/>
              </p:cNvSpPr>
              <p:nvPr/>
            </p:nvSpPr>
            <p:spPr>
              <a:xfrm>
                <a:off x="7663961" y="4731180"/>
                <a:ext cx="503128" cy="503128"/>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7" name="矩形 156">
                <a:extLst>
                  <a:ext uri="{FF2B5EF4-FFF2-40B4-BE49-F238E27FC236}">
                    <a16:creationId xmlns:a16="http://schemas.microsoft.com/office/drawing/2014/main" id="{AE7D82D1-065E-4B46-9450-CE0E4FE96434}"/>
                  </a:ext>
                </a:extLst>
              </p:cNvPr>
              <p:cNvSpPr/>
              <p:nvPr/>
            </p:nvSpPr>
            <p:spPr>
              <a:xfrm>
                <a:off x="7664948" y="4227192"/>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7" name="矩形 156">
                <a:extLst>
                  <a:ext uri="{FF2B5EF4-FFF2-40B4-BE49-F238E27FC236}">
                    <a16:creationId xmlns:a16="http://schemas.microsoft.com/office/drawing/2014/main" id="{AE7D82D1-065E-4B46-9450-CE0E4FE96434}"/>
                  </a:ext>
                </a:extLst>
              </p:cNvPr>
              <p:cNvSpPr>
                <a:spLocks noRot="1" noChangeAspect="1" noMove="1" noResize="1" noEditPoints="1" noAdjustHandles="1" noChangeArrowheads="1" noChangeShapeType="1" noTextEdit="1"/>
              </p:cNvSpPr>
              <p:nvPr/>
            </p:nvSpPr>
            <p:spPr>
              <a:xfrm>
                <a:off x="7664948" y="4227192"/>
                <a:ext cx="503128" cy="503128"/>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8" name="矩形 157">
                <a:extLst>
                  <a:ext uri="{FF2B5EF4-FFF2-40B4-BE49-F238E27FC236}">
                    <a16:creationId xmlns:a16="http://schemas.microsoft.com/office/drawing/2014/main" id="{B2B186A9-C2A7-43B8-8773-EEB565FD3E74}"/>
                  </a:ext>
                </a:extLst>
              </p:cNvPr>
              <p:cNvSpPr/>
              <p:nvPr/>
            </p:nvSpPr>
            <p:spPr>
              <a:xfrm>
                <a:off x="7664784" y="5238033"/>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8" name="矩形 157">
                <a:extLst>
                  <a:ext uri="{FF2B5EF4-FFF2-40B4-BE49-F238E27FC236}">
                    <a16:creationId xmlns:a16="http://schemas.microsoft.com/office/drawing/2014/main" id="{B2B186A9-C2A7-43B8-8773-EEB565FD3E74}"/>
                  </a:ext>
                </a:extLst>
              </p:cNvPr>
              <p:cNvSpPr>
                <a:spLocks noRot="1" noChangeAspect="1" noMove="1" noResize="1" noEditPoints="1" noAdjustHandles="1" noChangeArrowheads="1" noChangeShapeType="1" noTextEdit="1"/>
              </p:cNvSpPr>
              <p:nvPr/>
            </p:nvSpPr>
            <p:spPr>
              <a:xfrm>
                <a:off x="7664784" y="5238033"/>
                <a:ext cx="503128" cy="503128"/>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9" name="矩形 158">
                <a:extLst>
                  <a:ext uri="{FF2B5EF4-FFF2-40B4-BE49-F238E27FC236}">
                    <a16:creationId xmlns:a16="http://schemas.microsoft.com/office/drawing/2014/main" id="{B46B92FF-D8A2-4E7F-9EFF-CCAF38FA0CC8}"/>
                  </a:ext>
                </a:extLst>
              </p:cNvPr>
              <p:cNvSpPr/>
              <p:nvPr/>
            </p:nvSpPr>
            <p:spPr>
              <a:xfrm>
                <a:off x="7665860" y="5743823"/>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9" name="矩形 158">
                <a:extLst>
                  <a:ext uri="{FF2B5EF4-FFF2-40B4-BE49-F238E27FC236}">
                    <a16:creationId xmlns:a16="http://schemas.microsoft.com/office/drawing/2014/main" id="{B46B92FF-D8A2-4E7F-9EFF-CCAF38FA0CC8}"/>
                  </a:ext>
                </a:extLst>
              </p:cNvPr>
              <p:cNvSpPr>
                <a:spLocks noRot="1" noChangeAspect="1" noMove="1" noResize="1" noEditPoints="1" noAdjustHandles="1" noChangeArrowheads="1" noChangeShapeType="1" noTextEdit="1"/>
              </p:cNvSpPr>
              <p:nvPr/>
            </p:nvSpPr>
            <p:spPr>
              <a:xfrm>
                <a:off x="7665860" y="5743823"/>
                <a:ext cx="503128" cy="503128"/>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p:cxnSp>
        <p:nvCxnSpPr>
          <p:cNvPr id="160" name="直線單箭頭接點 159">
            <a:extLst>
              <a:ext uri="{FF2B5EF4-FFF2-40B4-BE49-F238E27FC236}">
                <a16:creationId xmlns:a16="http://schemas.microsoft.com/office/drawing/2014/main" id="{7431A446-57AD-451C-BBCE-0EC790745A4B}"/>
              </a:ext>
            </a:extLst>
          </p:cNvPr>
          <p:cNvCxnSpPr>
            <a:stCxn id="138" idx="3"/>
            <a:endCxn id="137" idx="1"/>
          </p:cNvCxnSpPr>
          <p:nvPr/>
        </p:nvCxnSpPr>
        <p:spPr>
          <a:xfrm flipV="1">
            <a:off x="4130994" y="3979501"/>
            <a:ext cx="1310518" cy="49836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D6E92CF4-3B77-49F5-9B63-63D32E2BFC56}"/>
              </a:ext>
            </a:extLst>
          </p:cNvPr>
          <p:cNvCxnSpPr>
            <a:stCxn id="137" idx="3"/>
            <a:endCxn id="157" idx="1"/>
          </p:cNvCxnSpPr>
          <p:nvPr/>
        </p:nvCxnSpPr>
        <p:spPr>
          <a:xfrm>
            <a:off x="6749645" y="3979501"/>
            <a:ext cx="915302" cy="49925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7951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E485B6-DB36-AA8F-D804-6B9B5E567B69}"/>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DEE6E711-6757-8874-5B07-F04D90939795}"/>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a:extLst>
              <a:ext uri="{FF2B5EF4-FFF2-40B4-BE49-F238E27FC236}">
                <a16:creationId xmlns:a16="http://schemas.microsoft.com/office/drawing/2014/main" id="{35F55458-C91B-5A77-FC37-F2F315D12FF7}"/>
              </a:ext>
            </a:extLst>
          </p:cNvPr>
          <p:cNvGrpSpPr/>
          <p:nvPr/>
        </p:nvGrpSpPr>
        <p:grpSpPr>
          <a:xfrm>
            <a:off x="568443" y="319365"/>
            <a:ext cx="4025451" cy="400110"/>
            <a:chOff x="568442" y="319364"/>
            <a:chExt cx="4025451" cy="400111"/>
          </a:xfrm>
        </p:grpSpPr>
        <p:sp>
          <p:nvSpPr>
            <p:cNvPr id="55" name="文本框 23">
              <a:extLst>
                <a:ext uri="{FF2B5EF4-FFF2-40B4-BE49-F238E27FC236}">
                  <a16:creationId xmlns:a16="http://schemas.microsoft.com/office/drawing/2014/main" id="{98376DEA-DCE3-494E-911B-455AE3B79BDF}"/>
                </a:ext>
              </a:extLst>
            </p:cNvPr>
            <p:cNvSpPr txBox="1"/>
            <p:nvPr/>
          </p:nvSpPr>
          <p:spPr>
            <a:xfrm>
              <a:off x="665958" y="319364"/>
              <a:ext cx="392793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Mix Columns</a:t>
              </a:r>
            </a:p>
          </p:txBody>
        </p:sp>
        <p:sp>
          <p:nvSpPr>
            <p:cNvPr id="56" name="等腰三角形 55">
              <a:extLst>
                <a:ext uri="{FF2B5EF4-FFF2-40B4-BE49-F238E27FC236}">
                  <a16:creationId xmlns:a16="http://schemas.microsoft.com/office/drawing/2014/main" id="{D25B1444-5D4B-5F99-3B20-7C5A1CFE9B0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91739260-7B0F-B45D-179A-F0D52613F58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16</a:t>
            </a:r>
            <a:endParaRPr lang="zh-TW" altLang="en-US" dirty="0">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49CD4D66-945C-6C45-9B50-4FF9441647AC}"/>
              </a:ext>
            </a:extLst>
          </p:cNvPr>
          <p:cNvPicPr>
            <a:picLocks noChangeAspect="1"/>
          </p:cNvPicPr>
          <p:nvPr/>
        </p:nvPicPr>
        <p:blipFill>
          <a:blip r:embed="rId3"/>
          <a:stretch>
            <a:fillRect/>
          </a:stretch>
        </p:blipFill>
        <p:spPr>
          <a:xfrm>
            <a:off x="1058263" y="3552442"/>
            <a:ext cx="4288653" cy="2730574"/>
          </a:xfrm>
          <a:prstGeom prst="rect">
            <a:avLst/>
          </a:prstGeom>
        </p:spPr>
      </p:pic>
      <p:pic>
        <p:nvPicPr>
          <p:cNvPr id="5" name="圖片 4">
            <a:extLst>
              <a:ext uri="{FF2B5EF4-FFF2-40B4-BE49-F238E27FC236}">
                <a16:creationId xmlns:a16="http://schemas.microsoft.com/office/drawing/2014/main" id="{BEF71647-E303-5011-1320-ADCF2B3D3F16}"/>
              </a:ext>
            </a:extLst>
          </p:cNvPr>
          <p:cNvPicPr>
            <a:picLocks noChangeAspect="1"/>
          </p:cNvPicPr>
          <p:nvPr/>
        </p:nvPicPr>
        <p:blipFill>
          <a:blip r:embed="rId4"/>
          <a:stretch>
            <a:fillRect/>
          </a:stretch>
        </p:blipFill>
        <p:spPr>
          <a:xfrm>
            <a:off x="6093028" y="3303579"/>
            <a:ext cx="3960616" cy="3369755"/>
          </a:xfrm>
          <a:prstGeom prst="rect">
            <a:avLst/>
          </a:prstGeom>
        </p:spPr>
      </p:pic>
      <p:pic>
        <p:nvPicPr>
          <p:cNvPr id="7" name="圖片 6">
            <a:extLst>
              <a:ext uri="{FF2B5EF4-FFF2-40B4-BE49-F238E27FC236}">
                <a16:creationId xmlns:a16="http://schemas.microsoft.com/office/drawing/2014/main" id="{A2F359C9-1EBD-2D9E-3B4F-FC7720E84BAE}"/>
              </a:ext>
            </a:extLst>
          </p:cNvPr>
          <p:cNvPicPr>
            <a:picLocks noChangeAspect="1"/>
          </p:cNvPicPr>
          <p:nvPr/>
        </p:nvPicPr>
        <p:blipFill>
          <a:blip r:embed="rId5"/>
          <a:stretch>
            <a:fillRect/>
          </a:stretch>
        </p:blipFill>
        <p:spPr>
          <a:xfrm>
            <a:off x="6093028" y="1063187"/>
            <a:ext cx="5425111" cy="1845113"/>
          </a:xfrm>
          <a:prstGeom prst="rect">
            <a:avLst/>
          </a:prstGeom>
        </p:spPr>
      </p:pic>
      <p:pic>
        <p:nvPicPr>
          <p:cNvPr id="10" name="圖片 9">
            <a:extLst>
              <a:ext uri="{FF2B5EF4-FFF2-40B4-BE49-F238E27FC236}">
                <a16:creationId xmlns:a16="http://schemas.microsoft.com/office/drawing/2014/main" id="{E28B24A6-7907-302B-79A4-D8E053B6C5F3}"/>
              </a:ext>
            </a:extLst>
          </p:cNvPr>
          <p:cNvPicPr>
            <a:picLocks noChangeAspect="1"/>
          </p:cNvPicPr>
          <p:nvPr/>
        </p:nvPicPr>
        <p:blipFill>
          <a:blip r:embed="rId6"/>
          <a:stretch>
            <a:fillRect/>
          </a:stretch>
        </p:blipFill>
        <p:spPr>
          <a:xfrm>
            <a:off x="830362" y="1173819"/>
            <a:ext cx="5033863" cy="1564019"/>
          </a:xfrm>
          <a:prstGeom prst="rect">
            <a:avLst/>
          </a:prstGeom>
        </p:spPr>
      </p:pic>
    </p:spTree>
    <p:extLst>
      <p:ext uri="{BB962C8B-B14F-4D97-AF65-F5344CB8AC3E}">
        <p14:creationId xmlns:p14="http://schemas.microsoft.com/office/powerpoint/2010/main" val="3478310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378368" cy="400110"/>
            <a:chOff x="568442" y="319364"/>
            <a:chExt cx="4378368" cy="400111"/>
          </a:xfrm>
        </p:grpSpPr>
        <p:sp>
          <p:nvSpPr>
            <p:cNvPr id="55" name="文本框 23"/>
            <p:cNvSpPr txBox="1"/>
            <p:nvPr/>
          </p:nvSpPr>
          <p:spPr>
            <a:xfrm>
              <a:off x="665958" y="319364"/>
              <a:ext cx="42808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Add Round Keys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9" name="文字方塊 48">
                <a:extLst>
                  <a:ext uri="{FF2B5EF4-FFF2-40B4-BE49-F238E27FC236}">
                    <a16:creationId xmlns:a16="http://schemas.microsoft.com/office/drawing/2014/main" id="{0D73AACC-02BC-4AB5-A511-50456F67089B}"/>
                  </a:ext>
                </a:extLst>
              </p:cNvPr>
              <p:cNvSpPr txBox="1"/>
              <p:nvPr/>
            </p:nvSpPr>
            <p:spPr>
              <a:xfrm>
                <a:off x="2898423" y="1274586"/>
                <a:ext cx="6395154" cy="967316"/>
              </a:xfrm>
              <a:prstGeom prst="rect">
                <a:avLst/>
              </a:prstGeom>
              <a:noFill/>
            </p:spPr>
            <p:txBody>
              <a:bodyPr wrap="square">
                <a:spAutoFit/>
              </a:bodyPr>
              <a:lstStyle/>
              <a:p>
                <a:pPr algn="ctr">
                  <a:lnSpc>
                    <a:spcPct val="150000"/>
                  </a:lnSpc>
                  <a:spcBef>
                    <a:spcPts val="1200"/>
                  </a:spcBef>
                </a:pPr>
                <a14:m>
                  <m:oMathPara xmlns:m="http://schemas.openxmlformats.org/officeDocument/2006/math">
                    <m:oMathParaPr>
                      <m:jc m:val="centerGroup"/>
                    </m:oMathParaPr>
                    <m:oMath xmlns:m="http://schemas.openxmlformats.org/officeDocument/2006/math">
                      <m:d>
                        <m:dPr>
                          <m:begChr m:val="["/>
                          <m:endChr m:val="]"/>
                          <m:ctrlPr>
                            <a:rPr lang="zh-TW" altLang="zh-TW" sz="1800" i="1" kern="100" smtClean="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0,</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1,</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2,</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3,</m:t>
                              </m:r>
                              <m:r>
                                <a:rPr lang="en-US" altLang="zh-TW" sz="1800" kern="100">
                                  <a:effectLst/>
                                  <a:latin typeface="Cambria Math" panose="02040503050406030204" pitchFamily="18" charset="0"/>
                                </a:rPr>
                                <m:t>𝑐</m:t>
                              </m:r>
                            </m:sub>
                          </m:sSub>
                        </m:e>
                      </m:d>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0,</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1,</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2,</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3,</m:t>
                              </m:r>
                              <m:r>
                                <a:rPr lang="en-US" altLang="zh-TW" sz="1800" kern="100">
                                  <a:effectLst/>
                                  <a:latin typeface="Cambria Math" panose="02040503050406030204" pitchFamily="18" charset="0"/>
                                </a:rPr>
                                <m:t>𝑐</m:t>
                              </m:r>
                            </m:sub>
                          </m:sSub>
                        </m:e>
                      </m:d>
                      <m:r>
                        <a:rPr lang="en-US" altLang="zh-TW" sz="1800" kern="100">
                          <a:effectLst/>
                          <a:latin typeface="Cambria Math" panose="02040503050406030204" pitchFamily="18" charset="0"/>
                        </a:rPr>
                        <m:t> ⨁ </m:t>
                      </m:r>
                      <m:d>
                        <m:dPr>
                          <m:begChr m:val="["/>
                          <m:endChr m:val="]"/>
                          <m:ctrlPr>
                            <a:rPr lang="zh-TW" altLang="zh-TW" sz="1800" i="1" kern="10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𝑊</m:t>
                              </m:r>
                            </m:e>
                            <m:sub>
                              <m:r>
                                <a:rPr lang="en-US" altLang="zh-TW" sz="1800" kern="100">
                                  <a:effectLst/>
                                  <a:latin typeface="Cambria Math" panose="02040503050406030204" pitchFamily="18" charset="0"/>
                                </a:rPr>
                                <m:t>𝑟𝑜𝑢𝑛𝑑</m:t>
                              </m:r>
                              <m:r>
                                <a:rPr lang="en-US" altLang="zh-TW" sz="1800" kern="100">
                                  <a:effectLst/>
                                  <a:latin typeface="Cambria Math" panose="02040503050406030204" pitchFamily="18" charset="0"/>
                                </a:rPr>
                                <m:t>∗</m:t>
                              </m:r>
                              <m:r>
                                <a:rPr lang="en-US" altLang="zh-TW" sz="1800" kern="100">
                                  <a:effectLst/>
                                  <a:latin typeface="Cambria Math" panose="02040503050406030204" pitchFamily="18" charset="0"/>
                                </a:rPr>
                                <m:t>𝑁𝑏</m:t>
                              </m:r>
                              <m:r>
                                <a:rPr lang="en-US" altLang="zh-TW" sz="1800" kern="100">
                                  <a:effectLst/>
                                  <a:latin typeface="Cambria Math" panose="02040503050406030204" pitchFamily="18" charset="0"/>
                                </a:rPr>
                                <m:t>+</m:t>
                              </m:r>
                              <m:r>
                                <a:rPr lang="en-US" altLang="zh-TW" sz="1800" kern="100">
                                  <a:effectLst/>
                                  <a:latin typeface="Cambria Math" panose="02040503050406030204" pitchFamily="18" charset="0"/>
                                </a:rPr>
                                <m:t>𝑐</m:t>
                              </m:r>
                            </m:sub>
                          </m:sSub>
                        </m:e>
                      </m:d>
                    </m:oMath>
                  </m:oMathPara>
                </a14:m>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ctr">
                  <a:lnSpc>
                    <a:spcPct val="150000"/>
                  </a:lnSpc>
                  <a:spcBef>
                    <a:spcPts val="1200"/>
                  </a:spcBef>
                </a:pPr>
                <a14:m>
                  <m:oMathPara xmlns:m="http://schemas.openxmlformats.org/officeDocument/2006/math">
                    <m:oMathParaPr>
                      <m:jc m:val="centerGroup"/>
                    </m:oMathParaPr>
                    <m:oMath xmlns:m="http://schemas.openxmlformats.org/officeDocument/2006/math">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𝑓𝑜𝑟</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 0≤</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𝑐</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&lt;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𝑁𝑏</m:t>
                      </m:r>
                      <m:r>
                        <a:rPr kumimoji="0" lang="zh-TW" altLang="en-US"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0≤</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𝑟𝑜𝑢𝑛𝑑</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&lt;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𝑁𝑟</m:t>
                      </m:r>
                      <m:r>
                        <a:rPr kumimoji="0" lang="en-US" altLang="zh-TW" sz="1050" b="0" i="1" u="none" strike="noStrike" cap="none" normalizeH="0" baseline="0" dirty="0" smtClean="0">
                          <a:ln>
                            <a:noFill/>
                          </a:ln>
                          <a:solidFill>
                            <a:schemeClr val="tx1"/>
                          </a:solidFill>
                          <a:effectLst/>
                          <a:latin typeface="Cambria Math" panose="02040503050406030204" pitchFamily="18" charset="0"/>
                        </a:rPr>
                        <m:t> </m:t>
                      </m:r>
                    </m:oMath>
                  </m:oMathPara>
                </a14:m>
                <a:endParaRPr kumimoji="0" lang="en-US" altLang="zh-TW" sz="2800" b="0" i="0" u="none" strike="noStrike" cap="none" normalizeH="0" baseline="0" dirty="0">
                  <a:ln>
                    <a:noFill/>
                  </a:ln>
                  <a:solidFill>
                    <a:schemeClr val="tx1"/>
                  </a:solidFill>
                  <a:effectLst/>
                  <a:latin typeface="Arial" panose="020B0604020202020204" pitchFamily="34" charset="0"/>
                </a:endParaRPr>
              </a:p>
            </p:txBody>
          </p:sp>
        </mc:Choice>
        <mc:Fallback xmlns="">
          <p:sp>
            <p:nvSpPr>
              <p:cNvPr id="49" name="文字方塊 48">
                <a:extLst>
                  <a:ext uri="{FF2B5EF4-FFF2-40B4-BE49-F238E27FC236}">
                    <a16:creationId xmlns:a16="http://schemas.microsoft.com/office/drawing/2014/main" id="{0D73AACC-02BC-4AB5-A511-50456F67089B}"/>
                  </a:ext>
                </a:extLst>
              </p:cNvPr>
              <p:cNvSpPr txBox="1">
                <a:spLocks noRot="1" noChangeAspect="1" noMove="1" noResize="1" noEditPoints="1" noAdjustHandles="1" noChangeArrowheads="1" noChangeShapeType="1" noTextEdit="1"/>
              </p:cNvSpPr>
              <p:nvPr/>
            </p:nvSpPr>
            <p:spPr>
              <a:xfrm>
                <a:off x="2898423" y="1274586"/>
                <a:ext cx="6395154" cy="967316"/>
              </a:xfrm>
              <a:prstGeom prst="rect">
                <a:avLst/>
              </a:prstGeom>
              <a:blipFill>
                <a:blip r:embed="rId3"/>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0" name="矩形 49">
                <a:extLst>
                  <a:ext uri="{FF2B5EF4-FFF2-40B4-BE49-F238E27FC236}">
                    <a16:creationId xmlns:a16="http://schemas.microsoft.com/office/drawing/2014/main" id="{844073A4-DB83-43D8-A200-F84844B07C04}"/>
                  </a:ext>
                </a:extLst>
              </p:cNvPr>
              <p:cNvSpPr/>
              <p:nvPr/>
            </p:nvSpPr>
            <p:spPr>
              <a:xfrm>
                <a:off x="2153399" y="3449401"/>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50" name="矩形 49">
                <a:extLst>
                  <a:ext uri="{FF2B5EF4-FFF2-40B4-BE49-F238E27FC236}">
                    <a16:creationId xmlns:a16="http://schemas.microsoft.com/office/drawing/2014/main" id="{844073A4-DB83-43D8-A200-F84844B07C04}"/>
                  </a:ext>
                </a:extLst>
              </p:cNvPr>
              <p:cNvSpPr>
                <a:spLocks noRot="1" noChangeAspect="1" noMove="1" noResize="1" noEditPoints="1" noAdjustHandles="1" noChangeArrowheads="1" noChangeShapeType="1" noTextEdit="1"/>
              </p:cNvSpPr>
              <p:nvPr/>
            </p:nvSpPr>
            <p:spPr>
              <a:xfrm>
                <a:off x="2153399" y="3449401"/>
                <a:ext cx="536380" cy="53638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p:sp>
        <p:nvSpPr>
          <p:cNvPr id="51" name="矩形 50">
            <a:extLst>
              <a:ext uri="{FF2B5EF4-FFF2-40B4-BE49-F238E27FC236}">
                <a16:creationId xmlns:a16="http://schemas.microsoft.com/office/drawing/2014/main" id="{E29F3184-DDBC-4D37-88FA-589ED9D5ED79}"/>
              </a:ext>
            </a:extLst>
          </p:cNvPr>
          <p:cNvSpPr/>
          <p:nvPr/>
        </p:nvSpPr>
        <p:spPr>
          <a:xfrm>
            <a:off x="2691741" y="3449401"/>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52" name="矩形 51">
                <a:extLst>
                  <a:ext uri="{FF2B5EF4-FFF2-40B4-BE49-F238E27FC236}">
                    <a16:creationId xmlns:a16="http://schemas.microsoft.com/office/drawing/2014/main" id="{73DE584E-9474-4636-A59B-76B60C3A212E}"/>
                  </a:ext>
                </a:extLst>
              </p:cNvPr>
              <p:cNvSpPr/>
              <p:nvPr/>
            </p:nvSpPr>
            <p:spPr>
              <a:xfrm>
                <a:off x="3231485" y="3449401"/>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52" name="矩形 51">
                <a:extLst>
                  <a:ext uri="{FF2B5EF4-FFF2-40B4-BE49-F238E27FC236}">
                    <a16:creationId xmlns:a16="http://schemas.microsoft.com/office/drawing/2014/main" id="{73DE584E-9474-4636-A59B-76B60C3A212E}"/>
                  </a:ext>
                </a:extLst>
              </p:cNvPr>
              <p:cNvSpPr>
                <a:spLocks noRot="1" noChangeAspect="1" noMove="1" noResize="1" noEditPoints="1" noAdjustHandles="1" noChangeArrowheads="1" noChangeShapeType="1" noTextEdit="1"/>
              </p:cNvSpPr>
              <p:nvPr/>
            </p:nvSpPr>
            <p:spPr>
              <a:xfrm>
                <a:off x="3231485" y="3449401"/>
                <a:ext cx="536380" cy="53638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3" name="矩形 52">
                <a:extLst>
                  <a:ext uri="{FF2B5EF4-FFF2-40B4-BE49-F238E27FC236}">
                    <a16:creationId xmlns:a16="http://schemas.microsoft.com/office/drawing/2014/main" id="{7D4D6A6F-9BEF-4B12-BBCA-A6D0782DB24D}"/>
                  </a:ext>
                </a:extLst>
              </p:cNvPr>
              <p:cNvSpPr/>
              <p:nvPr/>
            </p:nvSpPr>
            <p:spPr>
              <a:xfrm>
                <a:off x="3771929" y="3449401"/>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53" name="矩形 52">
                <a:extLst>
                  <a:ext uri="{FF2B5EF4-FFF2-40B4-BE49-F238E27FC236}">
                    <a16:creationId xmlns:a16="http://schemas.microsoft.com/office/drawing/2014/main" id="{7D4D6A6F-9BEF-4B12-BBCA-A6D0782DB24D}"/>
                  </a:ext>
                </a:extLst>
              </p:cNvPr>
              <p:cNvSpPr>
                <a:spLocks noRot="1" noChangeAspect="1" noMove="1" noResize="1" noEditPoints="1" noAdjustHandles="1" noChangeArrowheads="1" noChangeShapeType="1" noTextEdit="1"/>
              </p:cNvSpPr>
              <p:nvPr/>
            </p:nvSpPr>
            <p:spPr>
              <a:xfrm>
                <a:off x="3771929" y="3449401"/>
                <a:ext cx="536380" cy="53638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7" name="矩形 56">
                <a:extLst>
                  <a:ext uri="{FF2B5EF4-FFF2-40B4-BE49-F238E27FC236}">
                    <a16:creationId xmlns:a16="http://schemas.microsoft.com/office/drawing/2014/main" id="{6F897B37-A863-4C9F-9E70-D86AE8A6DE35}"/>
                  </a:ext>
                </a:extLst>
              </p:cNvPr>
              <p:cNvSpPr/>
              <p:nvPr/>
            </p:nvSpPr>
            <p:spPr>
              <a:xfrm>
                <a:off x="2154485" y="398861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57" name="矩形 56">
                <a:extLst>
                  <a:ext uri="{FF2B5EF4-FFF2-40B4-BE49-F238E27FC236}">
                    <a16:creationId xmlns:a16="http://schemas.microsoft.com/office/drawing/2014/main" id="{6F897B37-A863-4C9F-9E70-D86AE8A6DE35}"/>
                  </a:ext>
                </a:extLst>
              </p:cNvPr>
              <p:cNvSpPr>
                <a:spLocks noRot="1" noChangeAspect="1" noMove="1" noResize="1" noEditPoints="1" noAdjustHandles="1" noChangeArrowheads="1" noChangeShapeType="1" noTextEdit="1"/>
              </p:cNvSpPr>
              <p:nvPr/>
            </p:nvSpPr>
            <p:spPr>
              <a:xfrm>
                <a:off x="2154485" y="3988619"/>
                <a:ext cx="536380" cy="53638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8" name="矩形 57">
                <a:extLst>
                  <a:ext uri="{FF2B5EF4-FFF2-40B4-BE49-F238E27FC236}">
                    <a16:creationId xmlns:a16="http://schemas.microsoft.com/office/drawing/2014/main" id="{73CFFA80-A5FB-42CC-9C22-D323B208F890}"/>
                  </a:ext>
                </a:extLst>
              </p:cNvPr>
              <p:cNvSpPr/>
              <p:nvPr/>
            </p:nvSpPr>
            <p:spPr>
              <a:xfrm>
                <a:off x="3232571" y="398861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58" name="矩形 57">
                <a:extLst>
                  <a:ext uri="{FF2B5EF4-FFF2-40B4-BE49-F238E27FC236}">
                    <a16:creationId xmlns:a16="http://schemas.microsoft.com/office/drawing/2014/main" id="{73CFFA80-A5FB-42CC-9C22-D323B208F890}"/>
                  </a:ext>
                </a:extLst>
              </p:cNvPr>
              <p:cNvSpPr>
                <a:spLocks noRot="1" noChangeAspect="1" noMove="1" noResize="1" noEditPoints="1" noAdjustHandles="1" noChangeArrowheads="1" noChangeShapeType="1" noTextEdit="1"/>
              </p:cNvSpPr>
              <p:nvPr/>
            </p:nvSpPr>
            <p:spPr>
              <a:xfrm>
                <a:off x="3232571" y="3988619"/>
                <a:ext cx="536380" cy="53638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9" name="矩形 58">
                <a:extLst>
                  <a:ext uri="{FF2B5EF4-FFF2-40B4-BE49-F238E27FC236}">
                    <a16:creationId xmlns:a16="http://schemas.microsoft.com/office/drawing/2014/main" id="{98786B45-4998-4298-A209-A29FF8A387DA}"/>
                  </a:ext>
                </a:extLst>
              </p:cNvPr>
              <p:cNvSpPr/>
              <p:nvPr/>
            </p:nvSpPr>
            <p:spPr>
              <a:xfrm>
                <a:off x="3770177" y="398861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59" name="矩形 58">
                <a:extLst>
                  <a:ext uri="{FF2B5EF4-FFF2-40B4-BE49-F238E27FC236}">
                    <a16:creationId xmlns:a16="http://schemas.microsoft.com/office/drawing/2014/main" id="{98786B45-4998-4298-A209-A29FF8A387DA}"/>
                  </a:ext>
                </a:extLst>
              </p:cNvPr>
              <p:cNvSpPr>
                <a:spLocks noRot="1" noChangeAspect="1" noMove="1" noResize="1" noEditPoints="1" noAdjustHandles="1" noChangeArrowheads="1" noChangeShapeType="1" noTextEdit="1"/>
              </p:cNvSpPr>
              <p:nvPr/>
            </p:nvSpPr>
            <p:spPr>
              <a:xfrm>
                <a:off x="3770177" y="3988619"/>
                <a:ext cx="536380" cy="53638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59">
                <a:extLst>
                  <a:ext uri="{FF2B5EF4-FFF2-40B4-BE49-F238E27FC236}">
                    <a16:creationId xmlns:a16="http://schemas.microsoft.com/office/drawing/2014/main" id="{9679DC87-692B-4F11-8ECB-354F6E2B216B}"/>
                  </a:ext>
                </a:extLst>
              </p:cNvPr>
              <p:cNvSpPr/>
              <p:nvPr/>
            </p:nvSpPr>
            <p:spPr>
              <a:xfrm>
                <a:off x="2154485" y="452783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60" name="矩形 59">
                <a:extLst>
                  <a:ext uri="{FF2B5EF4-FFF2-40B4-BE49-F238E27FC236}">
                    <a16:creationId xmlns:a16="http://schemas.microsoft.com/office/drawing/2014/main" id="{9679DC87-692B-4F11-8ECB-354F6E2B216B}"/>
                  </a:ext>
                </a:extLst>
              </p:cNvPr>
              <p:cNvSpPr>
                <a:spLocks noRot="1" noChangeAspect="1" noMove="1" noResize="1" noEditPoints="1" noAdjustHandles="1" noChangeArrowheads="1" noChangeShapeType="1" noTextEdit="1"/>
              </p:cNvSpPr>
              <p:nvPr/>
            </p:nvSpPr>
            <p:spPr>
              <a:xfrm>
                <a:off x="2154485" y="4527837"/>
                <a:ext cx="536380" cy="53638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p:sp>
        <p:nvSpPr>
          <p:cNvPr id="61" name="矩形 60">
            <a:extLst>
              <a:ext uri="{FF2B5EF4-FFF2-40B4-BE49-F238E27FC236}">
                <a16:creationId xmlns:a16="http://schemas.microsoft.com/office/drawing/2014/main" id="{2F6E27A0-DBAD-43C4-937A-C5ED2D203236}"/>
              </a:ext>
            </a:extLst>
          </p:cNvPr>
          <p:cNvSpPr/>
          <p:nvPr/>
        </p:nvSpPr>
        <p:spPr>
          <a:xfrm>
            <a:off x="2692827" y="452783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62" name="矩形 61">
                <a:extLst>
                  <a:ext uri="{FF2B5EF4-FFF2-40B4-BE49-F238E27FC236}">
                    <a16:creationId xmlns:a16="http://schemas.microsoft.com/office/drawing/2014/main" id="{D1A515FB-1AF7-47E5-BCA5-D72CF955D5A5}"/>
                  </a:ext>
                </a:extLst>
              </p:cNvPr>
              <p:cNvSpPr/>
              <p:nvPr/>
            </p:nvSpPr>
            <p:spPr>
              <a:xfrm>
                <a:off x="3232571" y="452783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62" name="矩形 61">
                <a:extLst>
                  <a:ext uri="{FF2B5EF4-FFF2-40B4-BE49-F238E27FC236}">
                    <a16:creationId xmlns:a16="http://schemas.microsoft.com/office/drawing/2014/main" id="{D1A515FB-1AF7-47E5-BCA5-D72CF955D5A5}"/>
                  </a:ext>
                </a:extLst>
              </p:cNvPr>
              <p:cNvSpPr>
                <a:spLocks noRot="1" noChangeAspect="1" noMove="1" noResize="1" noEditPoints="1" noAdjustHandles="1" noChangeArrowheads="1" noChangeShapeType="1" noTextEdit="1"/>
              </p:cNvSpPr>
              <p:nvPr/>
            </p:nvSpPr>
            <p:spPr>
              <a:xfrm>
                <a:off x="3232571" y="4527837"/>
                <a:ext cx="536380" cy="53638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3" name="矩形 62">
                <a:extLst>
                  <a:ext uri="{FF2B5EF4-FFF2-40B4-BE49-F238E27FC236}">
                    <a16:creationId xmlns:a16="http://schemas.microsoft.com/office/drawing/2014/main" id="{A6B1851D-D882-4F07-A9E0-B34A26FE8C9C}"/>
                  </a:ext>
                </a:extLst>
              </p:cNvPr>
              <p:cNvSpPr/>
              <p:nvPr/>
            </p:nvSpPr>
            <p:spPr>
              <a:xfrm>
                <a:off x="3770177" y="452783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63" name="矩形 62">
                <a:extLst>
                  <a:ext uri="{FF2B5EF4-FFF2-40B4-BE49-F238E27FC236}">
                    <a16:creationId xmlns:a16="http://schemas.microsoft.com/office/drawing/2014/main" id="{A6B1851D-D882-4F07-A9E0-B34A26FE8C9C}"/>
                  </a:ext>
                </a:extLst>
              </p:cNvPr>
              <p:cNvSpPr>
                <a:spLocks noRot="1" noChangeAspect="1" noMove="1" noResize="1" noEditPoints="1" noAdjustHandles="1" noChangeArrowheads="1" noChangeShapeType="1" noTextEdit="1"/>
              </p:cNvSpPr>
              <p:nvPr/>
            </p:nvSpPr>
            <p:spPr>
              <a:xfrm>
                <a:off x="3770177" y="4527837"/>
                <a:ext cx="536380" cy="53638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4" name="矩形 63">
                <a:extLst>
                  <a:ext uri="{FF2B5EF4-FFF2-40B4-BE49-F238E27FC236}">
                    <a16:creationId xmlns:a16="http://schemas.microsoft.com/office/drawing/2014/main" id="{855E537E-D437-4E8C-A1A7-4B6D6E7554EE}"/>
                  </a:ext>
                </a:extLst>
              </p:cNvPr>
              <p:cNvSpPr/>
              <p:nvPr/>
            </p:nvSpPr>
            <p:spPr>
              <a:xfrm>
                <a:off x="2154485" y="506705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64" name="矩形 63">
                <a:extLst>
                  <a:ext uri="{FF2B5EF4-FFF2-40B4-BE49-F238E27FC236}">
                    <a16:creationId xmlns:a16="http://schemas.microsoft.com/office/drawing/2014/main" id="{855E537E-D437-4E8C-A1A7-4B6D6E7554EE}"/>
                  </a:ext>
                </a:extLst>
              </p:cNvPr>
              <p:cNvSpPr>
                <a:spLocks noRot="1" noChangeAspect="1" noMove="1" noResize="1" noEditPoints="1" noAdjustHandles="1" noChangeArrowheads="1" noChangeShapeType="1" noTextEdit="1"/>
              </p:cNvSpPr>
              <p:nvPr/>
            </p:nvSpPr>
            <p:spPr>
              <a:xfrm>
                <a:off x="2154485" y="5067055"/>
                <a:ext cx="536380" cy="53638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p:sp>
        <p:nvSpPr>
          <p:cNvPr id="66" name="矩形 65">
            <a:extLst>
              <a:ext uri="{FF2B5EF4-FFF2-40B4-BE49-F238E27FC236}">
                <a16:creationId xmlns:a16="http://schemas.microsoft.com/office/drawing/2014/main" id="{26D03417-3561-494A-BEF5-FA457F13F41D}"/>
              </a:ext>
            </a:extLst>
          </p:cNvPr>
          <p:cNvSpPr/>
          <p:nvPr/>
        </p:nvSpPr>
        <p:spPr>
          <a:xfrm>
            <a:off x="2692827" y="506705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67" name="矩形 66">
                <a:extLst>
                  <a:ext uri="{FF2B5EF4-FFF2-40B4-BE49-F238E27FC236}">
                    <a16:creationId xmlns:a16="http://schemas.microsoft.com/office/drawing/2014/main" id="{357C533C-F6D1-4D17-AEFA-54A4500CF65E}"/>
                  </a:ext>
                </a:extLst>
              </p:cNvPr>
              <p:cNvSpPr/>
              <p:nvPr/>
            </p:nvSpPr>
            <p:spPr>
              <a:xfrm>
                <a:off x="3232571" y="506705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67" name="矩形 66">
                <a:extLst>
                  <a:ext uri="{FF2B5EF4-FFF2-40B4-BE49-F238E27FC236}">
                    <a16:creationId xmlns:a16="http://schemas.microsoft.com/office/drawing/2014/main" id="{357C533C-F6D1-4D17-AEFA-54A4500CF65E}"/>
                  </a:ext>
                </a:extLst>
              </p:cNvPr>
              <p:cNvSpPr>
                <a:spLocks noRot="1" noChangeAspect="1" noMove="1" noResize="1" noEditPoints="1" noAdjustHandles="1" noChangeArrowheads="1" noChangeShapeType="1" noTextEdit="1"/>
              </p:cNvSpPr>
              <p:nvPr/>
            </p:nvSpPr>
            <p:spPr>
              <a:xfrm>
                <a:off x="3232571" y="5067055"/>
                <a:ext cx="536380" cy="53638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8" name="矩形 67">
                <a:extLst>
                  <a:ext uri="{FF2B5EF4-FFF2-40B4-BE49-F238E27FC236}">
                    <a16:creationId xmlns:a16="http://schemas.microsoft.com/office/drawing/2014/main" id="{527E3534-D119-43A6-A950-5120A91C4BA9}"/>
                  </a:ext>
                </a:extLst>
              </p:cNvPr>
              <p:cNvSpPr/>
              <p:nvPr/>
            </p:nvSpPr>
            <p:spPr>
              <a:xfrm>
                <a:off x="3770177" y="506705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68" name="矩形 67">
                <a:extLst>
                  <a:ext uri="{FF2B5EF4-FFF2-40B4-BE49-F238E27FC236}">
                    <a16:creationId xmlns:a16="http://schemas.microsoft.com/office/drawing/2014/main" id="{527E3534-D119-43A6-A950-5120A91C4BA9}"/>
                  </a:ext>
                </a:extLst>
              </p:cNvPr>
              <p:cNvSpPr>
                <a:spLocks noRot="1" noChangeAspect="1" noMove="1" noResize="1" noEditPoints="1" noAdjustHandles="1" noChangeArrowheads="1" noChangeShapeType="1" noTextEdit="1"/>
              </p:cNvSpPr>
              <p:nvPr/>
            </p:nvSpPr>
            <p:spPr>
              <a:xfrm>
                <a:off x="3770177" y="5067055"/>
                <a:ext cx="536380" cy="53638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9" name="矩形 68">
                <a:extLst>
                  <a:ext uri="{FF2B5EF4-FFF2-40B4-BE49-F238E27FC236}">
                    <a16:creationId xmlns:a16="http://schemas.microsoft.com/office/drawing/2014/main" id="{34D5C5EC-BAC8-488C-B089-EE139B20EBE4}"/>
                  </a:ext>
                </a:extLst>
              </p:cNvPr>
              <p:cNvSpPr/>
              <p:nvPr/>
            </p:nvSpPr>
            <p:spPr>
              <a:xfrm>
                <a:off x="2748648" y="3932798"/>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69" name="矩形 68">
                <a:extLst>
                  <a:ext uri="{FF2B5EF4-FFF2-40B4-BE49-F238E27FC236}">
                    <a16:creationId xmlns:a16="http://schemas.microsoft.com/office/drawing/2014/main" id="{34D5C5EC-BAC8-488C-B089-EE139B20EBE4}"/>
                  </a:ext>
                </a:extLst>
              </p:cNvPr>
              <p:cNvSpPr>
                <a:spLocks noRot="1" noChangeAspect="1" noMove="1" noResize="1" noEditPoints="1" noAdjustHandles="1" noChangeArrowheads="1" noChangeShapeType="1" noTextEdit="1"/>
              </p:cNvSpPr>
              <p:nvPr/>
            </p:nvSpPr>
            <p:spPr>
              <a:xfrm>
                <a:off x="2748648" y="3932798"/>
                <a:ext cx="536380" cy="53638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0" name="矩形 69">
                <a:extLst>
                  <a:ext uri="{FF2B5EF4-FFF2-40B4-BE49-F238E27FC236}">
                    <a16:creationId xmlns:a16="http://schemas.microsoft.com/office/drawing/2014/main" id="{E0A2B27E-C1FD-428D-8ABC-ECD3B66639D2}"/>
                  </a:ext>
                </a:extLst>
              </p:cNvPr>
              <p:cNvSpPr/>
              <p:nvPr/>
            </p:nvSpPr>
            <p:spPr>
              <a:xfrm>
                <a:off x="2749700" y="3395502"/>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0" name="矩形 69">
                <a:extLst>
                  <a:ext uri="{FF2B5EF4-FFF2-40B4-BE49-F238E27FC236}">
                    <a16:creationId xmlns:a16="http://schemas.microsoft.com/office/drawing/2014/main" id="{E0A2B27E-C1FD-428D-8ABC-ECD3B66639D2}"/>
                  </a:ext>
                </a:extLst>
              </p:cNvPr>
              <p:cNvSpPr>
                <a:spLocks noRot="1" noChangeAspect="1" noMove="1" noResize="1" noEditPoints="1" noAdjustHandles="1" noChangeArrowheads="1" noChangeShapeType="1" noTextEdit="1"/>
              </p:cNvSpPr>
              <p:nvPr/>
            </p:nvSpPr>
            <p:spPr>
              <a:xfrm>
                <a:off x="2749700" y="3395502"/>
                <a:ext cx="536380" cy="53638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1" name="矩形 70">
                <a:extLst>
                  <a:ext uri="{FF2B5EF4-FFF2-40B4-BE49-F238E27FC236}">
                    <a16:creationId xmlns:a16="http://schemas.microsoft.com/office/drawing/2014/main" id="{B3819C55-D5D0-459B-AB96-2D367D9B2FB3}"/>
                  </a:ext>
                </a:extLst>
              </p:cNvPr>
              <p:cNvSpPr/>
              <p:nvPr/>
            </p:nvSpPr>
            <p:spPr>
              <a:xfrm>
                <a:off x="2749526" y="4473148"/>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1" name="矩形 70">
                <a:extLst>
                  <a:ext uri="{FF2B5EF4-FFF2-40B4-BE49-F238E27FC236}">
                    <a16:creationId xmlns:a16="http://schemas.microsoft.com/office/drawing/2014/main" id="{B3819C55-D5D0-459B-AB96-2D367D9B2FB3}"/>
                  </a:ext>
                </a:extLst>
              </p:cNvPr>
              <p:cNvSpPr>
                <a:spLocks noRot="1" noChangeAspect="1" noMove="1" noResize="1" noEditPoints="1" noAdjustHandles="1" noChangeArrowheads="1" noChangeShapeType="1" noTextEdit="1"/>
              </p:cNvSpPr>
              <p:nvPr/>
            </p:nvSpPr>
            <p:spPr>
              <a:xfrm>
                <a:off x="2749526" y="4473148"/>
                <a:ext cx="536380" cy="53638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2" name="矩形 71">
                <a:extLst>
                  <a:ext uri="{FF2B5EF4-FFF2-40B4-BE49-F238E27FC236}">
                    <a16:creationId xmlns:a16="http://schemas.microsoft.com/office/drawing/2014/main" id="{BD1DE431-089D-4017-A08B-8C662941858D}"/>
                  </a:ext>
                </a:extLst>
              </p:cNvPr>
              <p:cNvSpPr/>
              <p:nvPr/>
            </p:nvSpPr>
            <p:spPr>
              <a:xfrm>
                <a:off x="2750673" y="5012367"/>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2" name="矩形 71">
                <a:extLst>
                  <a:ext uri="{FF2B5EF4-FFF2-40B4-BE49-F238E27FC236}">
                    <a16:creationId xmlns:a16="http://schemas.microsoft.com/office/drawing/2014/main" id="{BD1DE431-089D-4017-A08B-8C662941858D}"/>
                  </a:ext>
                </a:extLst>
              </p:cNvPr>
              <p:cNvSpPr>
                <a:spLocks noRot="1" noChangeAspect="1" noMove="1" noResize="1" noEditPoints="1" noAdjustHandles="1" noChangeArrowheads="1" noChangeShapeType="1" noTextEdit="1"/>
              </p:cNvSpPr>
              <p:nvPr/>
            </p:nvSpPr>
            <p:spPr>
              <a:xfrm>
                <a:off x="2750673" y="5012367"/>
                <a:ext cx="536380" cy="53638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3" name="矩形 72">
                <a:extLst>
                  <a:ext uri="{FF2B5EF4-FFF2-40B4-BE49-F238E27FC236}">
                    <a16:creationId xmlns:a16="http://schemas.microsoft.com/office/drawing/2014/main" id="{7125477B-E171-40AF-B090-1EF614410907}"/>
                  </a:ext>
                </a:extLst>
              </p:cNvPr>
              <p:cNvSpPr/>
              <p:nvPr/>
            </p:nvSpPr>
            <p:spPr>
              <a:xfrm>
                <a:off x="5062186" y="3452239"/>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sub>
                      </m:sSub>
                    </m:oMath>
                  </m:oMathPara>
                </a14:m>
                <a:endParaRPr lang="zh-TW" altLang="en-US" sz="1000" dirty="0">
                  <a:solidFill>
                    <a:srgbClr val="000000"/>
                  </a:solidFill>
                </a:endParaRPr>
              </a:p>
            </p:txBody>
          </p:sp>
        </mc:Choice>
        <mc:Fallback xmlns="">
          <p:sp>
            <p:nvSpPr>
              <p:cNvPr id="73" name="矩形 72">
                <a:extLst>
                  <a:ext uri="{FF2B5EF4-FFF2-40B4-BE49-F238E27FC236}">
                    <a16:creationId xmlns:a16="http://schemas.microsoft.com/office/drawing/2014/main" id="{7125477B-E171-40AF-B090-1EF614410907}"/>
                  </a:ext>
                </a:extLst>
              </p:cNvPr>
              <p:cNvSpPr>
                <a:spLocks noRot="1" noChangeAspect="1" noMove="1" noResize="1" noEditPoints="1" noAdjustHandles="1" noChangeArrowheads="1" noChangeShapeType="1" noTextEdit="1"/>
              </p:cNvSpPr>
              <p:nvPr/>
            </p:nvSpPr>
            <p:spPr>
              <a:xfrm>
                <a:off x="5062186" y="3452239"/>
                <a:ext cx="536380" cy="2145519"/>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p:grpSp>
        <p:nvGrpSpPr>
          <p:cNvPr id="74" name="群組 73">
            <a:extLst>
              <a:ext uri="{FF2B5EF4-FFF2-40B4-BE49-F238E27FC236}">
                <a16:creationId xmlns:a16="http://schemas.microsoft.com/office/drawing/2014/main" id="{1E6F6F11-1D5E-4C75-96A7-601039509961}"/>
              </a:ext>
            </a:extLst>
          </p:cNvPr>
          <p:cNvGrpSpPr/>
          <p:nvPr/>
        </p:nvGrpSpPr>
        <p:grpSpPr>
          <a:xfrm>
            <a:off x="4520897" y="4365864"/>
            <a:ext cx="321828" cy="321828"/>
            <a:chOff x="2889590" y="8733813"/>
            <a:chExt cx="360000" cy="360000"/>
          </a:xfrm>
        </p:grpSpPr>
        <p:sp>
          <p:nvSpPr>
            <p:cNvPr id="75" name="橢圓 74">
              <a:extLst>
                <a:ext uri="{FF2B5EF4-FFF2-40B4-BE49-F238E27FC236}">
                  <a16:creationId xmlns:a16="http://schemas.microsoft.com/office/drawing/2014/main" id="{CEDD913A-8A9D-405D-95D6-DEAE5E2BB511}"/>
                </a:ext>
              </a:extLst>
            </p:cNvPr>
            <p:cNvSpPr/>
            <p:nvPr/>
          </p:nvSpPr>
          <p:spPr>
            <a:xfrm>
              <a:off x="2889590" y="8733813"/>
              <a:ext cx="360000" cy="36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76" name="直線接點 75">
              <a:extLst>
                <a:ext uri="{FF2B5EF4-FFF2-40B4-BE49-F238E27FC236}">
                  <a16:creationId xmlns:a16="http://schemas.microsoft.com/office/drawing/2014/main" id="{1BCBE5A1-F92A-454D-B65D-41FCEE72B586}"/>
                </a:ext>
              </a:extLst>
            </p:cNvPr>
            <p:cNvCxnSpPr>
              <a:stCxn id="75" idx="0"/>
              <a:endCxn id="75" idx="4"/>
            </p:cNvCxnSpPr>
            <p:nvPr/>
          </p:nvCxnSpPr>
          <p:spPr>
            <a:xfrm>
              <a:off x="3069590" y="8733813"/>
              <a:ext cx="0" cy="36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7" name="直線接點 76">
              <a:extLst>
                <a:ext uri="{FF2B5EF4-FFF2-40B4-BE49-F238E27FC236}">
                  <a16:creationId xmlns:a16="http://schemas.microsoft.com/office/drawing/2014/main" id="{84FDB92D-8BB6-4CEF-B416-0F8F0322E8B9}"/>
                </a:ext>
              </a:extLst>
            </p:cNvPr>
            <p:cNvCxnSpPr>
              <a:stCxn id="75" idx="2"/>
              <a:endCxn id="75" idx="6"/>
            </p:cNvCxnSpPr>
            <p:nvPr/>
          </p:nvCxnSpPr>
          <p:spPr>
            <a:xfrm>
              <a:off x="2889590" y="8913813"/>
              <a:ext cx="36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78" name="矩形 77">
            <a:extLst>
              <a:ext uri="{FF2B5EF4-FFF2-40B4-BE49-F238E27FC236}">
                <a16:creationId xmlns:a16="http://schemas.microsoft.com/office/drawing/2014/main" id="{2DCA4023-1325-47F6-83DB-5155DB7854C0}"/>
              </a:ext>
            </a:extLst>
          </p:cNvPr>
          <p:cNvSpPr/>
          <p:nvPr/>
        </p:nvSpPr>
        <p:spPr>
          <a:xfrm>
            <a:off x="5600943" y="3452239"/>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280D397D-B169-4234-B3C6-2583CC7A945C}"/>
                  </a:ext>
                </a:extLst>
              </p:cNvPr>
              <p:cNvSpPr/>
              <p:nvPr/>
            </p:nvSpPr>
            <p:spPr>
              <a:xfrm>
                <a:off x="6139635" y="3454018"/>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+2</m:t>
                          </m:r>
                        </m:sub>
                      </m:sSub>
                    </m:oMath>
                  </m:oMathPara>
                </a14:m>
                <a:endParaRPr lang="zh-TW" altLang="en-US" sz="1000" dirty="0"/>
              </a:p>
            </p:txBody>
          </p:sp>
        </mc:Choice>
        <mc:Fallback xmlns="">
          <p:sp>
            <p:nvSpPr>
              <p:cNvPr id="79" name="矩形 78">
                <a:extLst>
                  <a:ext uri="{FF2B5EF4-FFF2-40B4-BE49-F238E27FC236}">
                    <a16:creationId xmlns:a16="http://schemas.microsoft.com/office/drawing/2014/main" id="{280D397D-B169-4234-B3C6-2583CC7A945C}"/>
                  </a:ext>
                </a:extLst>
              </p:cNvPr>
              <p:cNvSpPr>
                <a:spLocks noRot="1" noChangeAspect="1" noMove="1" noResize="1" noEditPoints="1" noAdjustHandles="1" noChangeArrowheads="1" noChangeShapeType="1" noTextEdit="1"/>
              </p:cNvSpPr>
              <p:nvPr/>
            </p:nvSpPr>
            <p:spPr>
              <a:xfrm>
                <a:off x="6139635" y="3454018"/>
                <a:ext cx="536380" cy="2145519"/>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80B34D1E-2B92-46FB-8A82-B522D0C5A142}"/>
                  </a:ext>
                </a:extLst>
              </p:cNvPr>
              <p:cNvSpPr/>
              <p:nvPr/>
            </p:nvSpPr>
            <p:spPr>
              <a:xfrm>
                <a:off x="6680703" y="3454018"/>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+3</m:t>
                          </m:r>
                        </m:sub>
                      </m:sSub>
                    </m:oMath>
                  </m:oMathPara>
                </a14:m>
                <a:endParaRPr lang="zh-TW" altLang="en-US" sz="1000" dirty="0"/>
              </a:p>
            </p:txBody>
          </p:sp>
        </mc:Choice>
        <mc:Fallback xmlns="">
          <p:sp>
            <p:nvSpPr>
              <p:cNvPr id="80" name="矩形 79">
                <a:extLst>
                  <a:ext uri="{FF2B5EF4-FFF2-40B4-BE49-F238E27FC236}">
                    <a16:creationId xmlns:a16="http://schemas.microsoft.com/office/drawing/2014/main" id="{80B34D1E-2B92-46FB-8A82-B522D0C5A142}"/>
                  </a:ext>
                </a:extLst>
              </p:cNvPr>
              <p:cNvSpPr>
                <a:spLocks noRot="1" noChangeAspect="1" noMove="1" noResize="1" noEditPoints="1" noAdjustHandles="1" noChangeArrowheads="1" noChangeShapeType="1" noTextEdit="1"/>
              </p:cNvSpPr>
              <p:nvPr/>
            </p:nvSpPr>
            <p:spPr>
              <a:xfrm>
                <a:off x="6680703" y="3454018"/>
                <a:ext cx="536380" cy="2145519"/>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6558D165-638E-4AA0-8585-D66239D8BCB6}"/>
                  </a:ext>
                </a:extLst>
              </p:cNvPr>
              <p:cNvSpPr/>
              <p:nvPr/>
            </p:nvSpPr>
            <p:spPr>
              <a:xfrm>
                <a:off x="5658204" y="3395472"/>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m:t>
                          </m:r>
                          <m:r>
                            <a:rPr lang="en-US" altLang="zh-TW" sz="1000" b="0" i="1" smtClean="0">
                              <a:solidFill>
                                <a:srgbClr val="000000"/>
                              </a:solidFill>
                              <a:latin typeface="Cambria Math" panose="02040503050406030204" pitchFamily="18" charset="0"/>
                            </a:rPr>
                            <m:t>𝑐</m:t>
                          </m:r>
                        </m:sub>
                      </m:sSub>
                    </m:oMath>
                  </m:oMathPara>
                </a14:m>
                <a:endParaRPr lang="zh-TW" altLang="en-US" sz="1000" dirty="0"/>
              </a:p>
            </p:txBody>
          </p:sp>
        </mc:Choice>
        <mc:Fallback xmlns="">
          <p:sp>
            <p:nvSpPr>
              <p:cNvPr id="81" name="矩形 80">
                <a:extLst>
                  <a:ext uri="{FF2B5EF4-FFF2-40B4-BE49-F238E27FC236}">
                    <a16:creationId xmlns:a16="http://schemas.microsoft.com/office/drawing/2014/main" id="{6558D165-638E-4AA0-8585-D66239D8BCB6}"/>
                  </a:ext>
                </a:extLst>
              </p:cNvPr>
              <p:cNvSpPr>
                <a:spLocks noRot="1" noChangeAspect="1" noMove="1" noResize="1" noEditPoints="1" noAdjustHandles="1" noChangeArrowheads="1" noChangeShapeType="1" noTextEdit="1"/>
              </p:cNvSpPr>
              <p:nvPr/>
            </p:nvSpPr>
            <p:spPr>
              <a:xfrm>
                <a:off x="5658204" y="3395472"/>
                <a:ext cx="536380" cy="2145519"/>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p:cxnSp>
        <p:nvCxnSpPr>
          <p:cNvPr id="82" name="直線接點 81">
            <a:extLst>
              <a:ext uri="{FF2B5EF4-FFF2-40B4-BE49-F238E27FC236}">
                <a16:creationId xmlns:a16="http://schemas.microsoft.com/office/drawing/2014/main" id="{17409BA6-1FC2-42DD-B824-6C6B5ACB4109}"/>
              </a:ext>
            </a:extLst>
          </p:cNvPr>
          <p:cNvCxnSpPr/>
          <p:nvPr/>
        </p:nvCxnSpPr>
        <p:spPr>
          <a:xfrm>
            <a:off x="7418896" y="4472375"/>
            <a:ext cx="270502"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83" name="直線接點 82">
            <a:extLst>
              <a:ext uri="{FF2B5EF4-FFF2-40B4-BE49-F238E27FC236}">
                <a16:creationId xmlns:a16="http://schemas.microsoft.com/office/drawing/2014/main" id="{35C7C21A-5DAE-47D4-B528-9660C3AB8879}"/>
              </a:ext>
            </a:extLst>
          </p:cNvPr>
          <p:cNvCxnSpPr/>
          <p:nvPr/>
        </p:nvCxnSpPr>
        <p:spPr>
          <a:xfrm>
            <a:off x="7418896" y="4578814"/>
            <a:ext cx="270502"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6EFA2C49-A1C0-4A95-A868-F190372F24E2}"/>
                  </a:ext>
                </a:extLst>
              </p:cNvPr>
              <p:cNvSpPr/>
              <p:nvPr/>
            </p:nvSpPr>
            <p:spPr>
              <a:xfrm>
                <a:off x="7887500" y="345223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84" name="矩形 83">
                <a:extLst>
                  <a:ext uri="{FF2B5EF4-FFF2-40B4-BE49-F238E27FC236}">
                    <a16:creationId xmlns:a16="http://schemas.microsoft.com/office/drawing/2014/main" id="{6EFA2C49-A1C0-4A95-A868-F190372F24E2}"/>
                  </a:ext>
                </a:extLst>
              </p:cNvPr>
              <p:cNvSpPr>
                <a:spLocks noRot="1" noChangeAspect="1" noMove="1" noResize="1" noEditPoints="1" noAdjustHandles="1" noChangeArrowheads="1" noChangeShapeType="1" noTextEdit="1"/>
              </p:cNvSpPr>
              <p:nvPr/>
            </p:nvSpPr>
            <p:spPr>
              <a:xfrm>
                <a:off x="7887500" y="3452239"/>
                <a:ext cx="536380" cy="53638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sp>
        <p:nvSpPr>
          <p:cNvPr id="85" name="矩形 84">
            <a:extLst>
              <a:ext uri="{FF2B5EF4-FFF2-40B4-BE49-F238E27FC236}">
                <a16:creationId xmlns:a16="http://schemas.microsoft.com/office/drawing/2014/main" id="{D4EFBEC9-FF22-4E48-9D68-A64345826A6B}"/>
              </a:ext>
            </a:extLst>
          </p:cNvPr>
          <p:cNvSpPr/>
          <p:nvPr/>
        </p:nvSpPr>
        <p:spPr>
          <a:xfrm>
            <a:off x="8425842" y="345223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86" name="矩形 85">
                <a:extLst>
                  <a:ext uri="{FF2B5EF4-FFF2-40B4-BE49-F238E27FC236}">
                    <a16:creationId xmlns:a16="http://schemas.microsoft.com/office/drawing/2014/main" id="{B34B17A8-2C72-4383-8F6C-8E123D84D745}"/>
                  </a:ext>
                </a:extLst>
              </p:cNvPr>
              <p:cNvSpPr/>
              <p:nvPr/>
            </p:nvSpPr>
            <p:spPr>
              <a:xfrm>
                <a:off x="8965586" y="345223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86" name="矩形 85">
                <a:extLst>
                  <a:ext uri="{FF2B5EF4-FFF2-40B4-BE49-F238E27FC236}">
                    <a16:creationId xmlns:a16="http://schemas.microsoft.com/office/drawing/2014/main" id="{B34B17A8-2C72-4383-8F6C-8E123D84D745}"/>
                  </a:ext>
                </a:extLst>
              </p:cNvPr>
              <p:cNvSpPr>
                <a:spLocks noRot="1" noChangeAspect="1" noMove="1" noResize="1" noEditPoints="1" noAdjustHandles="1" noChangeArrowheads="1" noChangeShapeType="1" noTextEdit="1"/>
              </p:cNvSpPr>
              <p:nvPr/>
            </p:nvSpPr>
            <p:spPr>
              <a:xfrm>
                <a:off x="8965586" y="3452239"/>
                <a:ext cx="536380" cy="53638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7" name="矩形 86">
                <a:extLst>
                  <a:ext uri="{FF2B5EF4-FFF2-40B4-BE49-F238E27FC236}">
                    <a16:creationId xmlns:a16="http://schemas.microsoft.com/office/drawing/2014/main" id="{3BCF17BD-AAD1-4CAD-9729-41B9C99FB72F}"/>
                  </a:ext>
                </a:extLst>
              </p:cNvPr>
              <p:cNvSpPr/>
              <p:nvPr/>
            </p:nvSpPr>
            <p:spPr>
              <a:xfrm>
                <a:off x="9506030" y="345223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7" name="矩形 86">
                <a:extLst>
                  <a:ext uri="{FF2B5EF4-FFF2-40B4-BE49-F238E27FC236}">
                    <a16:creationId xmlns:a16="http://schemas.microsoft.com/office/drawing/2014/main" id="{3BCF17BD-AAD1-4CAD-9729-41B9C99FB72F}"/>
                  </a:ext>
                </a:extLst>
              </p:cNvPr>
              <p:cNvSpPr>
                <a:spLocks noRot="1" noChangeAspect="1" noMove="1" noResize="1" noEditPoints="1" noAdjustHandles="1" noChangeArrowheads="1" noChangeShapeType="1" noTextEdit="1"/>
              </p:cNvSpPr>
              <p:nvPr/>
            </p:nvSpPr>
            <p:spPr>
              <a:xfrm>
                <a:off x="9506030" y="3452239"/>
                <a:ext cx="536380" cy="53638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8" name="矩形 87">
                <a:extLst>
                  <a:ext uri="{FF2B5EF4-FFF2-40B4-BE49-F238E27FC236}">
                    <a16:creationId xmlns:a16="http://schemas.microsoft.com/office/drawing/2014/main" id="{634D266D-D293-4565-87C4-C1AD968BBFC3}"/>
                  </a:ext>
                </a:extLst>
              </p:cNvPr>
              <p:cNvSpPr/>
              <p:nvPr/>
            </p:nvSpPr>
            <p:spPr>
              <a:xfrm>
                <a:off x="7888586" y="399145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88" name="矩形 87">
                <a:extLst>
                  <a:ext uri="{FF2B5EF4-FFF2-40B4-BE49-F238E27FC236}">
                    <a16:creationId xmlns:a16="http://schemas.microsoft.com/office/drawing/2014/main" id="{634D266D-D293-4565-87C4-C1AD968BBFC3}"/>
                  </a:ext>
                </a:extLst>
              </p:cNvPr>
              <p:cNvSpPr>
                <a:spLocks noRot="1" noChangeAspect="1" noMove="1" noResize="1" noEditPoints="1" noAdjustHandles="1" noChangeArrowheads="1" noChangeShapeType="1" noTextEdit="1"/>
              </p:cNvSpPr>
              <p:nvPr/>
            </p:nvSpPr>
            <p:spPr>
              <a:xfrm>
                <a:off x="7888586" y="3991457"/>
                <a:ext cx="536380" cy="53638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9" name="矩形 88">
                <a:extLst>
                  <a:ext uri="{FF2B5EF4-FFF2-40B4-BE49-F238E27FC236}">
                    <a16:creationId xmlns:a16="http://schemas.microsoft.com/office/drawing/2014/main" id="{EE3AE94B-BE48-483C-88D5-5E1E67D1536A}"/>
                  </a:ext>
                </a:extLst>
              </p:cNvPr>
              <p:cNvSpPr/>
              <p:nvPr/>
            </p:nvSpPr>
            <p:spPr>
              <a:xfrm>
                <a:off x="8966672" y="399145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89" name="矩形 88">
                <a:extLst>
                  <a:ext uri="{FF2B5EF4-FFF2-40B4-BE49-F238E27FC236}">
                    <a16:creationId xmlns:a16="http://schemas.microsoft.com/office/drawing/2014/main" id="{EE3AE94B-BE48-483C-88D5-5E1E67D1536A}"/>
                  </a:ext>
                </a:extLst>
              </p:cNvPr>
              <p:cNvSpPr>
                <a:spLocks noRot="1" noChangeAspect="1" noMove="1" noResize="1" noEditPoints="1" noAdjustHandles="1" noChangeArrowheads="1" noChangeShapeType="1" noTextEdit="1"/>
              </p:cNvSpPr>
              <p:nvPr/>
            </p:nvSpPr>
            <p:spPr>
              <a:xfrm>
                <a:off x="8966672" y="3991457"/>
                <a:ext cx="536380" cy="53638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0" name="矩形 89">
                <a:extLst>
                  <a:ext uri="{FF2B5EF4-FFF2-40B4-BE49-F238E27FC236}">
                    <a16:creationId xmlns:a16="http://schemas.microsoft.com/office/drawing/2014/main" id="{6AD9E565-5D5A-406E-A6BC-F5FB6F7C6337}"/>
                  </a:ext>
                </a:extLst>
              </p:cNvPr>
              <p:cNvSpPr/>
              <p:nvPr/>
            </p:nvSpPr>
            <p:spPr>
              <a:xfrm>
                <a:off x="9504278" y="399145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0" name="矩形 89">
                <a:extLst>
                  <a:ext uri="{FF2B5EF4-FFF2-40B4-BE49-F238E27FC236}">
                    <a16:creationId xmlns:a16="http://schemas.microsoft.com/office/drawing/2014/main" id="{6AD9E565-5D5A-406E-A6BC-F5FB6F7C6337}"/>
                  </a:ext>
                </a:extLst>
              </p:cNvPr>
              <p:cNvSpPr>
                <a:spLocks noRot="1" noChangeAspect="1" noMove="1" noResize="1" noEditPoints="1" noAdjustHandles="1" noChangeArrowheads="1" noChangeShapeType="1" noTextEdit="1"/>
              </p:cNvSpPr>
              <p:nvPr/>
            </p:nvSpPr>
            <p:spPr>
              <a:xfrm>
                <a:off x="9504278" y="3991457"/>
                <a:ext cx="536380" cy="536380"/>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1" name="矩形 90">
                <a:extLst>
                  <a:ext uri="{FF2B5EF4-FFF2-40B4-BE49-F238E27FC236}">
                    <a16:creationId xmlns:a16="http://schemas.microsoft.com/office/drawing/2014/main" id="{1CD10E35-686D-4B71-8417-0CB750482DB5}"/>
                  </a:ext>
                </a:extLst>
              </p:cNvPr>
              <p:cNvSpPr/>
              <p:nvPr/>
            </p:nvSpPr>
            <p:spPr>
              <a:xfrm>
                <a:off x="7888586" y="453067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91" name="矩形 90">
                <a:extLst>
                  <a:ext uri="{FF2B5EF4-FFF2-40B4-BE49-F238E27FC236}">
                    <a16:creationId xmlns:a16="http://schemas.microsoft.com/office/drawing/2014/main" id="{1CD10E35-686D-4B71-8417-0CB750482DB5}"/>
                  </a:ext>
                </a:extLst>
              </p:cNvPr>
              <p:cNvSpPr>
                <a:spLocks noRot="1" noChangeAspect="1" noMove="1" noResize="1" noEditPoints="1" noAdjustHandles="1" noChangeArrowheads="1" noChangeShapeType="1" noTextEdit="1"/>
              </p:cNvSpPr>
              <p:nvPr/>
            </p:nvSpPr>
            <p:spPr>
              <a:xfrm>
                <a:off x="7888586" y="4530675"/>
                <a:ext cx="536380" cy="536380"/>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p:sp>
        <p:nvSpPr>
          <p:cNvPr id="92" name="矩形 91">
            <a:extLst>
              <a:ext uri="{FF2B5EF4-FFF2-40B4-BE49-F238E27FC236}">
                <a16:creationId xmlns:a16="http://schemas.microsoft.com/office/drawing/2014/main" id="{A5EA62AF-0098-4202-8D2D-E2E3C96555FB}"/>
              </a:ext>
            </a:extLst>
          </p:cNvPr>
          <p:cNvSpPr/>
          <p:nvPr/>
        </p:nvSpPr>
        <p:spPr>
          <a:xfrm>
            <a:off x="8426928" y="453067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93" name="矩形 92">
                <a:extLst>
                  <a:ext uri="{FF2B5EF4-FFF2-40B4-BE49-F238E27FC236}">
                    <a16:creationId xmlns:a16="http://schemas.microsoft.com/office/drawing/2014/main" id="{41F5492A-926F-4027-8A5D-698688C5A3C6}"/>
                  </a:ext>
                </a:extLst>
              </p:cNvPr>
              <p:cNvSpPr/>
              <p:nvPr/>
            </p:nvSpPr>
            <p:spPr>
              <a:xfrm>
                <a:off x="8966672" y="453067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3" name="矩形 92">
                <a:extLst>
                  <a:ext uri="{FF2B5EF4-FFF2-40B4-BE49-F238E27FC236}">
                    <a16:creationId xmlns:a16="http://schemas.microsoft.com/office/drawing/2014/main" id="{41F5492A-926F-4027-8A5D-698688C5A3C6}"/>
                  </a:ext>
                </a:extLst>
              </p:cNvPr>
              <p:cNvSpPr>
                <a:spLocks noRot="1" noChangeAspect="1" noMove="1" noResize="1" noEditPoints="1" noAdjustHandles="1" noChangeArrowheads="1" noChangeShapeType="1" noTextEdit="1"/>
              </p:cNvSpPr>
              <p:nvPr/>
            </p:nvSpPr>
            <p:spPr>
              <a:xfrm>
                <a:off x="8966672" y="4530675"/>
                <a:ext cx="536380" cy="536380"/>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4" name="矩形 93">
                <a:extLst>
                  <a:ext uri="{FF2B5EF4-FFF2-40B4-BE49-F238E27FC236}">
                    <a16:creationId xmlns:a16="http://schemas.microsoft.com/office/drawing/2014/main" id="{CD7495E9-16A9-413F-A62D-8AC99C0BA36D}"/>
                  </a:ext>
                </a:extLst>
              </p:cNvPr>
              <p:cNvSpPr/>
              <p:nvPr/>
            </p:nvSpPr>
            <p:spPr>
              <a:xfrm>
                <a:off x="9504278" y="453067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4" name="矩形 93">
                <a:extLst>
                  <a:ext uri="{FF2B5EF4-FFF2-40B4-BE49-F238E27FC236}">
                    <a16:creationId xmlns:a16="http://schemas.microsoft.com/office/drawing/2014/main" id="{CD7495E9-16A9-413F-A62D-8AC99C0BA36D}"/>
                  </a:ext>
                </a:extLst>
              </p:cNvPr>
              <p:cNvSpPr>
                <a:spLocks noRot="1" noChangeAspect="1" noMove="1" noResize="1" noEditPoints="1" noAdjustHandles="1" noChangeArrowheads="1" noChangeShapeType="1" noTextEdit="1"/>
              </p:cNvSpPr>
              <p:nvPr/>
            </p:nvSpPr>
            <p:spPr>
              <a:xfrm>
                <a:off x="9504278" y="4530675"/>
                <a:ext cx="536380" cy="536380"/>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5" name="矩形 94">
                <a:extLst>
                  <a:ext uri="{FF2B5EF4-FFF2-40B4-BE49-F238E27FC236}">
                    <a16:creationId xmlns:a16="http://schemas.microsoft.com/office/drawing/2014/main" id="{1FC073FC-F9B3-46F9-9658-48F5C7825712}"/>
                  </a:ext>
                </a:extLst>
              </p:cNvPr>
              <p:cNvSpPr/>
              <p:nvPr/>
            </p:nvSpPr>
            <p:spPr>
              <a:xfrm>
                <a:off x="7888586" y="5069893"/>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95" name="矩形 94">
                <a:extLst>
                  <a:ext uri="{FF2B5EF4-FFF2-40B4-BE49-F238E27FC236}">
                    <a16:creationId xmlns:a16="http://schemas.microsoft.com/office/drawing/2014/main" id="{1FC073FC-F9B3-46F9-9658-48F5C7825712}"/>
                  </a:ext>
                </a:extLst>
              </p:cNvPr>
              <p:cNvSpPr>
                <a:spLocks noRot="1" noChangeAspect="1" noMove="1" noResize="1" noEditPoints="1" noAdjustHandles="1" noChangeArrowheads="1" noChangeShapeType="1" noTextEdit="1"/>
              </p:cNvSpPr>
              <p:nvPr/>
            </p:nvSpPr>
            <p:spPr>
              <a:xfrm>
                <a:off x="7888586" y="5069893"/>
                <a:ext cx="536380" cy="536380"/>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p:sp>
        <p:nvSpPr>
          <p:cNvPr id="96" name="矩形 95">
            <a:extLst>
              <a:ext uri="{FF2B5EF4-FFF2-40B4-BE49-F238E27FC236}">
                <a16:creationId xmlns:a16="http://schemas.microsoft.com/office/drawing/2014/main" id="{CFD3FC9C-3247-41AC-960D-D20A27A780D3}"/>
              </a:ext>
            </a:extLst>
          </p:cNvPr>
          <p:cNvSpPr/>
          <p:nvPr/>
        </p:nvSpPr>
        <p:spPr>
          <a:xfrm>
            <a:off x="8426928" y="5069893"/>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97" name="矩形 96">
                <a:extLst>
                  <a:ext uri="{FF2B5EF4-FFF2-40B4-BE49-F238E27FC236}">
                    <a16:creationId xmlns:a16="http://schemas.microsoft.com/office/drawing/2014/main" id="{C0EC8F76-0162-493A-B1B8-9C691608D099}"/>
                  </a:ext>
                </a:extLst>
              </p:cNvPr>
              <p:cNvSpPr/>
              <p:nvPr/>
            </p:nvSpPr>
            <p:spPr>
              <a:xfrm>
                <a:off x="8966672" y="5069893"/>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7" name="矩形 96">
                <a:extLst>
                  <a:ext uri="{FF2B5EF4-FFF2-40B4-BE49-F238E27FC236}">
                    <a16:creationId xmlns:a16="http://schemas.microsoft.com/office/drawing/2014/main" id="{C0EC8F76-0162-493A-B1B8-9C691608D099}"/>
                  </a:ext>
                </a:extLst>
              </p:cNvPr>
              <p:cNvSpPr>
                <a:spLocks noRot="1" noChangeAspect="1" noMove="1" noResize="1" noEditPoints="1" noAdjustHandles="1" noChangeArrowheads="1" noChangeShapeType="1" noTextEdit="1"/>
              </p:cNvSpPr>
              <p:nvPr/>
            </p:nvSpPr>
            <p:spPr>
              <a:xfrm>
                <a:off x="8966672" y="5069893"/>
                <a:ext cx="536380" cy="536380"/>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8" name="矩形 97">
                <a:extLst>
                  <a:ext uri="{FF2B5EF4-FFF2-40B4-BE49-F238E27FC236}">
                    <a16:creationId xmlns:a16="http://schemas.microsoft.com/office/drawing/2014/main" id="{19A2A55C-F198-4B57-953A-17F29530EF61}"/>
                  </a:ext>
                </a:extLst>
              </p:cNvPr>
              <p:cNvSpPr/>
              <p:nvPr/>
            </p:nvSpPr>
            <p:spPr>
              <a:xfrm>
                <a:off x="9504278" y="5069893"/>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8" name="矩形 97">
                <a:extLst>
                  <a:ext uri="{FF2B5EF4-FFF2-40B4-BE49-F238E27FC236}">
                    <a16:creationId xmlns:a16="http://schemas.microsoft.com/office/drawing/2014/main" id="{19A2A55C-F198-4B57-953A-17F29530EF61}"/>
                  </a:ext>
                </a:extLst>
              </p:cNvPr>
              <p:cNvSpPr>
                <a:spLocks noRot="1" noChangeAspect="1" noMove="1" noResize="1" noEditPoints="1" noAdjustHandles="1" noChangeArrowheads="1" noChangeShapeType="1" noTextEdit="1"/>
              </p:cNvSpPr>
              <p:nvPr/>
            </p:nvSpPr>
            <p:spPr>
              <a:xfrm>
                <a:off x="9504278" y="5069893"/>
                <a:ext cx="536380" cy="536380"/>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9" name="矩形 98">
                <a:extLst>
                  <a:ext uri="{FF2B5EF4-FFF2-40B4-BE49-F238E27FC236}">
                    <a16:creationId xmlns:a16="http://schemas.microsoft.com/office/drawing/2014/main" id="{562666CC-52B6-4E77-8DB7-F87B6B81D3F0}"/>
                  </a:ext>
                </a:extLst>
              </p:cNvPr>
              <p:cNvSpPr/>
              <p:nvPr/>
            </p:nvSpPr>
            <p:spPr>
              <a:xfrm>
                <a:off x="8482749" y="3935636"/>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99" name="矩形 98">
                <a:extLst>
                  <a:ext uri="{FF2B5EF4-FFF2-40B4-BE49-F238E27FC236}">
                    <a16:creationId xmlns:a16="http://schemas.microsoft.com/office/drawing/2014/main" id="{562666CC-52B6-4E77-8DB7-F87B6B81D3F0}"/>
                  </a:ext>
                </a:extLst>
              </p:cNvPr>
              <p:cNvSpPr>
                <a:spLocks noRot="1" noChangeAspect="1" noMove="1" noResize="1" noEditPoints="1" noAdjustHandles="1" noChangeArrowheads="1" noChangeShapeType="1" noTextEdit="1"/>
              </p:cNvSpPr>
              <p:nvPr/>
            </p:nvSpPr>
            <p:spPr>
              <a:xfrm>
                <a:off x="8482749" y="3935636"/>
                <a:ext cx="536380" cy="536380"/>
              </a:xfrm>
              <a:prstGeom prst="rect">
                <a:avLst/>
              </a:prstGeom>
              <a:blipFill>
                <a:blip r:embed="rId3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0" name="矩形 99">
                <a:extLst>
                  <a:ext uri="{FF2B5EF4-FFF2-40B4-BE49-F238E27FC236}">
                    <a16:creationId xmlns:a16="http://schemas.microsoft.com/office/drawing/2014/main" id="{FA93E1E7-503E-48AF-90ED-74DD7023B4FB}"/>
                  </a:ext>
                </a:extLst>
              </p:cNvPr>
              <p:cNvSpPr/>
              <p:nvPr/>
            </p:nvSpPr>
            <p:spPr>
              <a:xfrm>
                <a:off x="8483801" y="3398340"/>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0" name="矩形 99">
                <a:extLst>
                  <a:ext uri="{FF2B5EF4-FFF2-40B4-BE49-F238E27FC236}">
                    <a16:creationId xmlns:a16="http://schemas.microsoft.com/office/drawing/2014/main" id="{FA93E1E7-503E-48AF-90ED-74DD7023B4FB}"/>
                  </a:ext>
                </a:extLst>
              </p:cNvPr>
              <p:cNvSpPr>
                <a:spLocks noRot="1" noChangeAspect="1" noMove="1" noResize="1" noEditPoints="1" noAdjustHandles="1" noChangeArrowheads="1" noChangeShapeType="1" noTextEdit="1"/>
              </p:cNvSpPr>
              <p:nvPr/>
            </p:nvSpPr>
            <p:spPr>
              <a:xfrm>
                <a:off x="8483801" y="3398340"/>
                <a:ext cx="536380" cy="536380"/>
              </a:xfrm>
              <a:prstGeom prst="rect">
                <a:avLst/>
              </a:prstGeom>
              <a:blipFill>
                <a:blip r:embed="rId3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1" name="矩形 100">
                <a:extLst>
                  <a:ext uri="{FF2B5EF4-FFF2-40B4-BE49-F238E27FC236}">
                    <a16:creationId xmlns:a16="http://schemas.microsoft.com/office/drawing/2014/main" id="{948BD18B-9693-43EE-8578-FA40E09024E0}"/>
                  </a:ext>
                </a:extLst>
              </p:cNvPr>
              <p:cNvSpPr/>
              <p:nvPr/>
            </p:nvSpPr>
            <p:spPr>
              <a:xfrm>
                <a:off x="8483626" y="4475987"/>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1" name="矩形 100">
                <a:extLst>
                  <a:ext uri="{FF2B5EF4-FFF2-40B4-BE49-F238E27FC236}">
                    <a16:creationId xmlns:a16="http://schemas.microsoft.com/office/drawing/2014/main" id="{948BD18B-9693-43EE-8578-FA40E09024E0}"/>
                  </a:ext>
                </a:extLst>
              </p:cNvPr>
              <p:cNvSpPr>
                <a:spLocks noRot="1" noChangeAspect="1" noMove="1" noResize="1" noEditPoints="1" noAdjustHandles="1" noChangeArrowheads="1" noChangeShapeType="1" noTextEdit="1"/>
              </p:cNvSpPr>
              <p:nvPr/>
            </p:nvSpPr>
            <p:spPr>
              <a:xfrm>
                <a:off x="8483626" y="4475987"/>
                <a:ext cx="536380" cy="536380"/>
              </a:xfrm>
              <a:prstGeom prst="rect">
                <a:avLst/>
              </a:prstGeom>
              <a:blipFill>
                <a:blip r:embed="rId3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2" name="矩形 101">
                <a:extLst>
                  <a:ext uri="{FF2B5EF4-FFF2-40B4-BE49-F238E27FC236}">
                    <a16:creationId xmlns:a16="http://schemas.microsoft.com/office/drawing/2014/main" id="{F70858C9-3DEC-4498-8C1A-CF1FC5367C94}"/>
                  </a:ext>
                </a:extLst>
              </p:cNvPr>
              <p:cNvSpPr/>
              <p:nvPr/>
            </p:nvSpPr>
            <p:spPr>
              <a:xfrm>
                <a:off x="8484774" y="5015205"/>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2" name="矩形 101">
                <a:extLst>
                  <a:ext uri="{FF2B5EF4-FFF2-40B4-BE49-F238E27FC236}">
                    <a16:creationId xmlns:a16="http://schemas.microsoft.com/office/drawing/2014/main" id="{F70858C9-3DEC-4498-8C1A-CF1FC5367C94}"/>
                  </a:ext>
                </a:extLst>
              </p:cNvPr>
              <p:cNvSpPr>
                <a:spLocks noRot="1" noChangeAspect="1" noMove="1" noResize="1" noEditPoints="1" noAdjustHandles="1" noChangeArrowheads="1" noChangeShapeType="1" noTextEdit="1"/>
              </p:cNvSpPr>
              <p:nvPr/>
            </p:nvSpPr>
            <p:spPr>
              <a:xfrm>
                <a:off x="8484774" y="5015205"/>
                <a:ext cx="536380" cy="536380"/>
              </a:xfrm>
              <a:prstGeom prst="rect">
                <a:avLst/>
              </a:prstGeom>
              <a:blipFill>
                <a:blip r:embed="rId3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3" name="文字方塊 102">
                <a:extLst>
                  <a:ext uri="{FF2B5EF4-FFF2-40B4-BE49-F238E27FC236}">
                    <a16:creationId xmlns:a16="http://schemas.microsoft.com/office/drawing/2014/main" id="{FEA54C7D-C543-4EE3-9818-7A44CED51F24}"/>
                  </a:ext>
                </a:extLst>
              </p:cNvPr>
              <p:cNvSpPr txBox="1"/>
              <p:nvPr/>
            </p:nvSpPr>
            <p:spPr>
              <a:xfrm>
                <a:off x="6198605" y="3086273"/>
                <a:ext cx="1501863" cy="366855"/>
              </a:xfrm>
              <a:prstGeom prst="rect">
                <a:avLst/>
              </a:prstGeom>
              <a:noFill/>
            </p:spPr>
            <p:txBody>
              <a:bodyPr wrap="none" rtlCol="0">
                <a:spAutoFit/>
              </a:bodyPr>
              <a:lstStyle/>
              <a:p>
                <a:pPr/>
                <a14:m>
                  <m:oMathPara xmlns:m="http://schemas.openxmlformats.org/officeDocument/2006/math">
                    <m:oMathParaPr>
                      <m:jc m:val="center"/>
                    </m:oMathParaPr>
                    <m:oMath xmlns:m="http://schemas.openxmlformats.org/officeDocument/2006/math">
                      <m:r>
                        <a:rPr lang="en-US" altLang="zh-TW" sz="1000" b="0" i="1" smtClean="0">
                          <a:latin typeface="Cambria Math" panose="02040503050406030204" pitchFamily="18" charset="0"/>
                        </a:rPr>
                        <m:t>𝑖</m:t>
                      </m:r>
                      <m:r>
                        <a:rPr lang="en-US" altLang="zh-TW" sz="1000" b="0" i="1" smtClean="0">
                          <a:latin typeface="Cambria Math" panose="02040503050406030204" pitchFamily="18" charset="0"/>
                        </a:rPr>
                        <m:t>=</m:t>
                      </m:r>
                      <m:r>
                        <a:rPr lang="en-US" altLang="zh-TW" sz="1000" b="0" i="1" smtClean="0">
                          <a:latin typeface="Cambria Math" panose="02040503050406030204" pitchFamily="18" charset="0"/>
                        </a:rPr>
                        <m:t>𝑟𝑜𝑢𝑛𝑑</m:t>
                      </m:r>
                      <m:r>
                        <a:rPr lang="en-US" altLang="zh-TW" sz="1000" i="1">
                          <a:latin typeface="Cambria Math" panose="02040503050406030204" pitchFamily="18" charset="0"/>
                          <a:ea typeface="Cambria Math" panose="02040503050406030204" pitchFamily="18" charset="0"/>
                        </a:rPr>
                        <m:t>∗</m:t>
                      </m:r>
                      <m:r>
                        <a:rPr lang="en-US" altLang="zh-TW" sz="1000" b="0" i="1" smtClean="0">
                          <a:latin typeface="Cambria Math" panose="02040503050406030204" pitchFamily="18" charset="0"/>
                          <a:ea typeface="Cambria Math" panose="02040503050406030204" pitchFamily="18" charset="0"/>
                        </a:rPr>
                        <m:t>𝑁𝑏</m:t>
                      </m:r>
                    </m:oMath>
                  </m:oMathPara>
                </a14:m>
                <a:endParaRPr lang="zh-TW" altLang="en-US" sz="1000" dirty="0"/>
              </a:p>
            </p:txBody>
          </p:sp>
        </mc:Choice>
        <mc:Fallback xmlns="">
          <p:sp>
            <p:nvSpPr>
              <p:cNvPr id="103" name="文字方塊 102">
                <a:extLst>
                  <a:ext uri="{FF2B5EF4-FFF2-40B4-BE49-F238E27FC236}">
                    <a16:creationId xmlns:a16="http://schemas.microsoft.com/office/drawing/2014/main" id="{FEA54C7D-C543-4EE3-9818-7A44CED51F24}"/>
                  </a:ext>
                </a:extLst>
              </p:cNvPr>
              <p:cNvSpPr txBox="1">
                <a:spLocks noRot="1" noChangeAspect="1" noMove="1" noResize="1" noEditPoints="1" noAdjustHandles="1" noChangeArrowheads="1" noChangeShapeType="1" noTextEdit="1"/>
              </p:cNvSpPr>
              <p:nvPr/>
            </p:nvSpPr>
            <p:spPr>
              <a:xfrm>
                <a:off x="6198605" y="3086273"/>
                <a:ext cx="1501863" cy="366855"/>
              </a:xfrm>
              <a:prstGeom prst="rect">
                <a:avLst/>
              </a:prstGeom>
              <a:blipFill>
                <a:blip r:embed="rId40"/>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38400758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0" name="矩形 29">
                <a:extLst>
                  <a:ext uri="{FF2B5EF4-FFF2-40B4-BE49-F238E27FC236}">
                    <a16:creationId xmlns:a16="http://schemas.microsoft.com/office/drawing/2014/main" id="{E3C1195E-6C7F-4C96-906A-6EDE75AE5BD3}"/>
                  </a:ext>
                </a:extLst>
              </p:cNvPr>
              <p:cNvSpPr/>
              <p:nvPr/>
            </p:nvSpPr>
            <p:spPr>
              <a:xfrm>
                <a:off x="0" y="-535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sz="1800" i="1" smtClean="0">
                          <a:latin typeface="Cambria Math" panose="02040503050406030204" pitchFamily="18" charset="0"/>
                          <a:cs typeface="Times New Roman" panose="02020603050405020304" pitchFamily="18" charset="0"/>
                        </a:rPr>
                        <m:t>𝑆</m:t>
                      </m:r>
                    </m:oMath>
                  </m:oMathPara>
                </a14:m>
                <a:endParaRPr lang="zh-CN" altLang="en-US" dirty="0"/>
              </a:p>
            </p:txBody>
          </p:sp>
        </mc:Choice>
        <mc:Fallback>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5355"/>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4184148" cy="400110"/>
            <a:chOff x="568442" y="319364"/>
            <a:chExt cx="4184148" cy="400111"/>
          </a:xfrm>
        </p:grpSpPr>
        <p:sp>
          <p:nvSpPr>
            <p:cNvPr id="55" name="文本框 23"/>
            <p:cNvSpPr txBox="1"/>
            <p:nvPr/>
          </p:nvSpPr>
          <p:spPr>
            <a:xfrm>
              <a:off x="665958" y="319364"/>
              <a:ext cx="408663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Key Expansion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18</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4" name="文字方塊 103">
                <a:extLst>
                  <a:ext uri="{FF2B5EF4-FFF2-40B4-BE49-F238E27FC236}">
                    <a16:creationId xmlns:a16="http://schemas.microsoft.com/office/drawing/2014/main" id="{2C1F708C-526A-422C-8DA2-CF8674990298}"/>
                  </a:ext>
                </a:extLst>
              </p:cNvPr>
              <p:cNvSpPr txBox="1"/>
              <p:nvPr/>
            </p:nvSpPr>
            <p:spPr>
              <a:xfrm>
                <a:off x="5710134" y="2921617"/>
                <a:ext cx="4887227" cy="1004057"/>
              </a:xfrm>
              <a:prstGeom prst="rect">
                <a:avLst/>
              </a:prstGeom>
              <a:noFill/>
            </p:spPr>
            <p:txBody>
              <a:bodyPr wrap="square" rtlCol="0">
                <a:spAutoFit/>
              </a:bodyPr>
              <a:lstStyle/>
              <a:p>
                <a:pPr algn="just"/>
                <a14:m>
                  <m:oMathPara xmlns:m="http://schemas.openxmlformats.org/officeDocument/2006/math">
                    <m:oMathParaPr>
                      <m:jc m:val="left"/>
                    </m:oMathParaPr>
                    <m:oMath xmlns:m="http://schemas.openxmlformats.org/officeDocument/2006/math">
                      <m:d>
                        <m:dPr>
                          <m:begChr m:val="{"/>
                          <m:endChr m:val=""/>
                          <m:ctrlPr>
                            <a:rPr lang="zh-TW" altLang="en-US" sz="1600" i="1" smtClean="0">
                              <a:latin typeface="Cambria Math" panose="02040503050406030204" pitchFamily="18" charset="0"/>
                            </a:rPr>
                          </m:ctrlPr>
                        </m:dPr>
                        <m:e>
                          <m:r>
                            <a:rPr lang="zh-TW" altLang="en-US" sz="1600">
                              <a:latin typeface="Cambria Math" panose="02040503050406030204" pitchFamily="18" charset="0"/>
                            </a:rPr>
                            <m:t> </m:t>
                          </m:r>
                          <m:eqArr>
                            <m:eqArrPr>
                              <m:ctrlPr>
                                <a:rPr lang="zh-TW" altLang="en-US" sz="1600" i="1">
                                  <a:latin typeface="Cambria Math" panose="02040503050406030204" pitchFamily="18" charset="0"/>
                                </a:rPr>
                              </m:ctrlPr>
                            </m:eqArrPr>
                            <m:e>
                              <m:r>
                                <a:rPr lang="zh-TW" altLang="en-US" sz="1600" i="0">
                                  <a:latin typeface="Cambria Math" panose="02040503050406030204" pitchFamily="18" charset="0"/>
                                </a:rPr>
                                <m:t>&amp;</m:t>
                              </m:r>
                              <m:r>
                                <a:rPr lang="zh-TW" altLang="en-US" sz="1600" i="1">
                                  <a:latin typeface="Cambria Math" panose="02040503050406030204" pitchFamily="18" charset="0"/>
                                </a:rPr>
                                <m:t>𝑅𝑐𝑜𝑛</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 0, 0, 0</m:t>
                                  </m:r>
                                </m:e>
                              </m:d>
                            </m:e>
                            <m:e>
                              <m:r>
                                <a:rPr lang="zh-TW" altLang="en-US" sz="1600" i="0">
                                  <a:latin typeface="Cambria Math" panose="02040503050406030204" pitchFamily="18" charset="0"/>
                                </a:rPr>
                                <m:t>&amp;</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=2 ⋅ </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r>
                                    <a:rPr lang="zh-TW" altLang="en-US" sz="1600" i="0">
                                      <a:latin typeface="Cambria Math" panose="02040503050406030204" pitchFamily="18" charset="0"/>
                                    </a:rPr>
                                    <m:t> − 1</m:t>
                                  </m:r>
                                </m:e>
                              </m:d>
                              <m:r>
                                <a:rPr lang="zh-TW" altLang="en-US" sz="1600" i="0">
                                  <a:latin typeface="Cambria Math" panose="02040503050406030204" pitchFamily="18" charset="0"/>
                                </a:rPr>
                                <m:t>         </m:t>
                              </m:r>
                              <m:r>
                                <a:rPr lang="zh-TW" altLang="en-US" sz="1600" i="1">
                                  <a:latin typeface="Cambria Math" panose="02040503050406030204" pitchFamily="18" charset="0"/>
                                </a:rPr>
                                <m:t>𝑓𝑜𝑟</m:t>
                              </m:r>
                              <m:r>
                                <a:rPr lang="zh-TW" altLang="en-US" sz="1600" i="0">
                                  <a:latin typeface="Cambria Math" panose="02040503050406030204" pitchFamily="18" charset="0"/>
                                </a:rPr>
                                <m:t> 1≤</m:t>
                              </m:r>
                              <m:r>
                                <a:rPr lang="zh-TW" altLang="en-US" sz="1600" i="1">
                                  <a:latin typeface="Cambria Math" panose="02040503050406030204" pitchFamily="18" charset="0"/>
                                </a:rPr>
                                <m:t>𝑖</m:t>
                              </m:r>
                              <m:r>
                                <a:rPr lang="zh-TW" altLang="en-US" sz="1600" i="0">
                                  <a:latin typeface="Cambria Math" panose="02040503050406030204" pitchFamily="18" charset="0"/>
                                </a:rPr>
                                <m:t>≤</m:t>
                              </m:r>
                              <m:r>
                                <a:rPr lang="zh-TW" altLang="en-US" sz="1600" i="1">
                                  <a:latin typeface="Cambria Math" panose="02040503050406030204" pitchFamily="18" charset="0"/>
                                </a:rPr>
                                <m:t>𝑁</m:t>
                              </m:r>
                              <m:r>
                                <a:rPr lang="zh-TW" altLang="en-US" sz="1600" i="1" smtClean="0">
                                  <a:latin typeface="Cambria Math" panose="02040503050406030204" pitchFamily="18" charset="0"/>
                                </a:rPr>
                                <m:t>𝑟</m:t>
                              </m:r>
                            </m:e>
                            <m:e>
                              <m:r>
                                <a:rPr lang="zh-TW" altLang="en-US" sz="1600" i="0">
                                  <a:latin typeface="Cambria Math" panose="02040503050406030204" pitchFamily="18" charset="0"/>
                                </a:rPr>
                                <m:t>&amp;</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0">
                                      <a:latin typeface="Cambria Math" panose="02040503050406030204" pitchFamily="18" charset="0"/>
                                    </a:rPr>
                                    <m:t>1</m:t>
                                  </m:r>
                                </m:e>
                              </m:d>
                              <m:r>
                                <a:rPr lang="zh-TW" altLang="en-US" sz="1600" i="0">
                                  <a:latin typeface="Cambria Math" panose="02040503050406030204" pitchFamily="18" charset="0"/>
                                </a:rPr>
                                <m:t>=1</m:t>
                              </m:r>
                            </m:e>
                          </m:eqArr>
                        </m:e>
                      </m:d>
                    </m:oMath>
                  </m:oMathPara>
                </a14:m>
                <a:endParaRPr lang="zh-TW" altLang="zh-TW" i="1" kern="100" dirty="0">
                  <a:latin typeface="Times New Roman" panose="02020603050405020304" pitchFamily="18" charset="0"/>
                  <a:ea typeface="標楷體" panose="03000509000000000000" pitchFamily="65" charset="-120"/>
                  <a:cs typeface="Times New Roman" panose="02020603050405020304" pitchFamily="18" charset="0"/>
                </a:endParaRPr>
              </a:p>
            </p:txBody>
          </p:sp>
        </mc:Choice>
        <mc:Fallback xmlns="">
          <p:sp>
            <p:nvSpPr>
              <p:cNvPr id="104" name="文字方塊 103">
                <a:extLst>
                  <a:ext uri="{FF2B5EF4-FFF2-40B4-BE49-F238E27FC236}">
                    <a16:creationId xmlns:a16="http://schemas.microsoft.com/office/drawing/2014/main" id="{2C1F708C-526A-422C-8DA2-CF8674990298}"/>
                  </a:ext>
                </a:extLst>
              </p:cNvPr>
              <p:cNvSpPr txBox="1">
                <a:spLocks noRot="1" noChangeAspect="1" noMove="1" noResize="1" noEditPoints="1" noAdjustHandles="1" noChangeArrowheads="1" noChangeShapeType="1" noTextEdit="1"/>
              </p:cNvSpPr>
              <p:nvPr/>
            </p:nvSpPr>
            <p:spPr>
              <a:xfrm>
                <a:off x="5710134" y="2921617"/>
                <a:ext cx="4887227" cy="1004057"/>
              </a:xfrm>
              <a:prstGeom prst="rect">
                <a:avLst/>
              </a:prstGeom>
              <a:blipFill>
                <a:blip r:embed="rId4"/>
                <a:stretch>
                  <a:fillRect/>
                </a:stretch>
              </a:blipFill>
            </p:spPr>
            <p:txBody>
              <a:bodyPr/>
              <a:lstStyle/>
              <a:p>
                <a:r>
                  <a:rPr lang="zh-TW" altLang="en-US">
                    <a:noFill/>
                  </a:rPr>
                  <a:t> </a:t>
                </a:r>
              </a:p>
            </p:txBody>
          </p:sp>
        </mc:Fallback>
      </mc:AlternateContent>
      <p:grpSp>
        <p:nvGrpSpPr>
          <p:cNvPr id="25" name="群組 24">
            <a:extLst>
              <a:ext uri="{FF2B5EF4-FFF2-40B4-BE49-F238E27FC236}">
                <a16:creationId xmlns:a16="http://schemas.microsoft.com/office/drawing/2014/main" id="{1BDCB854-8F39-6A93-2399-BFEFCDC13DE1}"/>
              </a:ext>
            </a:extLst>
          </p:cNvPr>
          <p:cNvGrpSpPr/>
          <p:nvPr/>
        </p:nvGrpSpPr>
        <p:grpSpPr>
          <a:xfrm>
            <a:off x="1277658" y="1298549"/>
            <a:ext cx="3743857" cy="5043188"/>
            <a:chOff x="1277658" y="1298549"/>
            <a:chExt cx="3743857" cy="5043188"/>
          </a:xfrm>
        </p:grpSpPr>
        <p:pic>
          <p:nvPicPr>
            <p:cNvPr id="105" name="圖片 104">
              <a:extLst>
                <a:ext uri="{FF2B5EF4-FFF2-40B4-BE49-F238E27FC236}">
                  <a16:creationId xmlns:a16="http://schemas.microsoft.com/office/drawing/2014/main" id="{8C7DE138-8955-421E-9820-36773D23F1E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77658" y="1301737"/>
              <a:ext cx="3743857" cy="5040000"/>
            </a:xfrm>
            <a:prstGeom prst="rect">
              <a:avLst/>
            </a:prstGeom>
          </p:spPr>
        </p:pic>
        <p:pic>
          <p:nvPicPr>
            <p:cNvPr id="4" name="圖片 3">
              <a:extLst>
                <a:ext uri="{FF2B5EF4-FFF2-40B4-BE49-F238E27FC236}">
                  <a16:creationId xmlns:a16="http://schemas.microsoft.com/office/drawing/2014/main" id="{BB22648E-2A7F-9C98-4973-94C25BD72312}"/>
                </a:ext>
              </a:extLst>
            </p:cNvPr>
            <p:cNvPicPr>
              <a:picLocks noChangeAspect="1"/>
            </p:cNvPicPr>
            <p:nvPr/>
          </p:nvPicPr>
          <p:blipFill>
            <a:blip r:embed="rId6"/>
            <a:stretch>
              <a:fillRect/>
            </a:stretch>
          </p:blipFill>
          <p:spPr>
            <a:xfrm>
              <a:off x="3528992" y="1702716"/>
              <a:ext cx="180598" cy="168947"/>
            </a:xfrm>
            <a:prstGeom prst="rect">
              <a:avLst/>
            </a:prstGeom>
          </p:spPr>
        </p:pic>
        <p:pic>
          <p:nvPicPr>
            <p:cNvPr id="5" name="圖片 4">
              <a:extLst>
                <a:ext uri="{FF2B5EF4-FFF2-40B4-BE49-F238E27FC236}">
                  <a16:creationId xmlns:a16="http://schemas.microsoft.com/office/drawing/2014/main" id="{43FE13B4-A575-BDE6-FC54-674A96F22A47}"/>
                </a:ext>
              </a:extLst>
            </p:cNvPr>
            <p:cNvPicPr>
              <a:picLocks noChangeAspect="1"/>
            </p:cNvPicPr>
            <p:nvPr/>
          </p:nvPicPr>
          <p:blipFill>
            <a:blip r:embed="rId6"/>
            <a:stretch>
              <a:fillRect/>
            </a:stretch>
          </p:blipFill>
          <p:spPr>
            <a:xfrm>
              <a:off x="4050486" y="1702716"/>
              <a:ext cx="180598" cy="168947"/>
            </a:xfrm>
            <a:prstGeom prst="rect">
              <a:avLst/>
            </a:prstGeom>
          </p:spPr>
        </p:pic>
        <p:pic>
          <p:nvPicPr>
            <p:cNvPr id="8" name="圖片 7">
              <a:extLst>
                <a:ext uri="{FF2B5EF4-FFF2-40B4-BE49-F238E27FC236}">
                  <a16:creationId xmlns:a16="http://schemas.microsoft.com/office/drawing/2014/main" id="{EC08681A-2BEB-D8F6-6975-4B0E741FF7C5}"/>
                </a:ext>
              </a:extLst>
            </p:cNvPr>
            <p:cNvPicPr>
              <a:picLocks noChangeAspect="1"/>
            </p:cNvPicPr>
            <p:nvPr/>
          </p:nvPicPr>
          <p:blipFill>
            <a:blip r:embed="rId7"/>
            <a:stretch>
              <a:fillRect/>
            </a:stretch>
          </p:blipFill>
          <p:spPr>
            <a:xfrm>
              <a:off x="4290665" y="1702716"/>
              <a:ext cx="189819" cy="186546"/>
            </a:xfrm>
            <a:prstGeom prst="rect">
              <a:avLst/>
            </a:prstGeom>
          </p:spPr>
        </p:pic>
        <p:pic>
          <p:nvPicPr>
            <p:cNvPr id="10" name="圖片 9">
              <a:extLst>
                <a:ext uri="{FF2B5EF4-FFF2-40B4-BE49-F238E27FC236}">
                  <a16:creationId xmlns:a16="http://schemas.microsoft.com/office/drawing/2014/main" id="{CA0781AE-4EA0-8251-87FC-D4ECA0FCCC32}"/>
                </a:ext>
              </a:extLst>
            </p:cNvPr>
            <p:cNvPicPr>
              <a:picLocks noChangeAspect="1"/>
            </p:cNvPicPr>
            <p:nvPr/>
          </p:nvPicPr>
          <p:blipFill>
            <a:blip r:embed="rId7"/>
            <a:stretch>
              <a:fillRect/>
            </a:stretch>
          </p:blipFill>
          <p:spPr>
            <a:xfrm>
              <a:off x="3769171" y="1734763"/>
              <a:ext cx="171911" cy="168947"/>
            </a:xfrm>
            <a:prstGeom prst="rect">
              <a:avLst/>
            </a:prstGeom>
          </p:spPr>
        </p:pic>
        <p:pic>
          <p:nvPicPr>
            <p:cNvPr id="15" name="圖片 14">
              <a:extLst>
                <a:ext uri="{FF2B5EF4-FFF2-40B4-BE49-F238E27FC236}">
                  <a16:creationId xmlns:a16="http://schemas.microsoft.com/office/drawing/2014/main" id="{AF0483B8-BE4A-19D6-B226-AC1FBE96ACAF}"/>
                </a:ext>
              </a:extLst>
            </p:cNvPr>
            <p:cNvPicPr>
              <a:picLocks noChangeAspect="1"/>
            </p:cNvPicPr>
            <p:nvPr/>
          </p:nvPicPr>
          <p:blipFill>
            <a:blip r:embed="rId8"/>
            <a:stretch>
              <a:fillRect/>
            </a:stretch>
          </p:blipFill>
          <p:spPr>
            <a:xfrm>
              <a:off x="3550558" y="1345658"/>
              <a:ext cx="975389" cy="168947"/>
            </a:xfrm>
            <a:prstGeom prst="rect">
              <a:avLst/>
            </a:prstGeom>
          </p:spPr>
        </p:pic>
        <p:pic>
          <p:nvPicPr>
            <p:cNvPr id="16" name="圖片 15">
              <a:extLst>
                <a:ext uri="{FF2B5EF4-FFF2-40B4-BE49-F238E27FC236}">
                  <a16:creationId xmlns:a16="http://schemas.microsoft.com/office/drawing/2014/main" id="{8F53CF56-1731-C43A-EBEE-264F3AD5B575}"/>
                </a:ext>
              </a:extLst>
            </p:cNvPr>
            <p:cNvPicPr>
              <a:picLocks noChangeAspect="1"/>
            </p:cNvPicPr>
            <p:nvPr/>
          </p:nvPicPr>
          <p:blipFill>
            <a:blip r:embed="rId8"/>
            <a:stretch>
              <a:fillRect/>
            </a:stretch>
          </p:blipFill>
          <p:spPr>
            <a:xfrm>
              <a:off x="3709590" y="2198461"/>
              <a:ext cx="727874" cy="168947"/>
            </a:xfrm>
            <a:prstGeom prst="rect">
              <a:avLst/>
            </a:prstGeom>
          </p:spPr>
        </p:pic>
        <mc:AlternateContent xmlns:mc="http://schemas.openxmlformats.org/markup-compatibility/2006">
          <mc:Choice xmlns:a14="http://schemas.microsoft.com/office/drawing/2010/main" Requires="a14">
            <p:sp>
              <p:nvSpPr>
                <p:cNvPr id="18" name="文字方塊 17">
                  <a:extLst>
                    <a:ext uri="{FF2B5EF4-FFF2-40B4-BE49-F238E27FC236}">
                      <a16:creationId xmlns:a16="http://schemas.microsoft.com/office/drawing/2014/main" id="{00679DD5-8EA6-5355-8C0F-F060850BBBCE}"/>
                    </a:ext>
                  </a:extLst>
                </p:cNvPr>
                <p:cNvSpPr txBox="1"/>
                <p:nvPr/>
              </p:nvSpPr>
              <p:spPr>
                <a:xfrm>
                  <a:off x="3489901" y="1665378"/>
                  <a:ext cx="259716" cy="253916"/>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altLang="zh-TW" sz="1050" i="1" smtClean="0">
                                <a:latin typeface="Cambria Math" panose="02040503050406030204" pitchFamily="18" charset="0"/>
                                <a:cs typeface="Times New Roman" panose="02020603050405020304" pitchFamily="18" charset="0"/>
                              </a:rPr>
                            </m:ctrlPr>
                          </m:sSubPr>
                          <m:e>
                            <m:r>
                              <a:rPr lang="en-US" altLang="zh-TW" sz="1050" b="0" i="1" smtClean="0">
                                <a:latin typeface="Cambria Math" panose="02040503050406030204" pitchFamily="18" charset="0"/>
                                <a:cs typeface="Times New Roman" panose="02020603050405020304" pitchFamily="18" charset="0"/>
                              </a:rPr>
                              <m:t>𝑆</m:t>
                            </m:r>
                          </m:e>
                          <m:sub>
                            <m:r>
                              <a:rPr lang="en-US" altLang="zh-TW" sz="1050" b="0" i="1" smtClean="0">
                                <a:latin typeface="Cambria Math" panose="02040503050406030204" pitchFamily="18" charset="0"/>
                                <a:cs typeface="Times New Roman" panose="02020603050405020304" pitchFamily="18" charset="0"/>
                              </a:rPr>
                              <m:t>0</m:t>
                            </m:r>
                          </m:sub>
                        </m:sSub>
                      </m:oMath>
                    </m:oMathPara>
                  </a14:m>
                  <a:endParaRPr lang="zh-TW" altLang="en-US" sz="1050" i="1" dirty="0">
                    <a:latin typeface="Times New Roman" panose="02020603050405020304" pitchFamily="18" charset="0"/>
                    <a:cs typeface="Times New Roman" panose="02020603050405020304" pitchFamily="18" charset="0"/>
                  </a:endParaRPr>
                </a:p>
              </p:txBody>
            </p:sp>
          </mc:Choice>
          <mc:Fallback>
            <p:sp>
              <p:nvSpPr>
                <p:cNvPr id="18" name="文字方塊 17">
                  <a:extLst>
                    <a:ext uri="{FF2B5EF4-FFF2-40B4-BE49-F238E27FC236}">
                      <a16:creationId xmlns:a16="http://schemas.microsoft.com/office/drawing/2014/main" id="{00679DD5-8EA6-5355-8C0F-F060850BBBCE}"/>
                    </a:ext>
                  </a:extLst>
                </p:cNvPr>
                <p:cNvSpPr txBox="1">
                  <a:spLocks noRot="1" noChangeAspect="1" noMove="1" noResize="1" noEditPoints="1" noAdjustHandles="1" noChangeArrowheads="1" noChangeShapeType="1" noTextEdit="1"/>
                </p:cNvSpPr>
                <p:nvPr/>
              </p:nvSpPr>
              <p:spPr>
                <a:xfrm>
                  <a:off x="3489901" y="1665378"/>
                  <a:ext cx="259716" cy="253916"/>
                </a:xfrm>
                <a:prstGeom prst="rect">
                  <a:avLst/>
                </a:prstGeom>
                <a:blipFill>
                  <a:blip r:embed="rId9"/>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19" name="文字方塊 18">
                  <a:extLst>
                    <a:ext uri="{FF2B5EF4-FFF2-40B4-BE49-F238E27FC236}">
                      <a16:creationId xmlns:a16="http://schemas.microsoft.com/office/drawing/2014/main" id="{82BEDB65-BB96-1417-AC58-2959B903E6A4}"/>
                    </a:ext>
                  </a:extLst>
                </p:cNvPr>
                <p:cNvSpPr txBox="1"/>
                <p:nvPr/>
              </p:nvSpPr>
              <p:spPr>
                <a:xfrm>
                  <a:off x="3745688" y="1667204"/>
                  <a:ext cx="259716" cy="253916"/>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altLang="zh-TW" sz="1050" i="1" smtClean="0">
                                <a:latin typeface="Cambria Math" panose="02040503050406030204" pitchFamily="18" charset="0"/>
                                <a:cs typeface="Times New Roman" panose="02020603050405020304" pitchFamily="18" charset="0"/>
                              </a:rPr>
                            </m:ctrlPr>
                          </m:sSubPr>
                          <m:e>
                            <m:r>
                              <a:rPr lang="en-US" altLang="zh-TW" sz="1050" b="0" i="1" smtClean="0">
                                <a:latin typeface="Cambria Math" panose="02040503050406030204" pitchFamily="18" charset="0"/>
                                <a:cs typeface="Times New Roman" panose="02020603050405020304" pitchFamily="18" charset="0"/>
                              </a:rPr>
                              <m:t>𝑆</m:t>
                            </m:r>
                          </m:e>
                          <m:sub>
                            <m:r>
                              <a:rPr lang="en-US" altLang="zh-TW" sz="1050" b="0" i="1" smtClean="0">
                                <a:latin typeface="Cambria Math" panose="02040503050406030204" pitchFamily="18" charset="0"/>
                                <a:cs typeface="Times New Roman" panose="02020603050405020304" pitchFamily="18" charset="0"/>
                              </a:rPr>
                              <m:t>1</m:t>
                            </m:r>
                          </m:sub>
                        </m:sSub>
                      </m:oMath>
                    </m:oMathPara>
                  </a14:m>
                  <a:endParaRPr lang="zh-TW" altLang="en-US" sz="1050" i="1" dirty="0">
                    <a:latin typeface="Times New Roman" panose="02020603050405020304" pitchFamily="18" charset="0"/>
                    <a:cs typeface="Times New Roman" panose="02020603050405020304" pitchFamily="18" charset="0"/>
                  </a:endParaRPr>
                </a:p>
              </p:txBody>
            </p:sp>
          </mc:Choice>
          <mc:Fallback>
            <p:sp>
              <p:nvSpPr>
                <p:cNvPr id="19" name="文字方塊 18">
                  <a:extLst>
                    <a:ext uri="{FF2B5EF4-FFF2-40B4-BE49-F238E27FC236}">
                      <a16:creationId xmlns:a16="http://schemas.microsoft.com/office/drawing/2014/main" id="{82BEDB65-BB96-1417-AC58-2959B903E6A4}"/>
                    </a:ext>
                  </a:extLst>
                </p:cNvPr>
                <p:cNvSpPr txBox="1">
                  <a:spLocks noRot="1" noChangeAspect="1" noMove="1" noResize="1" noEditPoints="1" noAdjustHandles="1" noChangeArrowheads="1" noChangeShapeType="1" noTextEdit="1"/>
                </p:cNvSpPr>
                <p:nvPr/>
              </p:nvSpPr>
              <p:spPr>
                <a:xfrm>
                  <a:off x="3745688" y="1667204"/>
                  <a:ext cx="259716" cy="253916"/>
                </a:xfrm>
                <a:prstGeom prst="rect">
                  <a:avLst/>
                </a:prstGeom>
                <a:blipFill>
                  <a:blip r:embed="rId10"/>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20" name="文字方塊 19">
                  <a:extLst>
                    <a:ext uri="{FF2B5EF4-FFF2-40B4-BE49-F238E27FC236}">
                      <a16:creationId xmlns:a16="http://schemas.microsoft.com/office/drawing/2014/main" id="{9D5C5825-1A71-81A4-A24E-E981EB0F1D10}"/>
                    </a:ext>
                  </a:extLst>
                </p:cNvPr>
                <p:cNvSpPr txBox="1"/>
                <p:nvPr/>
              </p:nvSpPr>
              <p:spPr>
                <a:xfrm>
                  <a:off x="4007826" y="1665856"/>
                  <a:ext cx="259716" cy="253916"/>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altLang="zh-TW" sz="1050" i="1">
                            <a:latin typeface="Cambria Math" panose="02040503050406030204" pitchFamily="18" charset="0"/>
                            <a:cs typeface="Times New Roman" panose="02020603050405020304" pitchFamily="18" charset="0"/>
                          </a:rPr>
                          <m:t>𝑆</m:t>
                        </m:r>
                      </m:oMath>
                    </m:oMathPara>
                  </a14:m>
                  <a:endParaRPr lang="zh-TW" altLang="en-US" sz="1050" i="1" dirty="0">
                    <a:latin typeface="Times New Roman" panose="02020603050405020304" pitchFamily="18" charset="0"/>
                    <a:cs typeface="Times New Roman" panose="02020603050405020304" pitchFamily="18" charset="0"/>
                  </a:endParaRPr>
                </a:p>
              </p:txBody>
            </p:sp>
          </mc:Choice>
          <mc:Fallback>
            <p:sp>
              <p:nvSpPr>
                <p:cNvPr id="20" name="文字方塊 19">
                  <a:extLst>
                    <a:ext uri="{FF2B5EF4-FFF2-40B4-BE49-F238E27FC236}">
                      <a16:creationId xmlns:a16="http://schemas.microsoft.com/office/drawing/2014/main" id="{9D5C5825-1A71-81A4-A24E-E981EB0F1D10}"/>
                    </a:ext>
                  </a:extLst>
                </p:cNvPr>
                <p:cNvSpPr txBox="1">
                  <a:spLocks noRot="1" noChangeAspect="1" noMove="1" noResize="1" noEditPoints="1" noAdjustHandles="1" noChangeArrowheads="1" noChangeShapeType="1" noTextEdit="1"/>
                </p:cNvSpPr>
                <p:nvPr/>
              </p:nvSpPr>
              <p:spPr>
                <a:xfrm>
                  <a:off x="4007826" y="1665856"/>
                  <a:ext cx="259716" cy="253916"/>
                </a:xfrm>
                <a:prstGeom prst="rect">
                  <a:avLst/>
                </a:prstGeom>
                <a:blipFill>
                  <a:blip r:embed="rId11"/>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21" name="文字方塊 20">
                  <a:extLst>
                    <a:ext uri="{FF2B5EF4-FFF2-40B4-BE49-F238E27FC236}">
                      <a16:creationId xmlns:a16="http://schemas.microsoft.com/office/drawing/2014/main" id="{DAC41B45-85A1-2A9D-B9BA-08136C05562B}"/>
                    </a:ext>
                  </a:extLst>
                </p:cNvPr>
                <p:cNvSpPr txBox="1"/>
                <p:nvPr/>
              </p:nvSpPr>
              <p:spPr>
                <a:xfrm>
                  <a:off x="4269406" y="1665856"/>
                  <a:ext cx="259716" cy="253916"/>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altLang="zh-TW" sz="1050" i="1">
                                <a:latin typeface="Cambria Math" panose="02040503050406030204" pitchFamily="18" charset="0"/>
                                <a:cs typeface="Times New Roman" panose="02020603050405020304" pitchFamily="18" charset="0"/>
                              </a:rPr>
                            </m:ctrlPr>
                          </m:sSubPr>
                          <m:e>
                            <m:r>
                              <a:rPr lang="en-US" altLang="zh-TW" sz="1050" i="1">
                                <a:latin typeface="Cambria Math" panose="02040503050406030204" pitchFamily="18" charset="0"/>
                                <a:cs typeface="Times New Roman" panose="02020603050405020304" pitchFamily="18" charset="0"/>
                              </a:rPr>
                              <m:t>𝑆</m:t>
                            </m:r>
                          </m:e>
                          <m:sub>
                            <m:r>
                              <a:rPr lang="en-US" altLang="zh-TW" sz="1050" i="1">
                                <a:latin typeface="Cambria Math" panose="02040503050406030204" pitchFamily="18" charset="0"/>
                                <a:cs typeface="Times New Roman" panose="02020603050405020304" pitchFamily="18" charset="0"/>
                              </a:rPr>
                              <m:t>3</m:t>
                            </m:r>
                          </m:sub>
                        </m:sSub>
                      </m:oMath>
                    </m:oMathPara>
                  </a14:m>
                  <a:endParaRPr lang="zh-TW" altLang="en-US" sz="1050" i="1" dirty="0">
                    <a:latin typeface="Times New Roman" panose="02020603050405020304" pitchFamily="18" charset="0"/>
                    <a:cs typeface="Times New Roman" panose="02020603050405020304" pitchFamily="18" charset="0"/>
                  </a:endParaRPr>
                </a:p>
              </p:txBody>
            </p:sp>
          </mc:Choice>
          <mc:Fallback>
            <p:sp>
              <p:nvSpPr>
                <p:cNvPr id="21" name="文字方塊 20">
                  <a:extLst>
                    <a:ext uri="{FF2B5EF4-FFF2-40B4-BE49-F238E27FC236}">
                      <a16:creationId xmlns:a16="http://schemas.microsoft.com/office/drawing/2014/main" id="{DAC41B45-85A1-2A9D-B9BA-08136C05562B}"/>
                    </a:ext>
                  </a:extLst>
                </p:cNvPr>
                <p:cNvSpPr txBox="1">
                  <a:spLocks noRot="1" noChangeAspect="1" noMove="1" noResize="1" noEditPoints="1" noAdjustHandles="1" noChangeArrowheads="1" noChangeShapeType="1" noTextEdit="1"/>
                </p:cNvSpPr>
                <p:nvPr/>
              </p:nvSpPr>
              <p:spPr>
                <a:xfrm>
                  <a:off x="4269406" y="1665856"/>
                  <a:ext cx="259716" cy="253916"/>
                </a:xfrm>
                <a:prstGeom prst="rect">
                  <a:avLst/>
                </a:prstGeom>
                <a:blipFill>
                  <a:blip r:embed="rId12"/>
                  <a:stretch>
                    <a:fillRect/>
                  </a:stretch>
                </a:blipFill>
              </p:spPr>
              <p:txBody>
                <a:bodyPr/>
                <a:lstStyle/>
                <a:p>
                  <a:r>
                    <a:rPr lang="zh-TW" altLang="en-US">
                      <a:noFill/>
                    </a:rPr>
                    <a:t> </a:t>
                  </a:r>
                </a:p>
              </p:txBody>
            </p:sp>
          </mc:Fallback>
        </mc:AlternateContent>
        <p:sp>
          <p:nvSpPr>
            <p:cNvPr id="23" name="文字方塊 22">
              <a:extLst>
                <a:ext uri="{FF2B5EF4-FFF2-40B4-BE49-F238E27FC236}">
                  <a16:creationId xmlns:a16="http://schemas.microsoft.com/office/drawing/2014/main" id="{D52FF964-830E-1138-A96F-868B9ADF4687}"/>
                </a:ext>
              </a:extLst>
            </p:cNvPr>
            <p:cNvSpPr txBox="1"/>
            <p:nvPr/>
          </p:nvSpPr>
          <p:spPr>
            <a:xfrm>
              <a:off x="3619281" y="1298549"/>
              <a:ext cx="862410" cy="276999"/>
            </a:xfrm>
            <a:prstGeom prst="rect">
              <a:avLst/>
            </a:prstGeom>
            <a:noFill/>
          </p:spPr>
          <p:txBody>
            <a:bodyPr wrap="square" rtlCol="0">
              <a:spAutoFit/>
            </a:bodyPr>
            <a:lstStyle/>
            <a:p>
              <a:r>
                <a:rPr lang="en-US" altLang="zh-TW" sz="1200" b="1" dirty="0" err="1">
                  <a:latin typeface="Times New Roman" panose="02020603050405020304" pitchFamily="18" charset="0"/>
                  <a:cs typeface="Times New Roman" panose="02020603050405020304" pitchFamily="18" charset="0"/>
                </a:rPr>
                <a:t>Shiftrow</a:t>
              </a:r>
              <a:endParaRPr lang="zh-TW" altLang="en-US" sz="1050" b="1" dirty="0">
                <a:latin typeface="Times New Roman" panose="02020603050405020304" pitchFamily="18" charset="0"/>
                <a:cs typeface="Times New Roman" panose="02020603050405020304" pitchFamily="18" charset="0"/>
              </a:endParaRPr>
            </a:p>
          </p:txBody>
        </p:sp>
        <p:sp>
          <p:nvSpPr>
            <p:cNvPr id="24" name="文字方塊 23">
              <a:extLst>
                <a:ext uri="{FF2B5EF4-FFF2-40B4-BE49-F238E27FC236}">
                  <a16:creationId xmlns:a16="http://schemas.microsoft.com/office/drawing/2014/main" id="{530D6AF2-8D51-597B-99C9-325E8526F2B6}"/>
                </a:ext>
              </a:extLst>
            </p:cNvPr>
            <p:cNvSpPr txBox="1"/>
            <p:nvPr/>
          </p:nvSpPr>
          <p:spPr>
            <a:xfrm>
              <a:off x="3663537" y="2154622"/>
              <a:ext cx="862410" cy="276999"/>
            </a:xfrm>
            <a:prstGeom prst="rect">
              <a:avLst/>
            </a:prstGeom>
            <a:noFill/>
          </p:spPr>
          <p:txBody>
            <a:bodyPr wrap="square" rtlCol="0">
              <a:spAutoFit/>
            </a:bodyPr>
            <a:lstStyle/>
            <a:p>
              <a:r>
                <a:rPr lang="en-US" altLang="zh-TW" sz="1200" b="1" dirty="0" err="1">
                  <a:latin typeface="Times New Roman" panose="02020603050405020304" pitchFamily="18" charset="0"/>
                  <a:cs typeface="Times New Roman" panose="02020603050405020304" pitchFamily="18" charset="0"/>
                </a:rPr>
                <a:t>Subbyte</a:t>
              </a:r>
              <a:endParaRPr lang="zh-TW" altLang="en-US" sz="1050" b="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093385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635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2874238" cy="400110"/>
            <a:chOff x="568442" y="319364"/>
            <a:chExt cx="2874238" cy="400111"/>
          </a:xfrm>
        </p:grpSpPr>
        <p:sp>
          <p:nvSpPr>
            <p:cNvPr id="55" name="文本框 23"/>
            <p:cNvSpPr txBox="1"/>
            <p:nvPr/>
          </p:nvSpPr>
          <p:spPr>
            <a:xfrm>
              <a:off x="665958" y="319364"/>
              <a:ext cx="277672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19</a:t>
            </a:r>
            <a:endParaRPr lang="zh-TW" altLang="en-US" dirty="0">
              <a:latin typeface="Times New Roman" panose="02020603050405020304" pitchFamily="18" charset="0"/>
              <a:cs typeface="Times New Roman" panose="02020603050405020304" pitchFamily="18" charset="0"/>
            </a:endParaRPr>
          </a:p>
        </p:txBody>
      </p:sp>
      <p:sp>
        <p:nvSpPr>
          <p:cNvPr id="648" name="矩形 647">
            <a:extLst>
              <a:ext uri="{FF2B5EF4-FFF2-40B4-BE49-F238E27FC236}">
                <a16:creationId xmlns:a16="http://schemas.microsoft.com/office/drawing/2014/main" id="{1E55C03E-8B0B-5A22-B538-C29EAB0D9C0C}"/>
              </a:ext>
            </a:extLst>
          </p:cNvPr>
          <p:cNvSpPr/>
          <p:nvPr/>
        </p:nvSpPr>
        <p:spPr>
          <a:xfrm>
            <a:off x="1179119" y="4415171"/>
            <a:ext cx="4462376" cy="2027300"/>
          </a:xfrm>
          <a:prstGeom prst="rect">
            <a:avLst/>
          </a:prstGeom>
          <a:solidFill>
            <a:srgbClr val="E7E6E6"/>
          </a:solidFill>
          <a:ln w="12700" cap="flat" cmpd="sng" algn="ctr">
            <a:solidFill>
              <a:srgbClr val="E7E6E6">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dirty="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49" name="矩形 648">
            <a:extLst>
              <a:ext uri="{FF2B5EF4-FFF2-40B4-BE49-F238E27FC236}">
                <a16:creationId xmlns:a16="http://schemas.microsoft.com/office/drawing/2014/main" id="{F9DD010F-2CF5-878E-2A6B-7688C54BDF7A}"/>
              </a:ext>
            </a:extLst>
          </p:cNvPr>
          <p:cNvSpPr/>
          <p:nvPr/>
        </p:nvSpPr>
        <p:spPr>
          <a:xfrm>
            <a:off x="1179119" y="1650660"/>
            <a:ext cx="9747767" cy="2444563"/>
          </a:xfrm>
          <a:prstGeom prst="rect">
            <a:avLst/>
          </a:prstGeom>
          <a:solidFill>
            <a:srgbClr val="E7E6E6"/>
          </a:solidFill>
          <a:ln w="12700" cap="flat" cmpd="sng" algn="ctr">
            <a:solidFill>
              <a:srgbClr val="E7E6E6">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56" name="直線單箭頭接點 655">
            <a:extLst>
              <a:ext uri="{FF2B5EF4-FFF2-40B4-BE49-F238E27FC236}">
                <a16:creationId xmlns:a16="http://schemas.microsoft.com/office/drawing/2014/main" id="{639C3D3E-DF67-4769-D7E9-7A949C44A521}"/>
              </a:ext>
            </a:extLst>
          </p:cNvPr>
          <p:cNvCxnSpPr>
            <a:cxnSpLocks/>
          </p:cNvCxnSpPr>
          <p:nvPr/>
        </p:nvCxnSpPr>
        <p:spPr>
          <a:xfrm>
            <a:off x="2032534" y="4749215"/>
            <a:ext cx="1835484" cy="0"/>
          </a:xfrm>
          <a:prstGeom prst="straightConnector1">
            <a:avLst/>
          </a:prstGeom>
          <a:noFill/>
          <a:ln w="6350" cap="flat" cmpd="sng" algn="ctr">
            <a:solidFill>
              <a:sysClr val="windowText" lastClr="000000"/>
            </a:solidFill>
            <a:prstDash val="solid"/>
            <a:miter lim="800000"/>
            <a:tailEnd type="triangle"/>
          </a:ln>
          <a:effectLst/>
        </p:spPr>
      </p:cxnSp>
      <p:grpSp>
        <p:nvGrpSpPr>
          <p:cNvPr id="660" name="群組 659">
            <a:extLst>
              <a:ext uri="{FF2B5EF4-FFF2-40B4-BE49-F238E27FC236}">
                <a16:creationId xmlns:a16="http://schemas.microsoft.com/office/drawing/2014/main" id="{23E3EB1D-2488-A9AD-4E61-063FFFCA92C8}"/>
              </a:ext>
            </a:extLst>
          </p:cNvPr>
          <p:cNvGrpSpPr/>
          <p:nvPr/>
        </p:nvGrpSpPr>
        <p:grpSpPr>
          <a:xfrm>
            <a:off x="1886962" y="4521329"/>
            <a:ext cx="154487" cy="825506"/>
            <a:chOff x="4235321" y="3014174"/>
            <a:chExt cx="191069" cy="1499849"/>
          </a:xfrm>
          <a:solidFill>
            <a:schemeClr val="accent6">
              <a:lumMod val="40000"/>
              <a:lumOff val="60000"/>
            </a:schemeClr>
          </a:solidFill>
        </p:grpSpPr>
        <p:sp>
          <p:nvSpPr>
            <p:cNvPr id="855" name="矩形 854">
              <a:extLst>
                <a:ext uri="{FF2B5EF4-FFF2-40B4-BE49-F238E27FC236}">
                  <a16:creationId xmlns:a16="http://schemas.microsoft.com/office/drawing/2014/main" id="{9B967BE2-FD3F-C47E-6E4E-E3F49CF42971}"/>
                </a:ext>
              </a:extLst>
            </p:cNvPr>
            <p:cNvSpPr/>
            <p:nvPr/>
          </p:nvSpPr>
          <p:spPr>
            <a:xfrm>
              <a:off x="4235321" y="3014174"/>
              <a:ext cx="191069" cy="1499845"/>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6" name="等腰三角形 855">
              <a:extLst>
                <a:ext uri="{FF2B5EF4-FFF2-40B4-BE49-F238E27FC236}">
                  <a16:creationId xmlns:a16="http://schemas.microsoft.com/office/drawing/2014/main" id="{C4372489-B8FE-66A8-F343-34C76BA476D7}"/>
                </a:ext>
              </a:extLst>
            </p:cNvPr>
            <p:cNvSpPr/>
            <p:nvPr/>
          </p:nvSpPr>
          <p:spPr>
            <a:xfrm>
              <a:off x="4244218" y="4364322"/>
              <a:ext cx="181537" cy="149701"/>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662" name="矩形 661">
            <a:extLst>
              <a:ext uri="{FF2B5EF4-FFF2-40B4-BE49-F238E27FC236}">
                <a16:creationId xmlns:a16="http://schemas.microsoft.com/office/drawing/2014/main" id="{EAF85044-1003-867C-0421-39521281A85F}"/>
              </a:ext>
            </a:extLst>
          </p:cNvPr>
          <p:cNvSpPr/>
          <p:nvPr/>
        </p:nvSpPr>
        <p:spPr>
          <a:xfrm>
            <a:off x="2965053" y="2036230"/>
            <a:ext cx="1192783" cy="1962385"/>
          </a:xfrm>
          <a:prstGeom prst="rect">
            <a:avLst/>
          </a:prstGeom>
          <a:solidFill>
            <a:schemeClr val="accent6">
              <a:lumMod val="40000"/>
              <a:lumOff val="60000"/>
            </a:scheme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69" name="直線單箭頭接點 668">
            <a:extLst>
              <a:ext uri="{FF2B5EF4-FFF2-40B4-BE49-F238E27FC236}">
                <a16:creationId xmlns:a16="http://schemas.microsoft.com/office/drawing/2014/main" id="{EE527316-4EF2-B27F-0831-A79C450AF9D5}"/>
              </a:ext>
            </a:extLst>
          </p:cNvPr>
          <p:cNvCxnSpPr>
            <a:cxnSpLocks/>
          </p:cNvCxnSpPr>
          <p:nvPr/>
        </p:nvCxnSpPr>
        <p:spPr>
          <a:xfrm>
            <a:off x="9611425" y="3787071"/>
            <a:ext cx="1652311" cy="0"/>
          </a:xfrm>
          <a:prstGeom prst="straightConnector1">
            <a:avLst/>
          </a:prstGeom>
          <a:noFill/>
          <a:ln w="6350" cap="flat" cmpd="sng" algn="ctr">
            <a:solidFill>
              <a:sysClr val="windowText" lastClr="000000"/>
            </a:solidFill>
            <a:prstDash val="solid"/>
            <a:miter lim="800000"/>
            <a:tailEnd type="triangle"/>
          </a:ln>
          <a:effectLst/>
        </p:spPr>
      </p:cxnSp>
      <p:cxnSp>
        <p:nvCxnSpPr>
          <p:cNvPr id="671" name="肘形接點 31">
            <a:extLst>
              <a:ext uri="{FF2B5EF4-FFF2-40B4-BE49-F238E27FC236}">
                <a16:creationId xmlns:a16="http://schemas.microsoft.com/office/drawing/2014/main" id="{0D31A0BA-B22F-AA7D-440C-83D7DA546C21}"/>
              </a:ext>
            </a:extLst>
          </p:cNvPr>
          <p:cNvCxnSpPr>
            <a:cxnSpLocks/>
            <a:stCxn id="673" idx="6"/>
            <a:endCxn id="5" idx="1"/>
          </p:cNvCxnSpPr>
          <p:nvPr/>
        </p:nvCxnSpPr>
        <p:spPr>
          <a:xfrm flipH="1" flipV="1">
            <a:off x="2034085" y="3147123"/>
            <a:ext cx="8425230" cy="194351"/>
          </a:xfrm>
          <a:prstGeom prst="bentConnector5">
            <a:avLst>
              <a:gd name="adj1" fmla="val -2713"/>
              <a:gd name="adj2" fmla="val -515746"/>
              <a:gd name="adj3" fmla="val 102713"/>
            </a:avLst>
          </a:prstGeom>
          <a:noFill/>
          <a:ln w="6350" cap="flat" cmpd="sng" algn="ctr">
            <a:solidFill>
              <a:sysClr val="windowText" lastClr="000000"/>
            </a:solidFill>
            <a:prstDash val="solid"/>
            <a:miter lim="800000"/>
            <a:tailEnd type="triangle"/>
          </a:ln>
          <a:effectLst/>
        </p:spPr>
      </p:cxnSp>
      <p:sp>
        <p:nvSpPr>
          <p:cNvPr id="672" name="橢圓 671">
            <a:extLst>
              <a:ext uri="{FF2B5EF4-FFF2-40B4-BE49-F238E27FC236}">
                <a16:creationId xmlns:a16="http://schemas.microsoft.com/office/drawing/2014/main" id="{FB4BBE25-F0A3-1A1B-45FD-9258DE9DE5E3}"/>
              </a:ext>
            </a:extLst>
          </p:cNvPr>
          <p:cNvSpPr/>
          <p:nvPr/>
        </p:nvSpPr>
        <p:spPr>
          <a:xfrm>
            <a:off x="9574165" y="3766679"/>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73" name="流程圖: 或 672">
            <a:extLst>
              <a:ext uri="{FF2B5EF4-FFF2-40B4-BE49-F238E27FC236}">
                <a16:creationId xmlns:a16="http://schemas.microsoft.com/office/drawing/2014/main" id="{1687686E-5C47-E7AD-9266-4D55491647DE}"/>
              </a:ext>
            </a:extLst>
          </p:cNvPr>
          <p:cNvSpPr/>
          <p:nvPr/>
        </p:nvSpPr>
        <p:spPr>
          <a:xfrm>
            <a:off x="10311694" y="3270032"/>
            <a:ext cx="147621" cy="142884"/>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76" name="直線單箭頭接點 675">
            <a:extLst>
              <a:ext uri="{FF2B5EF4-FFF2-40B4-BE49-F238E27FC236}">
                <a16:creationId xmlns:a16="http://schemas.microsoft.com/office/drawing/2014/main" id="{75B0403E-49F1-01A2-BA49-52F4CC389432}"/>
              </a:ext>
            </a:extLst>
          </p:cNvPr>
          <p:cNvCxnSpPr>
            <a:cxnSpLocks/>
            <a:endCxn id="854" idx="1"/>
          </p:cNvCxnSpPr>
          <p:nvPr/>
        </p:nvCxnSpPr>
        <p:spPr>
          <a:xfrm>
            <a:off x="671003" y="4625726"/>
            <a:ext cx="827720" cy="0"/>
          </a:xfrm>
          <a:prstGeom prst="straightConnector1">
            <a:avLst/>
          </a:prstGeom>
          <a:noFill/>
          <a:ln w="6350" cap="flat" cmpd="sng" algn="ctr">
            <a:solidFill>
              <a:sysClr val="windowText" lastClr="000000"/>
            </a:solidFill>
            <a:prstDash val="solid"/>
            <a:miter lim="800000"/>
            <a:tailEnd type="triangle"/>
          </a:ln>
          <a:effectLst/>
        </p:spPr>
      </p:cxnSp>
      <p:sp>
        <p:nvSpPr>
          <p:cNvPr id="679" name="文字方塊 678">
            <a:extLst>
              <a:ext uri="{FF2B5EF4-FFF2-40B4-BE49-F238E27FC236}">
                <a16:creationId xmlns:a16="http://schemas.microsoft.com/office/drawing/2014/main" id="{CA995608-8075-B67F-F956-E95BE04D87BF}"/>
              </a:ext>
            </a:extLst>
          </p:cNvPr>
          <p:cNvSpPr txBox="1"/>
          <p:nvPr/>
        </p:nvSpPr>
        <p:spPr>
          <a:xfrm>
            <a:off x="135601" y="2808718"/>
            <a:ext cx="604129" cy="22584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plaintext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0" name="文字方塊 679">
            <a:extLst>
              <a:ext uri="{FF2B5EF4-FFF2-40B4-BE49-F238E27FC236}">
                <a16:creationId xmlns:a16="http://schemas.microsoft.com/office/drawing/2014/main" id="{D6587C6D-0F4A-1B6E-8D1C-489CDDCB0630}"/>
              </a:ext>
            </a:extLst>
          </p:cNvPr>
          <p:cNvSpPr txBox="1"/>
          <p:nvPr/>
        </p:nvSpPr>
        <p:spPr>
          <a:xfrm>
            <a:off x="325223" y="4482602"/>
            <a:ext cx="370614"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key</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1" name="文字方塊 680">
            <a:extLst>
              <a:ext uri="{FF2B5EF4-FFF2-40B4-BE49-F238E27FC236}">
                <a16:creationId xmlns:a16="http://schemas.microsoft.com/office/drawing/2014/main" id="{78D3CC2C-E914-835B-2391-D28D2DECBCE6}"/>
              </a:ext>
            </a:extLst>
          </p:cNvPr>
          <p:cNvSpPr txBox="1"/>
          <p:nvPr/>
        </p:nvSpPr>
        <p:spPr>
          <a:xfrm>
            <a:off x="4288067" y="6217008"/>
            <a:ext cx="1412566"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Round Key Expansion</a:t>
            </a:r>
            <a:endParaRPr kumimoji="0" lang="zh-TW" altLang="en-US"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2" name="文字方塊 681">
            <a:extLst>
              <a:ext uri="{FF2B5EF4-FFF2-40B4-BE49-F238E27FC236}">
                <a16:creationId xmlns:a16="http://schemas.microsoft.com/office/drawing/2014/main" id="{3DC23A40-E447-DB1B-0ED6-34254D0C2B75}"/>
              </a:ext>
            </a:extLst>
          </p:cNvPr>
          <p:cNvSpPr txBox="1"/>
          <p:nvPr/>
        </p:nvSpPr>
        <p:spPr>
          <a:xfrm>
            <a:off x="1181205" y="1638719"/>
            <a:ext cx="1009225" cy="22584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Text encryption</a:t>
            </a:r>
            <a:endParaRPr kumimoji="0" lang="zh-TW" altLang="en-US"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3" name="文字方塊 682">
            <a:extLst>
              <a:ext uri="{FF2B5EF4-FFF2-40B4-BE49-F238E27FC236}">
                <a16:creationId xmlns:a16="http://schemas.microsoft.com/office/drawing/2014/main" id="{C172E3A5-1A5B-B578-AC04-C85DEFBED9C7}"/>
              </a:ext>
            </a:extLst>
          </p:cNvPr>
          <p:cNvSpPr txBox="1"/>
          <p:nvPr/>
        </p:nvSpPr>
        <p:spPr>
          <a:xfrm>
            <a:off x="11235371" y="1180596"/>
            <a:ext cx="434734"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done</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5" name="文字方塊 684">
            <a:extLst>
              <a:ext uri="{FF2B5EF4-FFF2-40B4-BE49-F238E27FC236}">
                <a16:creationId xmlns:a16="http://schemas.microsoft.com/office/drawing/2014/main" id="{9D1AF213-60FB-C787-CD59-B1E8D1BF74E1}"/>
              </a:ext>
            </a:extLst>
          </p:cNvPr>
          <p:cNvSpPr txBox="1"/>
          <p:nvPr/>
        </p:nvSpPr>
        <p:spPr>
          <a:xfrm>
            <a:off x="561125" y="1110619"/>
            <a:ext cx="184731"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6" name="文字方塊 685">
            <a:extLst>
              <a:ext uri="{FF2B5EF4-FFF2-40B4-BE49-F238E27FC236}">
                <a16:creationId xmlns:a16="http://schemas.microsoft.com/office/drawing/2014/main" id="{FC399BC2-A6E2-0385-32D2-D20A5375463F}"/>
              </a:ext>
            </a:extLst>
          </p:cNvPr>
          <p:cNvSpPr txBox="1"/>
          <p:nvPr/>
        </p:nvSpPr>
        <p:spPr>
          <a:xfrm>
            <a:off x="344858" y="1199887"/>
            <a:ext cx="405880"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start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88" name="直線單箭頭接點 687">
            <a:extLst>
              <a:ext uri="{FF2B5EF4-FFF2-40B4-BE49-F238E27FC236}">
                <a16:creationId xmlns:a16="http://schemas.microsoft.com/office/drawing/2014/main" id="{F882B813-0509-82F2-D0D0-F00BFCDAAF85}"/>
              </a:ext>
            </a:extLst>
          </p:cNvPr>
          <p:cNvCxnSpPr>
            <a:cxnSpLocks/>
          </p:cNvCxnSpPr>
          <p:nvPr/>
        </p:nvCxnSpPr>
        <p:spPr>
          <a:xfrm>
            <a:off x="750738" y="1303707"/>
            <a:ext cx="404949" cy="0"/>
          </a:xfrm>
          <a:prstGeom prst="straightConnector1">
            <a:avLst/>
          </a:prstGeom>
          <a:noFill/>
          <a:ln w="6350" cap="flat" cmpd="sng" algn="ctr">
            <a:solidFill>
              <a:sysClr val="windowText" lastClr="000000"/>
            </a:solidFill>
            <a:prstDash val="solid"/>
            <a:miter lim="800000"/>
            <a:tailEnd type="triangle"/>
          </a:ln>
          <a:effectLst/>
        </p:spPr>
      </p:cxnSp>
      <p:cxnSp>
        <p:nvCxnSpPr>
          <p:cNvPr id="689" name="直線單箭頭接點 688">
            <a:extLst>
              <a:ext uri="{FF2B5EF4-FFF2-40B4-BE49-F238E27FC236}">
                <a16:creationId xmlns:a16="http://schemas.microsoft.com/office/drawing/2014/main" id="{7C79242A-C0B3-0D8D-2A0D-32F07ED04340}"/>
              </a:ext>
            </a:extLst>
          </p:cNvPr>
          <p:cNvCxnSpPr/>
          <p:nvPr/>
        </p:nvCxnSpPr>
        <p:spPr>
          <a:xfrm>
            <a:off x="10911233" y="1304076"/>
            <a:ext cx="324138" cy="877"/>
          </a:xfrm>
          <a:prstGeom prst="straightConnector1">
            <a:avLst/>
          </a:prstGeom>
          <a:noFill/>
          <a:ln w="6350" cap="flat" cmpd="sng" algn="ctr">
            <a:solidFill>
              <a:sysClr val="windowText" lastClr="000000"/>
            </a:solidFill>
            <a:prstDash val="solid"/>
            <a:miter lim="800000"/>
            <a:tailEnd type="triangle"/>
          </a:ln>
          <a:effectLst/>
        </p:spPr>
      </p:cxnSp>
      <p:cxnSp>
        <p:nvCxnSpPr>
          <p:cNvPr id="691" name="直線單箭頭接點 690">
            <a:extLst>
              <a:ext uri="{FF2B5EF4-FFF2-40B4-BE49-F238E27FC236}">
                <a16:creationId xmlns:a16="http://schemas.microsoft.com/office/drawing/2014/main" id="{AB43A7E3-EFF3-C405-92FA-E59778643CE6}"/>
              </a:ext>
            </a:extLst>
          </p:cNvPr>
          <p:cNvCxnSpPr>
            <a:cxnSpLocks/>
          </p:cNvCxnSpPr>
          <p:nvPr/>
        </p:nvCxnSpPr>
        <p:spPr>
          <a:xfrm>
            <a:off x="745856" y="2948007"/>
            <a:ext cx="1279868" cy="0"/>
          </a:xfrm>
          <a:prstGeom prst="straightConnector1">
            <a:avLst/>
          </a:prstGeom>
          <a:noFill/>
          <a:ln w="6350" cap="flat" cmpd="sng" algn="ctr">
            <a:solidFill>
              <a:sysClr val="windowText" lastClr="000000"/>
            </a:solidFill>
            <a:prstDash val="solid"/>
            <a:miter lim="800000"/>
            <a:tailEnd type="triangle"/>
          </a:ln>
          <a:effectLst/>
        </p:spPr>
      </p:cxnSp>
      <p:sp>
        <p:nvSpPr>
          <p:cNvPr id="695" name="文字方塊 694">
            <a:extLst>
              <a:ext uri="{FF2B5EF4-FFF2-40B4-BE49-F238E27FC236}">
                <a16:creationId xmlns:a16="http://schemas.microsoft.com/office/drawing/2014/main" id="{24A3C409-582D-945A-E595-AF07D4C1BB38}"/>
              </a:ext>
            </a:extLst>
          </p:cNvPr>
          <p:cNvSpPr txBox="1"/>
          <p:nvPr/>
        </p:nvSpPr>
        <p:spPr>
          <a:xfrm>
            <a:off x="11276258" y="3653759"/>
            <a:ext cx="666804" cy="22584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ciphertext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696" name="群組 695">
            <a:extLst>
              <a:ext uri="{FF2B5EF4-FFF2-40B4-BE49-F238E27FC236}">
                <a16:creationId xmlns:a16="http://schemas.microsoft.com/office/drawing/2014/main" id="{542EB84E-3660-FC30-7667-388BF7351E72}"/>
              </a:ext>
            </a:extLst>
          </p:cNvPr>
          <p:cNvGrpSpPr/>
          <p:nvPr/>
        </p:nvGrpSpPr>
        <p:grpSpPr>
          <a:xfrm>
            <a:off x="1489655" y="4477200"/>
            <a:ext cx="172085" cy="511058"/>
            <a:chOff x="1319370" y="4037608"/>
            <a:chExt cx="180453" cy="557178"/>
          </a:xfrm>
        </p:grpSpPr>
        <p:sp>
          <p:nvSpPr>
            <p:cNvPr id="852" name="梯形 851">
              <a:extLst>
                <a:ext uri="{FF2B5EF4-FFF2-40B4-BE49-F238E27FC236}">
                  <a16:creationId xmlns:a16="http://schemas.microsoft.com/office/drawing/2014/main" id="{CBCCA85F-54D8-11C9-1275-B7032CB9A2B3}"/>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3" name="文字方塊 852">
              <a:extLst>
                <a:ext uri="{FF2B5EF4-FFF2-40B4-BE49-F238E27FC236}">
                  <a16:creationId xmlns:a16="http://schemas.microsoft.com/office/drawing/2014/main" id="{83BAC6E4-69AE-DD72-6FCB-E255513D994B}"/>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4" name="文字方塊 853">
              <a:extLst>
                <a:ext uri="{FF2B5EF4-FFF2-40B4-BE49-F238E27FC236}">
                  <a16:creationId xmlns:a16="http://schemas.microsoft.com/office/drawing/2014/main" id="{B04E444A-60E2-9B68-1560-79A97FDD25E2}"/>
                </a:ext>
              </a:extLst>
            </p:cNvPr>
            <p:cNvSpPr txBox="1"/>
            <p:nvPr/>
          </p:nvSpPr>
          <p:spPr>
            <a:xfrm>
              <a:off x="1328879" y="4082094"/>
              <a:ext cx="100856" cy="234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699" name="文字方塊 698">
            <a:extLst>
              <a:ext uri="{FF2B5EF4-FFF2-40B4-BE49-F238E27FC236}">
                <a16:creationId xmlns:a16="http://schemas.microsoft.com/office/drawing/2014/main" id="{77883428-4349-B785-541E-44A5AE71DCB0}"/>
              </a:ext>
            </a:extLst>
          </p:cNvPr>
          <p:cNvSpPr txBox="1"/>
          <p:nvPr/>
        </p:nvSpPr>
        <p:spPr>
          <a:xfrm>
            <a:off x="2922992" y="2008529"/>
            <a:ext cx="646331" cy="2308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SubBytes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0" name="接點: 肘形 71">
            <a:extLst>
              <a:ext uri="{FF2B5EF4-FFF2-40B4-BE49-F238E27FC236}">
                <a16:creationId xmlns:a16="http://schemas.microsoft.com/office/drawing/2014/main" id="{9F69D029-87EB-133C-9DD3-C91E25124F37}"/>
              </a:ext>
            </a:extLst>
          </p:cNvPr>
          <p:cNvCxnSpPr>
            <a:cxnSpLocks/>
            <a:stCxn id="834" idx="0"/>
            <a:endCxn id="673" idx="4"/>
          </p:cNvCxnSpPr>
          <p:nvPr/>
        </p:nvCxnSpPr>
        <p:spPr>
          <a:xfrm flipV="1">
            <a:off x="4031209" y="3412916"/>
            <a:ext cx="6354296" cy="1420676"/>
          </a:xfrm>
          <a:prstGeom prst="bentConnector2">
            <a:avLst/>
          </a:prstGeom>
          <a:noFill/>
          <a:ln w="6350" cap="flat" cmpd="sng" algn="ctr">
            <a:solidFill>
              <a:sysClr val="windowText" lastClr="000000"/>
            </a:solidFill>
            <a:prstDash val="solid"/>
            <a:miter lim="800000"/>
            <a:tailEnd type="triangle"/>
          </a:ln>
          <a:effectLst/>
        </p:spPr>
      </p:cxnSp>
      <p:sp>
        <p:nvSpPr>
          <p:cNvPr id="701" name="矩形 700">
            <a:extLst>
              <a:ext uri="{FF2B5EF4-FFF2-40B4-BE49-F238E27FC236}">
                <a16:creationId xmlns:a16="http://schemas.microsoft.com/office/drawing/2014/main" id="{F7BB74F3-1FC5-93E6-09A4-4EDE8AF9FEEA}"/>
              </a:ext>
            </a:extLst>
          </p:cNvPr>
          <p:cNvSpPr/>
          <p:nvPr/>
        </p:nvSpPr>
        <p:spPr>
          <a:xfrm>
            <a:off x="2318202" y="5474842"/>
            <a:ext cx="2007233" cy="929717"/>
          </a:xfrm>
          <a:prstGeom prst="rect">
            <a:avLst/>
          </a:prstGeom>
          <a:solidFill>
            <a:schemeClr val="accent6">
              <a:lumMod val="40000"/>
              <a:lumOff val="60000"/>
            </a:scheme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3" name="矩形 702">
            <a:extLst>
              <a:ext uri="{FF2B5EF4-FFF2-40B4-BE49-F238E27FC236}">
                <a16:creationId xmlns:a16="http://schemas.microsoft.com/office/drawing/2014/main" id="{CBB4ACFF-EA13-3822-DD45-460B65D0EBAF}"/>
              </a:ext>
            </a:extLst>
          </p:cNvPr>
          <p:cNvSpPr/>
          <p:nvPr/>
        </p:nvSpPr>
        <p:spPr>
          <a:xfrm>
            <a:off x="3685092" y="5760258"/>
            <a:ext cx="571804" cy="4365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Add round constants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5" name="流程圖: 或 704">
            <a:extLst>
              <a:ext uri="{FF2B5EF4-FFF2-40B4-BE49-F238E27FC236}">
                <a16:creationId xmlns:a16="http://schemas.microsoft.com/office/drawing/2014/main" id="{D9E186B6-FD4E-C560-39FE-8C1B10E815AF}"/>
              </a:ext>
            </a:extLst>
          </p:cNvPr>
          <p:cNvSpPr/>
          <p:nvPr/>
        </p:nvSpPr>
        <p:spPr>
          <a:xfrm>
            <a:off x="3335094" y="4873011"/>
            <a:ext cx="147621" cy="142884"/>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6" name="直線單箭頭接點 705">
            <a:extLst>
              <a:ext uri="{FF2B5EF4-FFF2-40B4-BE49-F238E27FC236}">
                <a16:creationId xmlns:a16="http://schemas.microsoft.com/office/drawing/2014/main" id="{19966421-060D-7C55-7995-B5E664336307}"/>
              </a:ext>
            </a:extLst>
          </p:cNvPr>
          <p:cNvCxnSpPr>
            <a:cxnSpLocks/>
            <a:stCxn id="705" idx="6"/>
          </p:cNvCxnSpPr>
          <p:nvPr/>
        </p:nvCxnSpPr>
        <p:spPr>
          <a:xfrm flipV="1">
            <a:off x="3461455" y="4945778"/>
            <a:ext cx="405904" cy="3760"/>
          </a:xfrm>
          <a:prstGeom prst="straightConnector1">
            <a:avLst/>
          </a:prstGeom>
          <a:noFill/>
          <a:ln w="6350" cap="flat" cmpd="sng" algn="ctr">
            <a:solidFill>
              <a:sysClr val="windowText" lastClr="000000"/>
            </a:solidFill>
            <a:prstDash val="solid"/>
            <a:miter lim="800000"/>
            <a:tailEnd type="triangle"/>
          </a:ln>
          <a:effectLst/>
        </p:spPr>
      </p:cxnSp>
      <p:sp>
        <p:nvSpPr>
          <p:cNvPr id="707" name="橢圓 706">
            <a:extLst>
              <a:ext uri="{FF2B5EF4-FFF2-40B4-BE49-F238E27FC236}">
                <a16:creationId xmlns:a16="http://schemas.microsoft.com/office/drawing/2014/main" id="{1738E261-75C9-0DD2-EC90-3AE04BF71003}"/>
              </a:ext>
            </a:extLst>
          </p:cNvPr>
          <p:cNvSpPr/>
          <p:nvPr/>
        </p:nvSpPr>
        <p:spPr>
          <a:xfrm>
            <a:off x="3390274" y="5391020"/>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8" name="橢圓 707">
            <a:extLst>
              <a:ext uri="{FF2B5EF4-FFF2-40B4-BE49-F238E27FC236}">
                <a16:creationId xmlns:a16="http://schemas.microsoft.com/office/drawing/2014/main" id="{52E3D69A-FBC4-034F-6324-3E6B54A41189}"/>
              </a:ext>
            </a:extLst>
          </p:cNvPr>
          <p:cNvSpPr/>
          <p:nvPr/>
        </p:nvSpPr>
        <p:spPr>
          <a:xfrm>
            <a:off x="2527791" y="4728823"/>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9" name="直線單箭頭接點 708">
            <a:extLst>
              <a:ext uri="{FF2B5EF4-FFF2-40B4-BE49-F238E27FC236}">
                <a16:creationId xmlns:a16="http://schemas.microsoft.com/office/drawing/2014/main" id="{9F406D07-651E-D516-BA47-BE39CE3875FC}"/>
              </a:ext>
            </a:extLst>
          </p:cNvPr>
          <p:cNvCxnSpPr>
            <a:cxnSpLocks/>
            <a:stCxn id="707" idx="0"/>
            <a:endCxn id="705" idx="4"/>
          </p:cNvCxnSpPr>
          <p:nvPr/>
        </p:nvCxnSpPr>
        <p:spPr>
          <a:xfrm flipV="1">
            <a:off x="3408904" y="5015895"/>
            <a:ext cx="1" cy="375125"/>
          </a:xfrm>
          <a:prstGeom prst="straightConnector1">
            <a:avLst/>
          </a:prstGeom>
          <a:noFill/>
          <a:ln w="6350" cap="flat" cmpd="sng" algn="ctr">
            <a:solidFill>
              <a:sysClr val="windowText" lastClr="000000"/>
            </a:solidFill>
            <a:prstDash val="solid"/>
            <a:miter lim="800000"/>
            <a:tailEnd type="triangle"/>
          </a:ln>
          <a:effectLst/>
        </p:spPr>
      </p:cxnSp>
      <p:cxnSp>
        <p:nvCxnSpPr>
          <p:cNvPr id="710" name="接點: 肘形 137">
            <a:extLst>
              <a:ext uri="{FF2B5EF4-FFF2-40B4-BE49-F238E27FC236}">
                <a16:creationId xmlns:a16="http://schemas.microsoft.com/office/drawing/2014/main" id="{7714DFAD-8353-48B4-DD1F-3C6592ED92A3}"/>
              </a:ext>
            </a:extLst>
          </p:cNvPr>
          <p:cNvCxnSpPr>
            <a:cxnSpLocks/>
            <a:stCxn id="708" idx="4"/>
            <a:endCxn id="705" idx="2"/>
          </p:cNvCxnSpPr>
          <p:nvPr/>
        </p:nvCxnSpPr>
        <p:spPr>
          <a:xfrm rot="16200000" flipH="1">
            <a:off x="2853335" y="4462693"/>
            <a:ext cx="174846" cy="788673"/>
          </a:xfrm>
          <a:prstGeom prst="bentConnector2">
            <a:avLst/>
          </a:prstGeom>
          <a:noFill/>
          <a:ln w="6350" cap="flat" cmpd="sng" algn="ctr">
            <a:solidFill>
              <a:sysClr val="windowText" lastClr="000000"/>
            </a:solidFill>
            <a:prstDash val="solid"/>
            <a:miter lim="800000"/>
            <a:tailEnd type="triangle"/>
          </a:ln>
          <a:effectLst/>
        </p:spPr>
      </p:cxnSp>
      <p:cxnSp>
        <p:nvCxnSpPr>
          <p:cNvPr id="712" name="接點: 肘形 144">
            <a:extLst>
              <a:ext uri="{FF2B5EF4-FFF2-40B4-BE49-F238E27FC236}">
                <a16:creationId xmlns:a16="http://schemas.microsoft.com/office/drawing/2014/main" id="{CF740BDB-12E5-E6C2-AEBA-D55775D3DD5A}"/>
              </a:ext>
            </a:extLst>
          </p:cNvPr>
          <p:cNvCxnSpPr>
            <a:cxnSpLocks/>
          </p:cNvCxnSpPr>
          <p:nvPr/>
        </p:nvCxnSpPr>
        <p:spPr>
          <a:xfrm rot="5400000">
            <a:off x="1941039" y="5330551"/>
            <a:ext cx="979171" cy="239129"/>
          </a:xfrm>
          <a:prstGeom prst="bentConnector4">
            <a:avLst>
              <a:gd name="adj1" fmla="val 25958"/>
              <a:gd name="adj2" fmla="val 195597"/>
            </a:avLst>
          </a:prstGeom>
          <a:noFill/>
          <a:ln w="6350" cap="flat" cmpd="sng" algn="ctr">
            <a:solidFill>
              <a:sysClr val="windowText" lastClr="000000"/>
            </a:solidFill>
            <a:prstDash val="solid"/>
            <a:miter lim="800000"/>
            <a:tailEnd type="triangle"/>
          </a:ln>
          <a:effectLst/>
        </p:spPr>
      </p:cxnSp>
      <p:cxnSp>
        <p:nvCxnSpPr>
          <p:cNvPr id="713" name="直線接點 712">
            <a:extLst>
              <a:ext uri="{FF2B5EF4-FFF2-40B4-BE49-F238E27FC236}">
                <a16:creationId xmlns:a16="http://schemas.microsoft.com/office/drawing/2014/main" id="{6F016D84-5A3A-EE3F-6966-D9FAAEB9D593}"/>
              </a:ext>
            </a:extLst>
          </p:cNvPr>
          <p:cNvCxnSpPr>
            <a:cxnSpLocks/>
          </p:cNvCxnSpPr>
          <p:nvPr/>
        </p:nvCxnSpPr>
        <p:spPr>
          <a:xfrm flipV="1">
            <a:off x="4332737" y="6009346"/>
            <a:ext cx="350151" cy="1507"/>
          </a:xfrm>
          <a:prstGeom prst="line">
            <a:avLst/>
          </a:prstGeom>
          <a:noFill/>
          <a:ln w="6350" cap="flat" cmpd="sng" algn="ctr">
            <a:solidFill>
              <a:sysClr val="windowText" lastClr="000000"/>
            </a:solidFill>
            <a:prstDash val="solid"/>
            <a:miter lim="800000"/>
          </a:ln>
          <a:effectLst/>
        </p:spPr>
      </p:cxnSp>
      <p:cxnSp>
        <p:nvCxnSpPr>
          <p:cNvPr id="714" name="直線接點 713">
            <a:extLst>
              <a:ext uri="{FF2B5EF4-FFF2-40B4-BE49-F238E27FC236}">
                <a16:creationId xmlns:a16="http://schemas.microsoft.com/office/drawing/2014/main" id="{B817A805-7F20-31B5-6FB7-56B698E86C89}"/>
              </a:ext>
            </a:extLst>
          </p:cNvPr>
          <p:cNvCxnSpPr>
            <a:cxnSpLocks/>
          </p:cNvCxnSpPr>
          <p:nvPr/>
        </p:nvCxnSpPr>
        <p:spPr>
          <a:xfrm flipV="1">
            <a:off x="4695000" y="5414020"/>
            <a:ext cx="0" cy="598287"/>
          </a:xfrm>
          <a:prstGeom prst="line">
            <a:avLst/>
          </a:prstGeom>
          <a:noFill/>
          <a:ln w="6350" cap="flat" cmpd="sng" algn="ctr">
            <a:solidFill>
              <a:sysClr val="windowText" lastClr="000000"/>
            </a:solidFill>
            <a:prstDash val="solid"/>
            <a:miter lim="800000"/>
          </a:ln>
          <a:effectLst/>
        </p:spPr>
      </p:cxnSp>
      <p:cxnSp>
        <p:nvCxnSpPr>
          <p:cNvPr id="715" name="接點: 肘形 266">
            <a:extLst>
              <a:ext uri="{FF2B5EF4-FFF2-40B4-BE49-F238E27FC236}">
                <a16:creationId xmlns:a16="http://schemas.microsoft.com/office/drawing/2014/main" id="{13E8D873-66B1-296B-E210-F87FEB28A963}"/>
              </a:ext>
            </a:extLst>
          </p:cNvPr>
          <p:cNvCxnSpPr>
            <a:cxnSpLocks/>
            <a:endCxn id="853" idx="1"/>
          </p:cNvCxnSpPr>
          <p:nvPr/>
        </p:nvCxnSpPr>
        <p:spPr>
          <a:xfrm rot="10800000">
            <a:off x="1489656" y="4826996"/>
            <a:ext cx="3205345" cy="587025"/>
          </a:xfrm>
          <a:prstGeom prst="bentConnector3">
            <a:avLst>
              <a:gd name="adj1" fmla="val 107132"/>
            </a:avLst>
          </a:prstGeom>
          <a:noFill/>
          <a:ln w="6350" cap="flat" cmpd="sng" algn="ctr">
            <a:solidFill>
              <a:sysClr val="windowText" lastClr="000000"/>
            </a:solidFill>
            <a:prstDash val="solid"/>
            <a:miter lim="800000"/>
            <a:tailEnd type="triangle"/>
          </a:ln>
          <a:effectLst/>
        </p:spPr>
      </p:cxnSp>
      <p:cxnSp>
        <p:nvCxnSpPr>
          <p:cNvPr id="716" name="直線單箭頭接點 715">
            <a:extLst>
              <a:ext uri="{FF2B5EF4-FFF2-40B4-BE49-F238E27FC236}">
                <a16:creationId xmlns:a16="http://schemas.microsoft.com/office/drawing/2014/main" id="{90AE89EC-3C5A-A207-028A-2C2501E5B208}"/>
              </a:ext>
            </a:extLst>
          </p:cNvPr>
          <p:cNvCxnSpPr/>
          <p:nvPr/>
        </p:nvCxnSpPr>
        <p:spPr>
          <a:xfrm>
            <a:off x="2579709" y="6009346"/>
            <a:ext cx="223293" cy="1723"/>
          </a:xfrm>
          <a:prstGeom prst="straightConnector1">
            <a:avLst/>
          </a:prstGeom>
          <a:noFill/>
          <a:ln w="6350" cap="flat" cmpd="sng" algn="ctr">
            <a:solidFill>
              <a:sysClr val="windowText" lastClr="000000"/>
            </a:solidFill>
            <a:prstDash val="solid"/>
            <a:miter lim="800000"/>
            <a:tailEnd type="triangle"/>
          </a:ln>
          <a:effectLst/>
        </p:spPr>
      </p:cxnSp>
      <p:cxnSp>
        <p:nvCxnSpPr>
          <p:cNvPr id="717" name="直線單箭頭接點 716">
            <a:extLst>
              <a:ext uri="{FF2B5EF4-FFF2-40B4-BE49-F238E27FC236}">
                <a16:creationId xmlns:a16="http://schemas.microsoft.com/office/drawing/2014/main" id="{82D20B11-4A29-C1F7-4654-81139D81AA39}"/>
              </a:ext>
            </a:extLst>
          </p:cNvPr>
          <p:cNvCxnSpPr/>
          <p:nvPr/>
        </p:nvCxnSpPr>
        <p:spPr>
          <a:xfrm>
            <a:off x="3458975" y="6009346"/>
            <a:ext cx="223293" cy="1723"/>
          </a:xfrm>
          <a:prstGeom prst="straightConnector1">
            <a:avLst/>
          </a:prstGeom>
          <a:noFill/>
          <a:ln w="6350" cap="flat" cmpd="sng" algn="ctr">
            <a:solidFill>
              <a:sysClr val="windowText" lastClr="000000"/>
            </a:solidFill>
            <a:prstDash val="solid"/>
            <a:miter lim="800000"/>
            <a:tailEnd type="triangle"/>
          </a:ln>
          <a:effectLst/>
        </p:spPr>
      </p:cxnSp>
      <p:sp>
        <p:nvSpPr>
          <p:cNvPr id="718" name="矩形 717">
            <a:extLst>
              <a:ext uri="{FF2B5EF4-FFF2-40B4-BE49-F238E27FC236}">
                <a16:creationId xmlns:a16="http://schemas.microsoft.com/office/drawing/2014/main" id="{0F795668-FC32-CE46-186B-E306564C3098}"/>
              </a:ext>
            </a:extLst>
          </p:cNvPr>
          <p:cNvSpPr/>
          <p:nvPr/>
        </p:nvSpPr>
        <p:spPr>
          <a:xfrm rot="5400000">
            <a:off x="2086157" y="5834695"/>
            <a:ext cx="768605" cy="242166"/>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Shift rows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20" name="群組 719">
            <a:extLst>
              <a:ext uri="{FF2B5EF4-FFF2-40B4-BE49-F238E27FC236}">
                <a16:creationId xmlns:a16="http://schemas.microsoft.com/office/drawing/2014/main" id="{5FD7800B-AD46-D003-24FD-E2A42DC987C5}"/>
              </a:ext>
            </a:extLst>
          </p:cNvPr>
          <p:cNvGrpSpPr/>
          <p:nvPr/>
        </p:nvGrpSpPr>
        <p:grpSpPr>
          <a:xfrm>
            <a:off x="2811522" y="5591686"/>
            <a:ext cx="728080" cy="645816"/>
            <a:chOff x="2203474" y="5481536"/>
            <a:chExt cx="763486" cy="704097"/>
          </a:xfrm>
        </p:grpSpPr>
        <p:grpSp>
          <p:nvGrpSpPr>
            <p:cNvPr id="837" name="群組 836">
              <a:extLst>
                <a:ext uri="{FF2B5EF4-FFF2-40B4-BE49-F238E27FC236}">
                  <a16:creationId xmlns:a16="http://schemas.microsoft.com/office/drawing/2014/main" id="{28B8EE14-51C0-FA6E-23B4-2AE87AD44F24}"/>
                </a:ext>
              </a:extLst>
            </p:cNvPr>
            <p:cNvGrpSpPr/>
            <p:nvPr/>
          </p:nvGrpSpPr>
          <p:grpSpPr>
            <a:xfrm>
              <a:off x="2254166" y="5657014"/>
              <a:ext cx="618106" cy="479664"/>
              <a:chOff x="568866" y="4794033"/>
              <a:chExt cx="539086" cy="702859"/>
            </a:xfrm>
            <a:solidFill>
              <a:sysClr val="window" lastClr="FFFFFF">
                <a:lumMod val="85000"/>
              </a:sysClr>
            </a:solidFill>
          </p:grpSpPr>
          <p:sp>
            <p:nvSpPr>
              <p:cNvPr id="846" name="矩形 845">
                <a:extLst>
                  <a:ext uri="{FF2B5EF4-FFF2-40B4-BE49-F238E27FC236}">
                    <a16:creationId xmlns:a16="http://schemas.microsoft.com/office/drawing/2014/main" id="{0583B171-C424-69A1-C417-1444437E285A}"/>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7" name="等腰三角形 846">
                <a:extLst>
                  <a:ext uri="{FF2B5EF4-FFF2-40B4-BE49-F238E27FC236}">
                    <a16:creationId xmlns:a16="http://schemas.microsoft.com/office/drawing/2014/main" id="{56517863-6AA4-4F29-AE31-0792745C6B05}"/>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838" name="群組 837">
              <a:extLst>
                <a:ext uri="{FF2B5EF4-FFF2-40B4-BE49-F238E27FC236}">
                  <a16:creationId xmlns:a16="http://schemas.microsoft.com/office/drawing/2014/main" id="{666FE33D-AE66-3470-8DDB-E6FEB8860F28}"/>
                </a:ext>
              </a:extLst>
            </p:cNvPr>
            <p:cNvGrpSpPr/>
            <p:nvPr/>
          </p:nvGrpSpPr>
          <p:grpSpPr>
            <a:xfrm>
              <a:off x="2238021" y="5672290"/>
              <a:ext cx="618106" cy="479664"/>
              <a:chOff x="568866" y="4794033"/>
              <a:chExt cx="539086" cy="702859"/>
            </a:xfrm>
            <a:solidFill>
              <a:sysClr val="window" lastClr="FFFFFF">
                <a:lumMod val="85000"/>
              </a:sysClr>
            </a:solidFill>
          </p:grpSpPr>
          <p:sp>
            <p:nvSpPr>
              <p:cNvPr id="844" name="矩形 843">
                <a:extLst>
                  <a:ext uri="{FF2B5EF4-FFF2-40B4-BE49-F238E27FC236}">
                    <a16:creationId xmlns:a16="http://schemas.microsoft.com/office/drawing/2014/main" id="{572112C8-3638-AE6C-E364-DCB46705FD90}"/>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5" name="等腰三角形 844">
                <a:extLst>
                  <a:ext uri="{FF2B5EF4-FFF2-40B4-BE49-F238E27FC236}">
                    <a16:creationId xmlns:a16="http://schemas.microsoft.com/office/drawing/2014/main" id="{82E1B68B-B0B9-8EC1-AAD4-C5F53EFEA863}"/>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839" name="群組 838">
              <a:extLst>
                <a:ext uri="{FF2B5EF4-FFF2-40B4-BE49-F238E27FC236}">
                  <a16:creationId xmlns:a16="http://schemas.microsoft.com/office/drawing/2014/main" id="{3A4E4872-9A0A-76CB-13A8-BDB511BAED0E}"/>
                </a:ext>
              </a:extLst>
            </p:cNvPr>
            <p:cNvGrpSpPr/>
            <p:nvPr/>
          </p:nvGrpSpPr>
          <p:grpSpPr>
            <a:xfrm>
              <a:off x="2220095" y="5689225"/>
              <a:ext cx="618106" cy="479664"/>
              <a:chOff x="568866" y="4794033"/>
              <a:chExt cx="539086" cy="702859"/>
            </a:xfrm>
            <a:solidFill>
              <a:sysClr val="window" lastClr="FFFFFF">
                <a:lumMod val="85000"/>
              </a:sysClr>
            </a:solidFill>
          </p:grpSpPr>
          <p:sp>
            <p:nvSpPr>
              <p:cNvPr id="842" name="矩形 841">
                <a:extLst>
                  <a:ext uri="{FF2B5EF4-FFF2-40B4-BE49-F238E27FC236}">
                    <a16:creationId xmlns:a16="http://schemas.microsoft.com/office/drawing/2014/main" id="{94741E21-A8D5-BB2A-CBE5-009CEFBBBCBB}"/>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3" name="等腰三角形 842">
                <a:extLst>
                  <a:ext uri="{FF2B5EF4-FFF2-40B4-BE49-F238E27FC236}">
                    <a16:creationId xmlns:a16="http://schemas.microsoft.com/office/drawing/2014/main" id="{B2C3BC71-E3B5-3CD5-A9BF-CAAAC6F65CBE}"/>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840" name="矩形 839">
              <a:extLst>
                <a:ext uri="{FF2B5EF4-FFF2-40B4-BE49-F238E27FC236}">
                  <a16:creationId xmlns:a16="http://schemas.microsoft.com/office/drawing/2014/main" id="{4A4454CE-2B38-3DEE-44A1-7986CC7060D5}"/>
                </a:ext>
              </a:extLst>
            </p:cNvPr>
            <p:cNvSpPr/>
            <p:nvPr/>
          </p:nvSpPr>
          <p:spPr>
            <a:xfrm>
              <a:off x="2203474" y="5705969"/>
              <a:ext cx="618106" cy="479664"/>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1" name="文字方塊 840">
              <a:extLst>
                <a:ext uri="{FF2B5EF4-FFF2-40B4-BE49-F238E27FC236}">
                  <a16:creationId xmlns:a16="http://schemas.microsoft.com/office/drawing/2014/main" id="{14674D89-6AFB-CDAD-4013-9CF5D5662027}"/>
                </a:ext>
              </a:extLst>
            </p:cNvPr>
            <p:cNvSpPr txBox="1"/>
            <p:nvPr/>
          </p:nvSpPr>
          <p:spPr>
            <a:xfrm>
              <a:off x="2679702" y="5481536"/>
              <a:ext cx="287258"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x4</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21" name="群組 720">
            <a:extLst>
              <a:ext uri="{FF2B5EF4-FFF2-40B4-BE49-F238E27FC236}">
                <a16:creationId xmlns:a16="http://schemas.microsoft.com/office/drawing/2014/main" id="{E70DA5D7-31F5-4C24-D71C-BA4FE61B6918}"/>
              </a:ext>
            </a:extLst>
          </p:cNvPr>
          <p:cNvGrpSpPr/>
          <p:nvPr/>
        </p:nvGrpSpPr>
        <p:grpSpPr>
          <a:xfrm>
            <a:off x="3808752" y="4578063"/>
            <a:ext cx="225020" cy="511058"/>
            <a:chOff x="1266549" y="4037608"/>
            <a:chExt cx="235962" cy="557178"/>
          </a:xfrm>
        </p:grpSpPr>
        <p:sp>
          <p:nvSpPr>
            <p:cNvPr id="834" name="梯形 833">
              <a:extLst>
                <a:ext uri="{FF2B5EF4-FFF2-40B4-BE49-F238E27FC236}">
                  <a16:creationId xmlns:a16="http://schemas.microsoft.com/office/drawing/2014/main" id="{419CD025-9DE5-6FD7-584E-C35B3E3788A1}"/>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5" name="文字方塊 834">
              <a:extLst>
                <a:ext uri="{FF2B5EF4-FFF2-40B4-BE49-F238E27FC236}">
                  <a16:creationId xmlns:a16="http://schemas.microsoft.com/office/drawing/2014/main" id="{E9CC9062-D172-262E-B18B-1597FB0F6A53}"/>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6" name="文字方塊 835">
              <a:extLst>
                <a:ext uri="{FF2B5EF4-FFF2-40B4-BE49-F238E27FC236}">
                  <a16:creationId xmlns:a16="http://schemas.microsoft.com/office/drawing/2014/main" id="{71641946-FB29-0D3C-E7A1-E084CCFCD108}"/>
                </a:ext>
              </a:extLst>
            </p:cNvPr>
            <p:cNvSpPr txBox="1"/>
            <p:nvPr/>
          </p:nvSpPr>
          <p:spPr>
            <a:xfrm>
              <a:off x="1266549" y="4082094"/>
              <a:ext cx="235962"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23" name="矩形 722">
            <a:extLst>
              <a:ext uri="{FF2B5EF4-FFF2-40B4-BE49-F238E27FC236}">
                <a16:creationId xmlns:a16="http://schemas.microsoft.com/office/drawing/2014/main" id="{D841B077-59F0-7C1F-62A3-B99EF53CDFE3}"/>
              </a:ext>
            </a:extLst>
          </p:cNvPr>
          <p:cNvSpPr/>
          <p:nvPr/>
        </p:nvSpPr>
        <p:spPr>
          <a:xfrm>
            <a:off x="1179119" y="1062277"/>
            <a:ext cx="9755358" cy="511157"/>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11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controller</a:t>
            </a:r>
            <a:endParaRPr kumimoji="0" lang="zh-TW" altLang="en-US" sz="11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26" name="群組 725">
            <a:extLst>
              <a:ext uri="{FF2B5EF4-FFF2-40B4-BE49-F238E27FC236}">
                <a16:creationId xmlns:a16="http://schemas.microsoft.com/office/drawing/2014/main" id="{4154CC5F-9C52-A0EE-59F3-72E080EE2B06}"/>
              </a:ext>
            </a:extLst>
          </p:cNvPr>
          <p:cNvGrpSpPr/>
          <p:nvPr/>
        </p:nvGrpSpPr>
        <p:grpSpPr>
          <a:xfrm>
            <a:off x="6262254" y="2388370"/>
            <a:ext cx="2477955" cy="1613533"/>
            <a:chOff x="7852939" y="2149910"/>
            <a:chExt cx="2598455" cy="1759145"/>
          </a:xfrm>
        </p:grpSpPr>
        <p:sp>
          <p:nvSpPr>
            <p:cNvPr id="792" name="矩形 791">
              <a:extLst>
                <a:ext uri="{FF2B5EF4-FFF2-40B4-BE49-F238E27FC236}">
                  <a16:creationId xmlns:a16="http://schemas.microsoft.com/office/drawing/2014/main" id="{0F07F9FE-67B9-6D34-E8C4-4798EABBBE50}"/>
                </a:ext>
              </a:extLst>
            </p:cNvPr>
            <p:cNvSpPr/>
            <p:nvPr/>
          </p:nvSpPr>
          <p:spPr>
            <a:xfrm>
              <a:off x="7871037" y="2149910"/>
              <a:ext cx="2512597" cy="1759145"/>
            </a:xfrm>
            <a:prstGeom prst="rect">
              <a:avLst/>
            </a:prstGeom>
            <a:solidFill>
              <a:schemeClr val="accent6">
                <a:lumMod val="40000"/>
                <a:lumOff val="60000"/>
              </a:scheme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93" name="群組 792">
              <a:extLst>
                <a:ext uri="{FF2B5EF4-FFF2-40B4-BE49-F238E27FC236}">
                  <a16:creationId xmlns:a16="http://schemas.microsoft.com/office/drawing/2014/main" id="{3FB2A4BD-9889-15B8-3065-1DA33D565E92}"/>
                </a:ext>
              </a:extLst>
            </p:cNvPr>
            <p:cNvGrpSpPr/>
            <p:nvPr/>
          </p:nvGrpSpPr>
          <p:grpSpPr>
            <a:xfrm>
              <a:off x="7930041" y="2387873"/>
              <a:ext cx="2521353" cy="1456831"/>
              <a:chOff x="7893970" y="3900990"/>
              <a:chExt cx="2521353" cy="1456831"/>
            </a:xfrm>
          </p:grpSpPr>
          <p:sp>
            <p:nvSpPr>
              <p:cNvPr id="795" name="矩形 794">
                <a:extLst>
                  <a:ext uri="{FF2B5EF4-FFF2-40B4-BE49-F238E27FC236}">
                    <a16:creationId xmlns:a16="http://schemas.microsoft.com/office/drawing/2014/main" id="{AEFF0B0D-BBA3-6558-A29F-A98429DF4543}"/>
                  </a:ext>
                </a:extLst>
              </p:cNvPr>
              <p:cNvSpPr/>
              <p:nvPr/>
            </p:nvSpPr>
            <p:spPr>
              <a:xfrm>
                <a:off x="7950813" y="4079816"/>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6" name="矩形 795">
                <a:extLst>
                  <a:ext uri="{FF2B5EF4-FFF2-40B4-BE49-F238E27FC236}">
                    <a16:creationId xmlns:a16="http://schemas.microsoft.com/office/drawing/2014/main" id="{0FD12329-F6FD-4A70-25DC-B8230716EDE4}"/>
                  </a:ext>
                </a:extLst>
              </p:cNvPr>
              <p:cNvSpPr/>
              <p:nvPr/>
            </p:nvSpPr>
            <p:spPr>
              <a:xfrm>
                <a:off x="7930579" y="4099373"/>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7" name="矩形 796">
                <a:extLst>
                  <a:ext uri="{FF2B5EF4-FFF2-40B4-BE49-F238E27FC236}">
                    <a16:creationId xmlns:a16="http://schemas.microsoft.com/office/drawing/2014/main" id="{3F459952-13BF-BB94-FB3F-F77EA97DBD49}"/>
                  </a:ext>
                </a:extLst>
              </p:cNvPr>
              <p:cNvSpPr/>
              <p:nvPr/>
            </p:nvSpPr>
            <p:spPr>
              <a:xfrm>
                <a:off x="7912718" y="4117915"/>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8" name="矩形 797">
                <a:extLst>
                  <a:ext uri="{FF2B5EF4-FFF2-40B4-BE49-F238E27FC236}">
                    <a16:creationId xmlns:a16="http://schemas.microsoft.com/office/drawing/2014/main" id="{30F28C93-4D12-D0B9-3A01-0FDBAE206C9D}"/>
                  </a:ext>
                </a:extLst>
              </p:cNvPr>
              <p:cNvSpPr/>
              <p:nvPr/>
            </p:nvSpPr>
            <p:spPr>
              <a:xfrm>
                <a:off x="7893970" y="4141708"/>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99" name="群組 798">
                <a:extLst>
                  <a:ext uri="{FF2B5EF4-FFF2-40B4-BE49-F238E27FC236}">
                    <a16:creationId xmlns:a16="http://schemas.microsoft.com/office/drawing/2014/main" id="{8A161CF0-B56B-C30F-7FD9-05F44B409286}"/>
                  </a:ext>
                </a:extLst>
              </p:cNvPr>
              <p:cNvGrpSpPr/>
              <p:nvPr/>
            </p:nvGrpSpPr>
            <p:grpSpPr>
              <a:xfrm>
                <a:off x="7954554" y="4199776"/>
                <a:ext cx="2220773" cy="1097835"/>
                <a:chOff x="9030836" y="5075353"/>
                <a:chExt cx="2220773" cy="1097835"/>
              </a:xfrm>
            </p:grpSpPr>
            <p:sp>
              <p:nvSpPr>
                <p:cNvPr id="801" name="矩形 800">
                  <a:extLst>
                    <a:ext uri="{FF2B5EF4-FFF2-40B4-BE49-F238E27FC236}">
                      <a16:creationId xmlns:a16="http://schemas.microsoft.com/office/drawing/2014/main" id="{03D3CE3D-E6B9-8F52-555C-D550AB743D73}"/>
                    </a:ext>
                  </a:extLst>
                </p:cNvPr>
                <p:cNvSpPr/>
                <p:nvPr/>
              </p:nvSpPr>
              <p:spPr>
                <a:xfrm>
                  <a:off x="9429817" y="507535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2" name="流程圖: 匯合連接點 801">
                  <a:extLst>
                    <a:ext uri="{FF2B5EF4-FFF2-40B4-BE49-F238E27FC236}">
                      <a16:creationId xmlns:a16="http://schemas.microsoft.com/office/drawing/2014/main" id="{659EDC10-05F8-7C00-F7CD-A1EB291EA41C}"/>
                    </a:ext>
                  </a:extLst>
                </p:cNvPr>
                <p:cNvSpPr/>
                <p:nvPr/>
              </p:nvSpPr>
              <p:spPr>
                <a:xfrm>
                  <a:off x="9459340" y="5420411"/>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3" name="矩形 802">
                  <a:extLst>
                    <a:ext uri="{FF2B5EF4-FFF2-40B4-BE49-F238E27FC236}">
                      <a16:creationId xmlns:a16="http://schemas.microsoft.com/office/drawing/2014/main" id="{273E5ABB-D675-A3B2-E3AC-EE5BBFCDAD38}"/>
                    </a:ext>
                  </a:extLst>
                </p:cNvPr>
                <p:cNvSpPr/>
                <p:nvPr/>
              </p:nvSpPr>
              <p:spPr>
                <a:xfrm>
                  <a:off x="9678700" y="507535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4" name="矩形 803">
                  <a:extLst>
                    <a:ext uri="{FF2B5EF4-FFF2-40B4-BE49-F238E27FC236}">
                      <a16:creationId xmlns:a16="http://schemas.microsoft.com/office/drawing/2014/main" id="{75D2402D-90F9-848B-CBFB-9C94239A2943}"/>
                    </a:ext>
                  </a:extLst>
                </p:cNvPr>
                <p:cNvSpPr/>
                <p:nvPr/>
              </p:nvSpPr>
              <p:spPr>
                <a:xfrm>
                  <a:off x="10177203" y="507900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5" name="矩形 804">
                  <a:extLst>
                    <a:ext uri="{FF2B5EF4-FFF2-40B4-BE49-F238E27FC236}">
                      <a16:creationId xmlns:a16="http://schemas.microsoft.com/office/drawing/2014/main" id="{9C36E944-3FAB-8153-B0C0-35D559FBC633}"/>
                    </a:ext>
                  </a:extLst>
                </p:cNvPr>
                <p:cNvSpPr/>
                <p:nvPr/>
              </p:nvSpPr>
              <p:spPr>
                <a:xfrm>
                  <a:off x="9929589" y="5077726"/>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6" name="矩形 805">
                  <a:extLst>
                    <a:ext uri="{FF2B5EF4-FFF2-40B4-BE49-F238E27FC236}">
                      <a16:creationId xmlns:a16="http://schemas.microsoft.com/office/drawing/2014/main" id="{A0674B93-E82F-E5EE-4EF9-44F4BA4CE866}"/>
                    </a:ext>
                  </a:extLst>
                </p:cNvPr>
                <p:cNvSpPr/>
                <p:nvPr/>
              </p:nvSpPr>
              <p:spPr>
                <a:xfrm rot="5400000">
                  <a:off x="10672837" y="5584956"/>
                  <a:ext cx="972000" cy="185545"/>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New Column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7" name="流程圖: 匯合連接點 806">
                  <a:extLst>
                    <a:ext uri="{FF2B5EF4-FFF2-40B4-BE49-F238E27FC236}">
                      <a16:creationId xmlns:a16="http://schemas.microsoft.com/office/drawing/2014/main" id="{2E6A87FB-0F93-F7BF-B49A-1BEA2EE7B9E8}"/>
                    </a:ext>
                  </a:extLst>
                </p:cNvPr>
                <p:cNvSpPr/>
                <p:nvPr/>
              </p:nvSpPr>
              <p:spPr>
                <a:xfrm>
                  <a:off x="9711091" y="5601386"/>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8" name="流程圖: 匯合連接點 807">
                  <a:extLst>
                    <a:ext uri="{FF2B5EF4-FFF2-40B4-BE49-F238E27FC236}">
                      <a16:creationId xmlns:a16="http://schemas.microsoft.com/office/drawing/2014/main" id="{336E2A82-5CE7-30D2-1A4F-8A9C6A661356}"/>
                    </a:ext>
                  </a:extLst>
                </p:cNvPr>
                <p:cNvSpPr/>
                <p:nvPr/>
              </p:nvSpPr>
              <p:spPr>
                <a:xfrm>
                  <a:off x="9960622" y="5766143"/>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9" name="流程圖: 匯合連接點 808">
                  <a:extLst>
                    <a:ext uri="{FF2B5EF4-FFF2-40B4-BE49-F238E27FC236}">
                      <a16:creationId xmlns:a16="http://schemas.microsoft.com/office/drawing/2014/main" id="{88182C74-0057-48FE-AEEA-F71DABC9EFFE}"/>
                    </a:ext>
                  </a:extLst>
                </p:cNvPr>
                <p:cNvSpPr/>
                <p:nvPr/>
              </p:nvSpPr>
              <p:spPr>
                <a:xfrm>
                  <a:off x="10211205" y="5962213"/>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cxnSp>
              <p:nvCxnSpPr>
                <p:cNvPr id="810" name="直線單箭頭接點 809">
                  <a:extLst>
                    <a:ext uri="{FF2B5EF4-FFF2-40B4-BE49-F238E27FC236}">
                      <a16:creationId xmlns:a16="http://schemas.microsoft.com/office/drawing/2014/main" id="{0378E53E-B135-1A06-B71D-09A3CA331B26}"/>
                    </a:ext>
                  </a:extLst>
                </p:cNvPr>
                <p:cNvCxnSpPr>
                  <a:cxnSpLocks/>
                  <a:stCxn id="801" idx="2"/>
                  <a:endCxn id="802" idx="0"/>
                </p:cNvCxnSpPr>
                <p:nvPr/>
              </p:nvCxnSpPr>
              <p:spPr>
                <a:xfrm flipH="1">
                  <a:off x="9536740" y="5291353"/>
                  <a:ext cx="1077" cy="129058"/>
                </a:xfrm>
                <a:prstGeom prst="straightConnector1">
                  <a:avLst/>
                </a:prstGeom>
                <a:noFill/>
                <a:ln w="6350" cap="flat" cmpd="sng" algn="ctr">
                  <a:solidFill>
                    <a:sysClr val="windowText" lastClr="000000"/>
                  </a:solidFill>
                  <a:prstDash val="solid"/>
                  <a:miter lim="800000"/>
                  <a:tailEnd type="triangle"/>
                </a:ln>
                <a:effectLst/>
              </p:spPr>
            </p:cxnSp>
            <p:cxnSp>
              <p:nvCxnSpPr>
                <p:cNvPr id="811" name="直線單箭頭接點 810">
                  <a:extLst>
                    <a:ext uri="{FF2B5EF4-FFF2-40B4-BE49-F238E27FC236}">
                      <a16:creationId xmlns:a16="http://schemas.microsoft.com/office/drawing/2014/main" id="{400FFBD0-DBE6-FE4D-8764-35A2123CB73C}"/>
                    </a:ext>
                  </a:extLst>
                </p:cNvPr>
                <p:cNvCxnSpPr>
                  <a:cxnSpLocks/>
                  <a:stCxn id="803" idx="2"/>
                  <a:endCxn id="807" idx="0"/>
                </p:cNvCxnSpPr>
                <p:nvPr/>
              </p:nvCxnSpPr>
              <p:spPr>
                <a:xfrm>
                  <a:off x="9786700" y="5291353"/>
                  <a:ext cx="1791" cy="310033"/>
                </a:xfrm>
                <a:prstGeom prst="straightConnector1">
                  <a:avLst/>
                </a:prstGeom>
                <a:noFill/>
                <a:ln w="6350" cap="flat" cmpd="sng" algn="ctr">
                  <a:solidFill>
                    <a:sysClr val="windowText" lastClr="000000"/>
                  </a:solidFill>
                  <a:prstDash val="solid"/>
                  <a:miter lim="800000"/>
                  <a:tailEnd type="triangle"/>
                </a:ln>
                <a:effectLst/>
              </p:spPr>
            </p:cxnSp>
            <p:cxnSp>
              <p:nvCxnSpPr>
                <p:cNvPr id="812" name="直線單箭頭接點 811">
                  <a:extLst>
                    <a:ext uri="{FF2B5EF4-FFF2-40B4-BE49-F238E27FC236}">
                      <a16:creationId xmlns:a16="http://schemas.microsoft.com/office/drawing/2014/main" id="{23826120-F55E-0B95-054E-E4C5CA3553E2}"/>
                    </a:ext>
                  </a:extLst>
                </p:cNvPr>
                <p:cNvCxnSpPr>
                  <a:cxnSpLocks/>
                  <a:stCxn id="805" idx="2"/>
                  <a:endCxn id="808" idx="0"/>
                </p:cNvCxnSpPr>
                <p:nvPr/>
              </p:nvCxnSpPr>
              <p:spPr>
                <a:xfrm>
                  <a:off x="10037589" y="5293726"/>
                  <a:ext cx="433" cy="472417"/>
                </a:xfrm>
                <a:prstGeom prst="straightConnector1">
                  <a:avLst/>
                </a:prstGeom>
                <a:noFill/>
                <a:ln w="6350" cap="flat" cmpd="sng" algn="ctr">
                  <a:solidFill>
                    <a:sysClr val="windowText" lastClr="000000"/>
                  </a:solidFill>
                  <a:prstDash val="solid"/>
                  <a:miter lim="800000"/>
                  <a:tailEnd type="triangle"/>
                </a:ln>
                <a:effectLst/>
              </p:spPr>
            </p:cxnSp>
            <p:cxnSp>
              <p:nvCxnSpPr>
                <p:cNvPr id="813" name="直線單箭頭接點 812">
                  <a:extLst>
                    <a:ext uri="{FF2B5EF4-FFF2-40B4-BE49-F238E27FC236}">
                      <a16:creationId xmlns:a16="http://schemas.microsoft.com/office/drawing/2014/main" id="{A3840C99-A34F-AE03-17FC-D2638802DEF5}"/>
                    </a:ext>
                  </a:extLst>
                </p:cNvPr>
                <p:cNvCxnSpPr>
                  <a:cxnSpLocks/>
                  <a:stCxn id="804" idx="2"/>
                  <a:endCxn id="809" idx="0"/>
                </p:cNvCxnSpPr>
                <p:nvPr/>
              </p:nvCxnSpPr>
              <p:spPr>
                <a:xfrm>
                  <a:off x="10285203" y="5295003"/>
                  <a:ext cx="3402" cy="667210"/>
                </a:xfrm>
                <a:prstGeom prst="straightConnector1">
                  <a:avLst/>
                </a:prstGeom>
                <a:noFill/>
                <a:ln w="6350" cap="flat" cmpd="sng" algn="ctr">
                  <a:solidFill>
                    <a:sysClr val="windowText" lastClr="000000"/>
                  </a:solidFill>
                  <a:prstDash val="solid"/>
                  <a:miter lim="800000"/>
                  <a:tailEnd type="triangle"/>
                </a:ln>
                <a:effectLst/>
              </p:spPr>
            </p:cxnSp>
            <p:cxnSp>
              <p:nvCxnSpPr>
                <p:cNvPr id="814" name="直線單箭頭接點 813">
                  <a:extLst>
                    <a:ext uri="{FF2B5EF4-FFF2-40B4-BE49-F238E27FC236}">
                      <a16:creationId xmlns:a16="http://schemas.microsoft.com/office/drawing/2014/main" id="{28223E1F-9318-42D9-41D1-8491ED8FC480}"/>
                    </a:ext>
                  </a:extLst>
                </p:cNvPr>
                <p:cNvCxnSpPr>
                  <a:cxnSpLocks/>
                </p:cNvCxnSpPr>
                <p:nvPr/>
              </p:nvCxnSpPr>
              <p:spPr>
                <a:xfrm>
                  <a:off x="9225807" y="5495457"/>
                  <a:ext cx="234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5" name="直線單箭頭接點 814">
                  <a:extLst>
                    <a:ext uri="{FF2B5EF4-FFF2-40B4-BE49-F238E27FC236}">
                      <a16:creationId xmlns:a16="http://schemas.microsoft.com/office/drawing/2014/main" id="{A48AC4DC-DC21-E0BE-3063-1EA80C63C996}"/>
                    </a:ext>
                  </a:extLst>
                </p:cNvPr>
                <p:cNvCxnSpPr>
                  <a:cxnSpLocks/>
                </p:cNvCxnSpPr>
                <p:nvPr/>
              </p:nvCxnSpPr>
              <p:spPr>
                <a:xfrm>
                  <a:off x="9173411" y="5676435"/>
                  <a:ext cx="540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6" name="直線單箭頭接點 815">
                  <a:extLst>
                    <a:ext uri="{FF2B5EF4-FFF2-40B4-BE49-F238E27FC236}">
                      <a16:creationId xmlns:a16="http://schemas.microsoft.com/office/drawing/2014/main" id="{77A9C29F-677C-9645-0D75-0FE00CD92412}"/>
                    </a:ext>
                  </a:extLst>
                </p:cNvPr>
                <p:cNvCxnSpPr>
                  <a:cxnSpLocks/>
                </p:cNvCxnSpPr>
                <p:nvPr/>
              </p:nvCxnSpPr>
              <p:spPr>
                <a:xfrm>
                  <a:off x="9101976" y="5843124"/>
                  <a:ext cx="864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7" name="直線單箭頭接點 816">
                  <a:extLst>
                    <a:ext uri="{FF2B5EF4-FFF2-40B4-BE49-F238E27FC236}">
                      <a16:creationId xmlns:a16="http://schemas.microsoft.com/office/drawing/2014/main" id="{5345A012-6E25-B5B8-9F84-C325A7CFB9E3}"/>
                    </a:ext>
                  </a:extLst>
                </p:cNvPr>
                <p:cNvCxnSpPr>
                  <a:cxnSpLocks/>
                </p:cNvCxnSpPr>
                <p:nvPr/>
              </p:nvCxnSpPr>
              <p:spPr>
                <a:xfrm>
                  <a:off x="9173411" y="6033628"/>
                  <a:ext cx="1044000" cy="2092"/>
                </a:xfrm>
                <a:prstGeom prst="straightConnector1">
                  <a:avLst/>
                </a:prstGeom>
                <a:noFill/>
                <a:ln w="6350" cap="flat" cmpd="sng" algn="ctr">
                  <a:solidFill>
                    <a:sysClr val="windowText" lastClr="000000"/>
                  </a:solidFill>
                  <a:prstDash val="solid"/>
                  <a:miter lim="800000"/>
                  <a:tailEnd type="triangle"/>
                </a:ln>
                <a:effectLst/>
              </p:spPr>
            </p:cxnSp>
            <p:sp>
              <p:nvSpPr>
                <p:cNvPr id="818" name="矩形 817">
                  <a:extLst>
                    <a:ext uri="{FF2B5EF4-FFF2-40B4-BE49-F238E27FC236}">
                      <a16:creationId xmlns:a16="http://schemas.microsoft.com/office/drawing/2014/main" id="{061C52D7-46CD-FA38-732A-AC521B4F5BE4}"/>
                    </a:ext>
                  </a:extLst>
                </p:cNvPr>
                <p:cNvSpPr/>
                <p:nvPr/>
              </p:nvSpPr>
              <p:spPr>
                <a:xfrm rot="5400000">
                  <a:off x="8637783" y="5594241"/>
                  <a:ext cx="972000" cy="185894"/>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Column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19" name="流程圖: 或 818">
                  <a:extLst>
                    <a:ext uri="{FF2B5EF4-FFF2-40B4-BE49-F238E27FC236}">
                      <a16:creationId xmlns:a16="http://schemas.microsoft.com/office/drawing/2014/main" id="{7ED1425D-72F6-07AB-11FB-E9F6DEF093BF}"/>
                    </a:ext>
                  </a:extLst>
                </p:cNvPr>
                <p:cNvSpPr/>
                <p:nvPr/>
              </p:nvSpPr>
              <p:spPr>
                <a:xfrm>
                  <a:off x="10529717" y="5414155"/>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20" name="流程圖: 或 819">
                  <a:extLst>
                    <a:ext uri="{FF2B5EF4-FFF2-40B4-BE49-F238E27FC236}">
                      <a16:creationId xmlns:a16="http://schemas.microsoft.com/office/drawing/2014/main" id="{05450642-EB04-B7AA-174F-4450CF94C5C5}"/>
                    </a:ext>
                  </a:extLst>
                </p:cNvPr>
                <p:cNvSpPr/>
                <p:nvPr/>
              </p:nvSpPr>
              <p:spPr>
                <a:xfrm>
                  <a:off x="10529717" y="5966226"/>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21" name="流程圖: 或 820">
                  <a:extLst>
                    <a:ext uri="{FF2B5EF4-FFF2-40B4-BE49-F238E27FC236}">
                      <a16:creationId xmlns:a16="http://schemas.microsoft.com/office/drawing/2014/main" id="{A0870F1C-EFA2-784D-6F12-D3C09143DA74}"/>
                    </a:ext>
                  </a:extLst>
                </p:cNvPr>
                <p:cNvSpPr/>
                <p:nvPr/>
              </p:nvSpPr>
              <p:spPr>
                <a:xfrm>
                  <a:off x="10762784" y="5687188"/>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822" name="直線單箭頭接點 821">
                  <a:extLst>
                    <a:ext uri="{FF2B5EF4-FFF2-40B4-BE49-F238E27FC236}">
                      <a16:creationId xmlns:a16="http://schemas.microsoft.com/office/drawing/2014/main" id="{B0C6D4D9-D9BD-9A9C-2873-D67DA4C25558}"/>
                    </a:ext>
                  </a:extLst>
                </p:cNvPr>
                <p:cNvCxnSpPr>
                  <a:cxnSpLocks/>
                  <a:stCxn id="802" idx="6"/>
                  <a:endCxn id="819" idx="2"/>
                </p:cNvCxnSpPr>
                <p:nvPr/>
              </p:nvCxnSpPr>
              <p:spPr>
                <a:xfrm flipV="1">
                  <a:off x="9614140" y="5492044"/>
                  <a:ext cx="915577" cy="5506"/>
                </a:xfrm>
                <a:prstGeom prst="straightConnector1">
                  <a:avLst/>
                </a:prstGeom>
                <a:noFill/>
                <a:ln w="6350" cap="flat" cmpd="sng" algn="ctr">
                  <a:solidFill>
                    <a:sysClr val="windowText" lastClr="000000"/>
                  </a:solidFill>
                  <a:prstDash val="solid"/>
                  <a:miter lim="800000"/>
                  <a:tailEnd type="triangle"/>
                </a:ln>
                <a:effectLst/>
              </p:spPr>
            </p:cxnSp>
            <p:cxnSp>
              <p:nvCxnSpPr>
                <p:cNvPr id="823" name="肘形接點 234">
                  <a:extLst>
                    <a:ext uri="{FF2B5EF4-FFF2-40B4-BE49-F238E27FC236}">
                      <a16:creationId xmlns:a16="http://schemas.microsoft.com/office/drawing/2014/main" id="{3F1C542A-0415-46AB-26E0-208070EDFBE1}"/>
                    </a:ext>
                  </a:extLst>
                </p:cNvPr>
                <p:cNvCxnSpPr>
                  <a:cxnSpLocks/>
                  <a:stCxn id="807" idx="6"/>
                  <a:endCxn id="819" idx="4"/>
                </p:cNvCxnSpPr>
                <p:nvPr/>
              </p:nvCxnSpPr>
              <p:spPr>
                <a:xfrm flipV="1">
                  <a:off x="9865891" y="5569933"/>
                  <a:ext cx="741226" cy="108592"/>
                </a:xfrm>
                <a:prstGeom prst="bentConnector2">
                  <a:avLst/>
                </a:prstGeom>
                <a:noFill/>
                <a:ln w="6350" cap="flat" cmpd="sng" algn="ctr">
                  <a:solidFill>
                    <a:sysClr val="windowText" lastClr="000000"/>
                  </a:solidFill>
                  <a:prstDash val="solid"/>
                  <a:miter lim="800000"/>
                  <a:tailEnd type="triangle"/>
                </a:ln>
                <a:effectLst/>
              </p:spPr>
            </p:cxnSp>
            <p:cxnSp>
              <p:nvCxnSpPr>
                <p:cNvPr id="824" name="直線單箭頭接點 823">
                  <a:extLst>
                    <a:ext uri="{FF2B5EF4-FFF2-40B4-BE49-F238E27FC236}">
                      <a16:creationId xmlns:a16="http://schemas.microsoft.com/office/drawing/2014/main" id="{231D4920-AC1B-8EF5-088D-34ADB6F7D564}"/>
                    </a:ext>
                  </a:extLst>
                </p:cNvPr>
                <p:cNvCxnSpPr>
                  <a:cxnSpLocks/>
                  <a:stCxn id="809" idx="6"/>
                  <a:endCxn id="820" idx="2"/>
                </p:cNvCxnSpPr>
                <p:nvPr/>
              </p:nvCxnSpPr>
              <p:spPr>
                <a:xfrm>
                  <a:off x="10366005" y="6039352"/>
                  <a:ext cx="163712" cy="4763"/>
                </a:xfrm>
                <a:prstGeom prst="straightConnector1">
                  <a:avLst/>
                </a:prstGeom>
                <a:noFill/>
                <a:ln w="6350" cap="flat" cmpd="sng" algn="ctr">
                  <a:solidFill>
                    <a:sysClr val="windowText" lastClr="000000"/>
                  </a:solidFill>
                  <a:prstDash val="solid"/>
                  <a:miter lim="800000"/>
                  <a:tailEnd type="triangle"/>
                </a:ln>
                <a:effectLst/>
              </p:spPr>
            </p:cxnSp>
            <p:cxnSp>
              <p:nvCxnSpPr>
                <p:cNvPr id="825" name="肘形接點 240">
                  <a:extLst>
                    <a:ext uri="{FF2B5EF4-FFF2-40B4-BE49-F238E27FC236}">
                      <a16:creationId xmlns:a16="http://schemas.microsoft.com/office/drawing/2014/main" id="{5DB85290-8914-AB0B-855A-53E1A4DB4980}"/>
                    </a:ext>
                  </a:extLst>
                </p:cNvPr>
                <p:cNvCxnSpPr>
                  <a:cxnSpLocks/>
                  <a:stCxn id="808" idx="6"/>
                  <a:endCxn id="820" idx="0"/>
                </p:cNvCxnSpPr>
                <p:nvPr/>
              </p:nvCxnSpPr>
              <p:spPr>
                <a:xfrm>
                  <a:off x="10115422" y="5843282"/>
                  <a:ext cx="491695" cy="122944"/>
                </a:xfrm>
                <a:prstGeom prst="bentConnector2">
                  <a:avLst/>
                </a:prstGeom>
                <a:noFill/>
                <a:ln w="6350" cap="flat" cmpd="sng" algn="ctr">
                  <a:solidFill>
                    <a:sysClr val="windowText" lastClr="000000"/>
                  </a:solidFill>
                  <a:prstDash val="solid"/>
                  <a:miter lim="800000"/>
                  <a:tailEnd type="triangle"/>
                </a:ln>
                <a:effectLst/>
              </p:spPr>
            </p:cxnSp>
            <p:cxnSp>
              <p:nvCxnSpPr>
                <p:cNvPr id="826" name="肘形接點 243">
                  <a:extLst>
                    <a:ext uri="{FF2B5EF4-FFF2-40B4-BE49-F238E27FC236}">
                      <a16:creationId xmlns:a16="http://schemas.microsoft.com/office/drawing/2014/main" id="{77246443-5C90-9C61-AF9C-BCF69BE160FC}"/>
                    </a:ext>
                  </a:extLst>
                </p:cNvPr>
                <p:cNvCxnSpPr>
                  <a:cxnSpLocks/>
                  <a:stCxn id="819" idx="6"/>
                  <a:endCxn id="821" idx="0"/>
                </p:cNvCxnSpPr>
                <p:nvPr/>
              </p:nvCxnSpPr>
              <p:spPr>
                <a:xfrm>
                  <a:off x="10684517" y="5492044"/>
                  <a:ext cx="155667" cy="195144"/>
                </a:xfrm>
                <a:prstGeom prst="bentConnector2">
                  <a:avLst/>
                </a:prstGeom>
                <a:noFill/>
                <a:ln w="6350" cap="flat" cmpd="sng" algn="ctr">
                  <a:solidFill>
                    <a:sysClr val="windowText" lastClr="000000"/>
                  </a:solidFill>
                  <a:prstDash val="solid"/>
                  <a:miter lim="800000"/>
                  <a:tailEnd type="triangle"/>
                </a:ln>
                <a:effectLst/>
              </p:spPr>
            </p:cxnSp>
            <p:cxnSp>
              <p:nvCxnSpPr>
                <p:cNvPr id="827" name="肘形接點 246">
                  <a:extLst>
                    <a:ext uri="{FF2B5EF4-FFF2-40B4-BE49-F238E27FC236}">
                      <a16:creationId xmlns:a16="http://schemas.microsoft.com/office/drawing/2014/main" id="{201EBC46-02D3-61B1-4F34-EA65AFC4BA32}"/>
                    </a:ext>
                  </a:extLst>
                </p:cNvPr>
                <p:cNvCxnSpPr>
                  <a:cxnSpLocks/>
                  <a:stCxn id="820" idx="6"/>
                  <a:endCxn id="821" idx="4"/>
                </p:cNvCxnSpPr>
                <p:nvPr/>
              </p:nvCxnSpPr>
              <p:spPr>
                <a:xfrm flipV="1">
                  <a:off x="10684517" y="5842966"/>
                  <a:ext cx="155667" cy="201149"/>
                </a:xfrm>
                <a:prstGeom prst="bentConnector2">
                  <a:avLst/>
                </a:prstGeom>
                <a:noFill/>
                <a:ln w="6350" cap="flat" cmpd="sng" algn="ctr">
                  <a:solidFill>
                    <a:sysClr val="windowText" lastClr="000000"/>
                  </a:solidFill>
                  <a:prstDash val="solid"/>
                  <a:miter lim="800000"/>
                  <a:tailEnd type="triangle"/>
                </a:ln>
                <a:effectLst/>
              </p:spPr>
            </p:cxnSp>
            <p:cxnSp>
              <p:nvCxnSpPr>
                <p:cNvPr id="828" name="直線單箭頭接點 827">
                  <a:extLst>
                    <a:ext uri="{FF2B5EF4-FFF2-40B4-BE49-F238E27FC236}">
                      <a16:creationId xmlns:a16="http://schemas.microsoft.com/office/drawing/2014/main" id="{294D7EB4-7884-8295-8396-16E169D0DEBA}"/>
                    </a:ext>
                  </a:extLst>
                </p:cNvPr>
                <p:cNvCxnSpPr>
                  <a:cxnSpLocks/>
                  <a:stCxn id="821" idx="6"/>
                </p:cNvCxnSpPr>
                <p:nvPr/>
              </p:nvCxnSpPr>
              <p:spPr>
                <a:xfrm flipV="1">
                  <a:off x="10917584" y="5762630"/>
                  <a:ext cx="155229" cy="2447"/>
                </a:xfrm>
                <a:prstGeom prst="straightConnector1">
                  <a:avLst/>
                </a:prstGeom>
                <a:noFill/>
                <a:ln w="6350" cap="flat" cmpd="sng" algn="ctr">
                  <a:solidFill>
                    <a:sysClr val="windowText" lastClr="000000"/>
                  </a:solidFill>
                  <a:prstDash val="solid"/>
                  <a:miter lim="800000"/>
                  <a:tailEnd type="triangle"/>
                </a:ln>
                <a:effectLst/>
              </p:spPr>
            </p:cxnSp>
          </p:grpSp>
          <p:sp>
            <p:nvSpPr>
              <p:cNvPr id="800" name="文字方塊 799">
                <a:extLst>
                  <a:ext uri="{FF2B5EF4-FFF2-40B4-BE49-F238E27FC236}">
                    <a16:creationId xmlns:a16="http://schemas.microsoft.com/office/drawing/2014/main" id="{3CCBB824-E2DA-85FE-627E-32B2BAA2A564}"/>
                  </a:ext>
                </a:extLst>
              </p:cNvPr>
              <p:cNvSpPr txBox="1"/>
              <p:nvPr/>
            </p:nvSpPr>
            <p:spPr>
              <a:xfrm>
                <a:off x="10081071" y="3900990"/>
                <a:ext cx="334252"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x4</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94" name="文字方塊 793">
              <a:extLst>
                <a:ext uri="{FF2B5EF4-FFF2-40B4-BE49-F238E27FC236}">
                  <a16:creationId xmlns:a16="http://schemas.microsoft.com/office/drawing/2014/main" id="{0276DFC5-F2E0-EA1D-91D3-74C8DB87D923}"/>
                </a:ext>
              </a:extLst>
            </p:cNvPr>
            <p:cNvSpPr txBox="1"/>
            <p:nvPr/>
          </p:nvSpPr>
          <p:spPr>
            <a:xfrm>
              <a:off x="7852939" y="2152969"/>
              <a:ext cx="866028"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MixColumns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28" name="橢圓 727">
            <a:extLst>
              <a:ext uri="{FF2B5EF4-FFF2-40B4-BE49-F238E27FC236}">
                <a16:creationId xmlns:a16="http://schemas.microsoft.com/office/drawing/2014/main" id="{97B18DA9-5A0E-EF84-2865-7F90D528A405}"/>
              </a:ext>
            </a:extLst>
          </p:cNvPr>
          <p:cNvSpPr/>
          <p:nvPr/>
        </p:nvSpPr>
        <p:spPr>
          <a:xfrm>
            <a:off x="2525528" y="4925719"/>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29" name="直線單箭頭接點 728">
            <a:extLst>
              <a:ext uri="{FF2B5EF4-FFF2-40B4-BE49-F238E27FC236}">
                <a16:creationId xmlns:a16="http://schemas.microsoft.com/office/drawing/2014/main" id="{B0EC477D-1AE7-D819-28AB-5837FB75DC09}"/>
              </a:ext>
            </a:extLst>
          </p:cNvPr>
          <p:cNvCxnSpPr>
            <a:cxnSpLocks/>
          </p:cNvCxnSpPr>
          <p:nvPr/>
        </p:nvCxnSpPr>
        <p:spPr>
          <a:xfrm>
            <a:off x="4073701" y="3358342"/>
            <a:ext cx="540000" cy="0"/>
          </a:xfrm>
          <a:prstGeom prst="straightConnector1">
            <a:avLst/>
          </a:prstGeom>
          <a:noFill/>
          <a:ln w="6350" cap="flat" cmpd="sng" algn="ctr">
            <a:solidFill>
              <a:sysClr val="windowText" lastClr="000000"/>
            </a:solidFill>
            <a:prstDash val="solid"/>
            <a:miter lim="800000"/>
            <a:tailEnd type="triangle"/>
          </a:ln>
          <a:effectLst/>
        </p:spPr>
      </p:cxnSp>
      <p:grpSp>
        <p:nvGrpSpPr>
          <p:cNvPr id="730" name="群組 729">
            <a:extLst>
              <a:ext uri="{FF2B5EF4-FFF2-40B4-BE49-F238E27FC236}">
                <a16:creationId xmlns:a16="http://schemas.microsoft.com/office/drawing/2014/main" id="{12DA654F-849F-AD6E-F2C8-1DB66B0F7C69}"/>
              </a:ext>
            </a:extLst>
          </p:cNvPr>
          <p:cNvGrpSpPr/>
          <p:nvPr/>
        </p:nvGrpSpPr>
        <p:grpSpPr>
          <a:xfrm>
            <a:off x="4608743" y="1646453"/>
            <a:ext cx="1179942" cy="2370436"/>
            <a:chOff x="6439748" y="1341040"/>
            <a:chExt cx="1237321" cy="2584354"/>
          </a:xfrm>
        </p:grpSpPr>
        <p:sp>
          <p:nvSpPr>
            <p:cNvPr id="765" name="矩形 764">
              <a:extLst>
                <a:ext uri="{FF2B5EF4-FFF2-40B4-BE49-F238E27FC236}">
                  <a16:creationId xmlns:a16="http://schemas.microsoft.com/office/drawing/2014/main" id="{C75C9A5A-EDC2-69F1-2CF6-99B93BE8FE8E}"/>
                </a:ext>
              </a:extLst>
            </p:cNvPr>
            <p:cNvSpPr/>
            <p:nvPr/>
          </p:nvSpPr>
          <p:spPr>
            <a:xfrm>
              <a:off x="6439748" y="1367091"/>
              <a:ext cx="1237321" cy="2558303"/>
            </a:xfrm>
            <a:prstGeom prst="rect">
              <a:avLst/>
            </a:prstGeom>
            <a:solidFill>
              <a:schemeClr val="accent6">
                <a:lumMod val="40000"/>
                <a:lumOff val="60000"/>
              </a:scheme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66" name="群組 765">
              <a:extLst>
                <a:ext uri="{FF2B5EF4-FFF2-40B4-BE49-F238E27FC236}">
                  <a16:creationId xmlns:a16="http://schemas.microsoft.com/office/drawing/2014/main" id="{42E53A22-3D61-1DB5-B7C3-21D430FFBDC8}"/>
                </a:ext>
              </a:extLst>
            </p:cNvPr>
            <p:cNvGrpSpPr/>
            <p:nvPr/>
          </p:nvGrpSpPr>
          <p:grpSpPr>
            <a:xfrm>
              <a:off x="6471845" y="1508872"/>
              <a:ext cx="1156344" cy="2381574"/>
              <a:chOff x="5985194" y="2872974"/>
              <a:chExt cx="1156344" cy="2381574"/>
            </a:xfrm>
          </p:grpSpPr>
          <p:cxnSp>
            <p:nvCxnSpPr>
              <p:cNvPr id="768" name="直線單箭頭接點 767">
                <a:extLst>
                  <a:ext uri="{FF2B5EF4-FFF2-40B4-BE49-F238E27FC236}">
                    <a16:creationId xmlns:a16="http://schemas.microsoft.com/office/drawing/2014/main" id="{D5FD7BF2-0D17-F415-7E87-F8E724BBF8E2}"/>
                  </a:ext>
                </a:extLst>
              </p:cNvPr>
              <p:cNvCxnSpPr/>
              <p:nvPr/>
            </p:nvCxnSpPr>
            <p:spPr>
              <a:xfrm>
                <a:off x="6128654" y="4760871"/>
                <a:ext cx="824596" cy="134979"/>
              </a:xfrm>
              <a:prstGeom prst="straightConnector1">
                <a:avLst/>
              </a:prstGeom>
              <a:noFill/>
              <a:ln w="6350" cap="flat" cmpd="sng" algn="ctr">
                <a:solidFill>
                  <a:sysClr val="windowText" lastClr="000000"/>
                </a:solidFill>
                <a:prstDash val="solid"/>
                <a:miter lim="800000"/>
                <a:tailEnd type="triangle"/>
              </a:ln>
              <a:effectLst/>
            </p:spPr>
          </p:cxnSp>
          <p:cxnSp>
            <p:nvCxnSpPr>
              <p:cNvPr id="769" name="直線單箭頭接點 768">
                <a:extLst>
                  <a:ext uri="{FF2B5EF4-FFF2-40B4-BE49-F238E27FC236}">
                    <a16:creationId xmlns:a16="http://schemas.microsoft.com/office/drawing/2014/main" id="{1160277E-2549-BC84-9E60-952999CDD79E}"/>
                  </a:ext>
                </a:extLst>
              </p:cNvPr>
              <p:cNvCxnSpPr/>
              <p:nvPr/>
            </p:nvCxnSpPr>
            <p:spPr>
              <a:xfrm>
                <a:off x="6127878" y="4900727"/>
                <a:ext cx="834897" cy="142761"/>
              </a:xfrm>
              <a:prstGeom prst="straightConnector1">
                <a:avLst/>
              </a:prstGeom>
              <a:noFill/>
              <a:ln w="6350" cap="flat" cmpd="sng" algn="ctr">
                <a:solidFill>
                  <a:sysClr val="windowText" lastClr="000000"/>
                </a:solidFill>
                <a:prstDash val="solid"/>
                <a:miter lim="800000"/>
                <a:tailEnd type="triangle"/>
              </a:ln>
              <a:effectLst/>
            </p:spPr>
          </p:cxnSp>
          <p:cxnSp>
            <p:nvCxnSpPr>
              <p:cNvPr id="770" name="直線單箭頭接點 769">
                <a:extLst>
                  <a:ext uri="{FF2B5EF4-FFF2-40B4-BE49-F238E27FC236}">
                    <a16:creationId xmlns:a16="http://schemas.microsoft.com/office/drawing/2014/main" id="{AD07128C-DD49-F164-B377-FF81D7174DF5}"/>
                  </a:ext>
                </a:extLst>
              </p:cNvPr>
              <p:cNvCxnSpPr/>
              <p:nvPr/>
            </p:nvCxnSpPr>
            <p:spPr>
              <a:xfrm>
                <a:off x="6127878" y="5028618"/>
                <a:ext cx="834897" cy="143457"/>
              </a:xfrm>
              <a:prstGeom prst="straightConnector1">
                <a:avLst/>
              </a:prstGeom>
              <a:noFill/>
              <a:ln w="6350" cap="flat" cmpd="sng" algn="ctr">
                <a:solidFill>
                  <a:sysClr val="windowText" lastClr="000000"/>
                </a:solidFill>
                <a:prstDash val="solid"/>
                <a:miter lim="800000"/>
                <a:tailEnd type="triangle"/>
              </a:ln>
              <a:effectLst/>
            </p:spPr>
          </p:cxnSp>
          <p:cxnSp>
            <p:nvCxnSpPr>
              <p:cNvPr id="771" name="直線單箭頭接點 770">
                <a:extLst>
                  <a:ext uri="{FF2B5EF4-FFF2-40B4-BE49-F238E27FC236}">
                    <a16:creationId xmlns:a16="http://schemas.microsoft.com/office/drawing/2014/main" id="{13D93781-2085-C88E-6790-9EB7ECBD7C10}"/>
                  </a:ext>
                </a:extLst>
              </p:cNvPr>
              <p:cNvCxnSpPr/>
              <p:nvPr/>
            </p:nvCxnSpPr>
            <p:spPr>
              <a:xfrm flipV="1">
                <a:off x="6127878" y="4760777"/>
                <a:ext cx="819504" cy="394909"/>
              </a:xfrm>
              <a:prstGeom prst="straightConnector1">
                <a:avLst/>
              </a:prstGeom>
              <a:noFill/>
              <a:ln w="6350" cap="flat" cmpd="sng" algn="ctr">
                <a:solidFill>
                  <a:sysClr val="windowText" lastClr="000000"/>
                </a:solidFill>
                <a:prstDash val="solid"/>
                <a:miter lim="800000"/>
                <a:tailEnd type="triangle"/>
              </a:ln>
              <a:effectLst/>
            </p:spPr>
          </p:cxnSp>
          <p:cxnSp>
            <p:nvCxnSpPr>
              <p:cNvPr id="772" name="直線單箭頭接點 771">
                <a:extLst>
                  <a:ext uri="{FF2B5EF4-FFF2-40B4-BE49-F238E27FC236}">
                    <a16:creationId xmlns:a16="http://schemas.microsoft.com/office/drawing/2014/main" id="{61CF3B4D-E0A4-040F-336F-DEB5812F1079}"/>
                  </a:ext>
                </a:extLst>
              </p:cNvPr>
              <p:cNvCxnSpPr/>
              <p:nvPr/>
            </p:nvCxnSpPr>
            <p:spPr>
              <a:xfrm>
                <a:off x="6119382" y="4184777"/>
                <a:ext cx="824343" cy="287211"/>
              </a:xfrm>
              <a:prstGeom prst="straightConnector1">
                <a:avLst/>
              </a:prstGeom>
              <a:noFill/>
              <a:ln w="6350" cap="flat" cmpd="sng" algn="ctr">
                <a:solidFill>
                  <a:sysClr val="windowText" lastClr="000000"/>
                </a:solidFill>
                <a:prstDash val="solid"/>
                <a:miter lim="800000"/>
                <a:tailEnd type="triangle"/>
              </a:ln>
              <a:effectLst/>
            </p:spPr>
          </p:cxnSp>
          <p:cxnSp>
            <p:nvCxnSpPr>
              <p:cNvPr id="773" name="直線單箭頭接點 772">
                <a:extLst>
                  <a:ext uri="{FF2B5EF4-FFF2-40B4-BE49-F238E27FC236}">
                    <a16:creationId xmlns:a16="http://schemas.microsoft.com/office/drawing/2014/main" id="{4D02F97F-0542-177B-8733-F3C71345BF46}"/>
                  </a:ext>
                </a:extLst>
              </p:cNvPr>
              <p:cNvCxnSpPr/>
              <p:nvPr/>
            </p:nvCxnSpPr>
            <p:spPr>
              <a:xfrm>
                <a:off x="6118606" y="4324633"/>
                <a:ext cx="829882" cy="261655"/>
              </a:xfrm>
              <a:prstGeom prst="straightConnector1">
                <a:avLst/>
              </a:prstGeom>
              <a:noFill/>
              <a:ln w="6350" cap="flat" cmpd="sng" algn="ctr">
                <a:solidFill>
                  <a:sysClr val="windowText" lastClr="000000"/>
                </a:solidFill>
                <a:prstDash val="solid"/>
                <a:miter lim="800000"/>
                <a:tailEnd type="triangle"/>
              </a:ln>
              <a:effectLst/>
            </p:spPr>
          </p:cxnSp>
          <p:cxnSp>
            <p:nvCxnSpPr>
              <p:cNvPr id="774" name="直線單箭頭接點 773">
                <a:extLst>
                  <a:ext uri="{FF2B5EF4-FFF2-40B4-BE49-F238E27FC236}">
                    <a16:creationId xmlns:a16="http://schemas.microsoft.com/office/drawing/2014/main" id="{9FBF2583-FB24-9679-9D8C-327B44477396}"/>
                  </a:ext>
                </a:extLst>
              </p:cNvPr>
              <p:cNvCxnSpPr/>
              <p:nvPr/>
            </p:nvCxnSpPr>
            <p:spPr>
              <a:xfrm flipV="1">
                <a:off x="6118606" y="4182529"/>
                <a:ext cx="834844" cy="269995"/>
              </a:xfrm>
              <a:prstGeom prst="straightConnector1">
                <a:avLst/>
              </a:prstGeom>
              <a:noFill/>
              <a:ln w="6350" cap="flat" cmpd="sng" algn="ctr">
                <a:solidFill>
                  <a:sysClr val="windowText" lastClr="000000"/>
                </a:solidFill>
                <a:prstDash val="solid"/>
                <a:miter lim="800000"/>
                <a:tailEnd type="triangle"/>
              </a:ln>
              <a:effectLst/>
            </p:spPr>
          </p:cxnSp>
          <p:cxnSp>
            <p:nvCxnSpPr>
              <p:cNvPr id="775" name="直線單箭頭接點 774">
                <a:extLst>
                  <a:ext uri="{FF2B5EF4-FFF2-40B4-BE49-F238E27FC236}">
                    <a16:creationId xmlns:a16="http://schemas.microsoft.com/office/drawing/2014/main" id="{B7C021E8-5B18-417E-EB2D-0BEAC6BD968F}"/>
                  </a:ext>
                </a:extLst>
              </p:cNvPr>
              <p:cNvCxnSpPr/>
              <p:nvPr/>
            </p:nvCxnSpPr>
            <p:spPr>
              <a:xfrm flipV="1">
                <a:off x="6118606" y="4314825"/>
                <a:ext cx="829882" cy="264767"/>
              </a:xfrm>
              <a:prstGeom prst="straightConnector1">
                <a:avLst/>
              </a:prstGeom>
              <a:noFill/>
              <a:ln w="6350" cap="flat" cmpd="sng" algn="ctr">
                <a:solidFill>
                  <a:sysClr val="windowText" lastClr="000000"/>
                </a:solidFill>
                <a:prstDash val="solid"/>
                <a:miter lim="800000"/>
                <a:tailEnd type="triangle"/>
              </a:ln>
              <a:effectLst/>
            </p:spPr>
          </p:cxnSp>
          <p:cxnSp>
            <p:nvCxnSpPr>
              <p:cNvPr id="776" name="直線單箭頭接點 775">
                <a:extLst>
                  <a:ext uri="{FF2B5EF4-FFF2-40B4-BE49-F238E27FC236}">
                    <a16:creationId xmlns:a16="http://schemas.microsoft.com/office/drawing/2014/main" id="{F0700F64-4393-4068-F984-71B803474062}"/>
                  </a:ext>
                </a:extLst>
              </p:cNvPr>
              <p:cNvCxnSpPr/>
              <p:nvPr/>
            </p:nvCxnSpPr>
            <p:spPr>
              <a:xfrm>
                <a:off x="6120158" y="3574439"/>
                <a:ext cx="827224" cy="393691"/>
              </a:xfrm>
              <a:prstGeom prst="straightConnector1">
                <a:avLst/>
              </a:prstGeom>
              <a:noFill/>
              <a:ln w="6350" cap="flat" cmpd="sng" algn="ctr">
                <a:solidFill>
                  <a:sysClr val="windowText" lastClr="000000"/>
                </a:solidFill>
                <a:prstDash val="solid"/>
                <a:miter lim="800000"/>
                <a:tailEnd type="triangle"/>
              </a:ln>
              <a:effectLst/>
            </p:spPr>
          </p:cxnSp>
          <p:cxnSp>
            <p:nvCxnSpPr>
              <p:cNvPr id="777" name="直線單箭頭接點 776">
                <a:extLst>
                  <a:ext uri="{FF2B5EF4-FFF2-40B4-BE49-F238E27FC236}">
                    <a16:creationId xmlns:a16="http://schemas.microsoft.com/office/drawing/2014/main" id="{3BB87C36-46CC-5DBB-7AF9-8BB83571FCCD}"/>
                  </a:ext>
                </a:extLst>
              </p:cNvPr>
              <p:cNvCxnSpPr/>
              <p:nvPr/>
            </p:nvCxnSpPr>
            <p:spPr>
              <a:xfrm flipV="1">
                <a:off x="6119382" y="3595578"/>
                <a:ext cx="828000" cy="118717"/>
              </a:xfrm>
              <a:prstGeom prst="straightConnector1">
                <a:avLst/>
              </a:prstGeom>
              <a:noFill/>
              <a:ln w="6350" cap="flat" cmpd="sng" algn="ctr">
                <a:solidFill>
                  <a:sysClr val="windowText" lastClr="000000"/>
                </a:solidFill>
                <a:prstDash val="solid"/>
                <a:miter lim="800000"/>
                <a:tailEnd type="triangle"/>
              </a:ln>
              <a:effectLst/>
            </p:spPr>
          </p:cxnSp>
          <p:cxnSp>
            <p:nvCxnSpPr>
              <p:cNvPr id="778" name="直線單箭頭接點 777">
                <a:extLst>
                  <a:ext uri="{FF2B5EF4-FFF2-40B4-BE49-F238E27FC236}">
                    <a16:creationId xmlns:a16="http://schemas.microsoft.com/office/drawing/2014/main" id="{DC6FE23A-A588-F648-6AE2-303196DDC375}"/>
                  </a:ext>
                </a:extLst>
              </p:cNvPr>
              <p:cNvCxnSpPr/>
              <p:nvPr/>
            </p:nvCxnSpPr>
            <p:spPr>
              <a:xfrm flipV="1">
                <a:off x="6119382" y="3714750"/>
                <a:ext cx="819581" cy="127436"/>
              </a:xfrm>
              <a:prstGeom prst="straightConnector1">
                <a:avLst/>
              </a:prstGeom>
              <a:noFill/>
              <a:ln w="6350" cap="flat" cmpd="sng" algn="ctr">
                <a:solidFill>
                  <a:sysClr val="windowText" lastClr="000000"/>
                </a:solidFill>
                <a:prstDash val="solid"/>
                <a:miter lim="800000"/>
                <a:tailEnd type="triangle"/>
              </a:ln>
              <a:effectLst/>
            </p:spPr>
          </p:cxnSp>
          <p:cxnSp>
            <p:nvCxnSpPr>
              <p:cNvPr id="779" name="直線單箭頭接點 778">
                <a:extLst>
                  <a:ext uri="{FF2B5EF4-FFF2-40B4-BE49-F238E27FC236}">
                    <a16:creationId xmlns:a16="http://schemas.microsoft.com/office/drawing/2014/main" id="{67444A38-625B-58EB-4E38-A22D57E6179B}"/>
                  </a:ext>
                </a:extLst>
              </p:cNvPr>
              <p:cNvCxnSpPr/>
              <p:nvPr/>
            </p:nvCxnSpPr>
            <p:spPr>
              <a:xfrm flipV="1">
                <a:off x="6119382" y="3838575"/>
                <a:ext cx="829106" cy="130679"/>
              </a:xfrm>
              <a:prstGeom prst="straightConnector1">
                <a:avLst/>
              </a:prstGeom>
              <a:noFill/>
              <a:ln w="6350" cap="flat" cmpd="sng" algn="ctr">
                <a:solidFill>
                  <a:sysClr val="windowText" lastClr="000000"/>
                </a:solidFill>
                <a:prstDash val="solid"/>
                <a:miter lim="800000"/>
                <a:tailEnd type="triangle"/>
              </a:ln>
              <a:effectLst/>
            </p:spPr>
          </p:cxnSp>
          <p:sp>
            <p:nvSpPr>
              <p:cNvPr id="780" name="矩形 779">
                <a:extLst>
                  <a:ext uri="{FF2B5EF4-FFF2-40B4-BE49-F238E27FC236}">
                    <a16:creationId xmlns:a16="http://schemas.microsoft.com/office/drawing/2014/main" id="{37FE6B9B-94B1-66FE-974F-FC6C6838DB63}"/>
                  </a:ext>
                </a:extLst>
              </p:cNvPr>
              <p:cNvSpPr/>
              <p:nvPr/>
            </p:nvSpPr>
            <p:spPr>
              <a:xfrm rot="5400000">
                <a:off x="6759050" y="4867837"/>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4</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1" name="矩形 780">
                <a:extLst>
                  <a:ext uri="{FF2B5EF4-FFF2-40B4-BE49-F238E27FC236}">
                    <a16:creationId xmlns:a16="http://schemas.microsoft.com/office/drawing/2014/main" id="{D6DC50E4-6340-9102-BC68-F91F3E47A145}"/>
                  </a:ext>
                </a:extLst>
              </p:cNvPr>
              <p:cNvSpPr/>
              <p:nvPr/>
            </p:nvSpPr>
            <p:spPr>
              <a:xfrm rot="5400000">
                <a:off x="6759938" y="4264218"/>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2" name="矩形 781">
                <a:extLst>
                  <a:ext uri="{FF2B5EF4-FFF2-40B4-BE49-F238E27FC236}">
                    <a16:creationId xmlns:a16="http://schemas.microsoft.com/office/drawing/2014/main" id="{A5085C4D-4B6A-CBB0-CEBC-A9B67AB5A798}"/>
                  </a:ext>
                </a:extLst>
              </p:cNvPr>
              <p:cNvSpPr/>
              <p:nvPr/>
            </p:nvSpPr>
            <p:spPr>
              <a:xfrm rot="5400000">
                <a:off x="6752982" y="3665362"/>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3" name="矩形 782">
                <a:extLst>
                  <a:ext uri="{FF2B5EF4-FFF2-40B4-BE49-F238E27FC236}">
                    <a16:creationId xmlns:a16="http://schemas.microsoft.com/office/drawing/2014/main" id="{B0BAAA27-9217-55BB-1D39-BBAEF991F157}"/>
                  </a:ext>
                </a:extLst>
              </p:cNvPr>
              <p:cNvSpPr/>
              <p:nvPr/>
            </p:nvSpPr>
            <p:spPr>
              <a:xfrm rot="5400000">
                <a:off x="6753452" y="3067374"/>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84" name="直線單箭頭接點 783">
                <a:extLst>
                  <a:ext uri="{FF2B5EF4-FFF2-40B4-BE49-F238E27FC236}">
                    <a16:creationId xmlns:a16="http://schemas.microsoft.com/office/drawing/2014/main" id="{701A46CE-F4C4-A0C2-AD25-A702A67BA58B}"/>
                  </a:ext>
                </a:extLst>
              </p:cNvPr>
              <p:cNvCxnSpPr/>
              <p:nvPr/>
            </p:nvCxnSpPr>
            <p:spPr>
              <a:xfrm flipV="1">
                <a:off x="6128654" y="2961719"/>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5" name="直線單箭頭接點 784">
                <a:extLst>
                  <a:ext uri="{FF2B5EF4-FFF2-40B4-BE49-F238E27FC236}">
                    <a16:creationId xmlns:a16="http://schemas.microsoft.com/office/drawing/2014/main" id="{E988DDB3-40E9-DF28-7548-2EE560C936A1}"/>
                  </a:ext>
                </a:extLst>
              </p:cNvPr>
              <p:cNvCxnSpPr/>
              <p:nvPr/>
            </p:nvCxnSpPr>
            <p:spPr>
              <a:xfrm flipV="1">
                <a:off x="6127878" y="3101575"/>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6" name="直線單箭頭接點 785">
                <a:extLst>
                  <a:ext uri="{FF2B5EF4-FFF2-40B4-BE49-F238E27FC236}">
                    <a16:creationId xmlns:a16="http://schemas.microsoft.com/office/drawing/2014/main" id="{F4F48512-92D1-531D-009D-E8819FD31C90}"/>
                  </a:ext>
                </a:extLst>
              </p:cNvPr>
              <p:cNvCxnSpPr/>
              <p:nvPr/>
            </p:nvCxnSpPr>
            <p:spPr>
              <a:xfrm flipV="1">
                <a:off x="6127878" y="3229466"/>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7" name="直線單箭頭接點 786">
                <a:extLst>
                  <a:ext uri="{FF2B5EF4-FFF2-40B4-BE49-F238E27FC236}">
                    <a16:creationId xmlns:a16="http://schemas.microsoft.com/office/drawing/2014/main" id="{BB312C93-6AB0-BA5C-5C4F-F15DC03DA845}"/>
                  </a:ext>
                </a:extLst>
              </p:cNvPr>
              <p:cNvCxnSpPr/>
              <p:nvPr/>
            </p:nvCxnSpPr>
            <p:spPr>
              <a:xfrm flipV="1">
                <a:off x="6127878" y="3356534"/>
                <a:ext cx="828000" cy="1123"/>
              </a:xfrm>
              <a:prstGeom prst="straightConnector1">
                <a:avLst/>
              </a:prstGeom>
              <a:noFill/>
              <a:ln w="6350" cap="flat" cmpd="sng" algn="ctr">
                <a:solidFill>
                  <a:sysClr val="windowText" lastClr="000000"/>
                </a:solidFill>
                <a:prstDash val="solid"/>
                <a:miter lim="800000"/>
                <a:tailEnd type="triangle"/>
              </a:ln>
              <a:effectLst/>
            </p:spPr>
          </p:cxnSp>
          <p:sp>
            <p:nvSpPr>
              <p:cNvPr id="788" name="矩形 787">
                <a:extLst>
                  <a:ext uri="{FF2B5EF4-FFF2-40B4-BE49-F238E27FC236}">
                    <a16:creationId xmlns:a16="http://schemas.microsoft.com/office/drawing/2014/main" id="{92C6B421-6E8D-F61F-1F8C-C89F5884A18D}"/>
                  </a:ext>
                </a:extLst>
              </p:cNvPr>
              <p:cNvSpPr/>
              <p:nvPr/>
            </p:nvSpPr>
            <p:spPr>
              <a:xfrm rot="5400000">
                <a:off x="5796862" y="4872948"/>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4</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9" name="矩形 788">
                <a:extLst>
                  <a:ext uri="{FF2B5EF4-FFF2-40B4-BE49-F238E27FC236}">
                    <a16:creationId xmlns:a16="http://schemas.microsoft.com/office/drawing/2014/main" id="{B2A4D454-98D9-F4FD-A239-FD1167EFA930}"/>
                  </a:ext>
                </a:extLst>
              </p:cNvPr>
              <p:cNvSpPr/>
              <p:nvPr/>
            </p:nvSpPr>
            <p:spPr>
              <a:xfrm rot="5400000">
                <a:off x="5797750" y="4269329"/>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0" name="矩形 789">
                <a:extLst>
                  <a:ext uri="{FF2B5EF4-FFF2-40B4-BE49-F238E27FC236}">
                    <a16:creationId xmlns:a16="http://schemas.microsoft.com/office/drawing/2014/main" id="{0564A18F-F594-EED9-E25D-27A3719D7D10}"/>
                  </a:ext>
                </a:extLst>
              </p:cNvPr>
              <p:cNvSpPr/>
              <p:nvPr/>
            </p:nvSpPr>
            <p:spPr>
              <a:xfrm rot="5400000">
                <a:off x="5790794" y="3670473"/>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1" name="矩形 790">
                <a:extLst>
                  <a:ext uri="{FF2B5EF4-FFF2-40B4-BE49-F238E27FC236}">
                    <a16:creationId xmlns:a16="http://schemas.microsoft.com/office/drawing/2014/main" id="{ED2AD251-3708-FA7D-5570-4EA02C9330ED}"/>
                  </a:ext>
                </a:extLst>
              </p:cNvPr>
              <p:cNvSpPr/>
              <p:nvPr/>
            </p:nvSpPr>
            <p:spPr>
              <a:xfrm rot="5400000">
                <a:off x="5791264" y="3072485"/>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67" name="文字方塊 766">
              <a:extLst>
                <a:ext uri="{FF2B5EF4-FFF2-40B4-BE49-F238E27FC236}">
                  <a16:creationId xmlns:a16="http://schemas.microsoft.com/office/drawing/2014/main" id="{00A0573D-5F51-634C-42F7-F4363A4A7F7B}"/>
                </a:ext>
              </a:extLst>
            </p:cNvPr>
            <p:cNvSpPr txBox="1"/>
            <p:nvPr/>
          </p:nvSpPr>
          <p:spPr>
            <a:xfrm>
              <a:off x="6666272" y="1341040"/>
              <a:ext cx="724828"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ShiftRows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32" name="群組 731">
            <a:extLst>
              <a:ext uri="{FF2B5EF4-FFF2-40B4-BE49-F238E27FC236}">
                <a16:creationId xmlns:a16="http://schemas.microsoft.com/office/drawing/2014/main" id="{CD4B4BE3-6EF5-EA90-95CE-2B1D3F8AE8AD}"/>
              </a:ext>
            </a:extLst>
          </p:cNvPr>
          <p:cNvGrpSpPr/>
          <p:nvPr/>
        </p:nvGrpSpPr>
        <p:grpSpPr>
          <a:xfrm>
            <a:off x="3068435" y="2444160"/>
            <a:ext cx="1011439" cy="1470374"/>
            <a:chOff x="6225310" y="5225997"/>
            <a:chExt cx="1060624" cy="1603067"/>
          </a:xfrm>
        </p:grpSpPr>
        <p:sp>
          <p:nvSpPr>
            <p:cNvPr id="747" name="矩形 746">
              <a:extLst>
                <a:ext uri="{FF2B5EF4-FFF2-40B4-BE49-F238E27FC236}">
                  <a16:creationId xmlns:a16="http://schemas.microsoft.com/office/drawing/2014/main" id="{5527BB1E-E511-B9CC-A509-D64ADAD80BC5}"/>
                </a:ext>
              </a:extLst>
            </p:cNvPr>
            <p:cNvSpPr/>
            <p:nvPr/>
          </p:nvSpPr>
          <p:spPr>
            <a:xfrm>
              <a:off x="6385934" y="522599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48" name="矩形 747">
              <a:extLst>
                <a:ext uri="{FF2B5EF4-FFF2-40B4-BE49-F238E27FC236}">
                  <a16:creationId xmlns:a16="http://schemas.microsoft.com/office/drawing/2014/main" id="{0C954EC6-745B-DD5B-83D3-2D7879C98648}"/>
                </a:ext>
              </a:extLst>
            </p:cNvPr>
            <p:cNvSpPr/>
            <p:nvPr/>
          </p:nvSpPr>
          <p:spPr>
            <a:xfrm>
              <a:off x="6371028" y="5242144"/>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49" name="矩形 748">
              <a:extLst>
                <a:ext uri="{FF2B5EF4-FFF2-40B4-BE49-F238E27FC236}">
                  <a16:creationId xmlns:a16="http://schemas.microsoft.com/office/drawing/2014/main" id="{BB9C6933-639E-DA4E-D694-F87B2EAD41E0}"/>
                </a:ext>
              </a:extLst>
            </p:cNvPr>
            <p:cNvSpPr/>
            <p:nvPr/>
          </p:nvSpPr>
          <p:spPr>
            <a:xfrm>
              <a:off x="6356363" y="525634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0" name="矩形 749">
              <a:extLst>
                <a:ext uri="{FF2B5EF4-FFF2-40B4-BE49-F238E27FC236}">
                  <a16:creationId xmlns:a16="http://schemas.microsoft.com/office/drawing/2014/main" id="{4ED3057B-0779-829B-49D3-A8DBACE8E4D6}"/>
                </a:ext>
              </a:extLst>
            </p:cNvPr>
            <p:cNvSpPr/>
            <p:nvPr/>
          </p:nvSpPr>
          <p:spPr>
            <a:xfrm>
              <a:off x="6342501" y="527017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1" name="矩形 750">
              <a:extLst>
                <a:ext uri="{FF2B5EF4-FFF2-40B4-BE49-F238E27FC236}">
                  <a16:creationId xmlns:a16="http://schemas.microsoft.com/office/drawing/2014/main" id="{EF52B74A-FF6F-FC17-D9DE-9910BF0A087A}"/>
                </a:ext>
              </a:extLst>
            </p:cNvPr>
            <p:cNvSpPr/>
            <p:nvPr/>
          </p:nvSpPr>
          <p:spPr>
            <a:xfrm>
              <a:off x="6325476" y="528616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2" name="矩形 751">
              <a:extLst>
                <a:ext uri="{FF2B5EF4-FFF2-40B4-BE49-F238E27FC236}">
                  <a16:creationId xmlns:a16="http://schemas.microsoft.com/office/drawing/2014/main" id="{D4D824A2-2960-6143-9AEF-12C3E69850E8}"/>
                </a:ext>
              </a:extLst>
            </p:cNvPr>
            <p:cNvSpPr/>
            <p:nvPr/>
          </p:nvSpPr>
          <p:spPr>
            <a:xfrm>
              <a:off x="6314184" y="529927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3" name="矩形 752">
              <a:extLst>
                <a:ext uri="{FF2B5EF4-FFF2-40B4-BE49-F238E27FC236}">
                  <a16:creationId xmlns:a16="http://schemas.microsoft.com/office/drawing/2014/main" id="{9EAD5C06-AEBF-4A99-4F32-AF629ECBE923}"/>
                </a:ext>
              </a:extLst>
            </p:cNvPr>
            <p:cNvSpPr/>
            <p:nvPr/>
          </p:nvSpPr>
          <p:spPr>
            <a:xfrm>
              <a:off x="6297003" y="5314533"/>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4" name="矩形 753">
              <a:extLst>
                <a:ext uri="{FF2B5EF4-FFF2-40B4-BE49-F238E27FC236}">
                  <a16:creationId xmlns:a16="http://schemas.microsoft.com/office/drawing/2014/main" id="{D14ADD0F-A887-BD35-B508-DD2A1D921B58}"/>
                </a:ext>
              </a:extLst>
            </p:cNvPr>
            <p:cNvSpPr/>
            <p:nvPr/>
          </p:nvSpPr>
          <p:spPr>
            <a:xfrm>
              <a:off x="6279373" y="533068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55" name="群組 754">
              <a:extLst>
                <a:ext uri="{FF2B5EF4-FFF2-40B4-BE49-F238E27FC236}">
                  <a16:creationId xmlns:a16="http://schemas.microsoft.com/office/drawing/2014/main" id="{FC556A5D-6B1E-D2B7-80AE-CF0F1AB3963B}"/>
                </a:ext>
              </a:extLst>
            </p:cNvPr>
            <p:cNvGrpSpPr/>
            <p:nvPr/>
          </p:nvGrpSpPr>
          <p:grpSpPr>
            <a:xfrm>
              <a:off x="6267754" y="5343155"/>
              <a:ext cx="900000" cy="1440000"/>
              <a:chOff x="568867" y="4794033"/>
              <a:chExt cx="539086" cy="702859"/>
            </a:xfrm>
            <a:solidFill>
              <a:sysClr val="window" lastClr="FFFFFF">
                <a:lumMod val="85000"/>
              </a:sysClr>
            </a:solidFill>
          </p:grpSpPr>
          <p:sp>
            <p:nvSpPr>
              <p:cNvPr id="763" name="矩形 762">
                <a:extLst>
                  <a:ext uri="{FF2B5EF4-FFF2-40B4-BE49-F238E27FC236}">
                    <a16:creationId xmlns:a16="http://schemas.microsoft.com/office/drawing/2014/main" id="{340C6B36-5996-B863-7AEB-E28E312C92CE}"/>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4" name="等腰三角形 763">
                <a:extLst>
                  <a:ext uri="{FF2B5EF4-FFF2-40B4-BE49-F238E27FC236}">
                    <a16:creationId xmlns:a16="http://schemas.microsoft.com/office/drawing/2014/main" id="{FB7C6AFF-CA42-70F8-2B13-FEDD40F56FE9}"/>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56" name="群組 755">
              <a:extLst>
                <a:ext uri="{FF2B5EF4-FFF2-40B4-BE49-F238E27FC236}">
                  <a16:creationId xmlns:a16="http://schemas.microsoft.com/office/drawing/2014/main" id="{03FFABCF-A515-E2C5-15E8-AA0455023B30}"/>
                </a:ext>
              </a:extLst>
            </p:cNvPr>
            <p:cNvGrpSpPr/>
            <p:nvPr/>
          </p:nvGrpSpPr>
          <p:grpSpPr>
            <a:xfrm>
              <a:off x="6252414" y="5356992"/>
              <a:ext cx="900000" cy="1440000"/>
              <a:chOff x="568867" y="4794033"/>
              <a:chExt cx="539086" cy="702859"/>
            </a:xfrm>
            <a:solidFill>
              <a:sysClr val="window" lastClr="FFFFFF">
                <a:lumMod val="85000"/>
              </a:sysClr>
            </a:solidFill>
          </p:grpSpPr>
          <p:sp>
            <p:nvSpPr>
              <p:cNvPr id="761" name="矩形 760">
                <a:extLst>
                  <a:ext uri="{FF2B5EF4-FFF2-40B4-BE49-F238E27FC236}">
                    <a16:creationId xmlns:a16="http://schemas.microsoft.com/office/drawing/2014/main" id="{23D714F5-2F16-E2E9-5578-2ABFEFEAA3B0}"/>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2" name="等腰三角形 761">
                <a:extLst>
                  <a:ext uri="{FF2B5EF4-FFF2-40B4-BE49-F238E27FC236}">
                    <a16:creationId xmlns:a16="http://schemas.microsoft.com/office/drawing/2014/main" id="{423F052F-14AF-0F40-BA5C-8966198B0EFC}"/>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57" name="群組 756">
              <a:extLst>
                <a:ext uri="{FF2B5EF4-FFF2-40B4-BE49-F238E27FC236}">
                  <a16:creationId xmlns:a16="http://schemas.microsoft.com/office/drawing/2014/main" id="{99D14E72-EAF9-592C-832F-BFAD2FB0B2E2}"/>
                </a:ext>
              </a:extLst>
            </p:cNvPr>
            <p:cNvGrpSpPr/>
            <p:nvPr/>
          </p:nvGrpSpPr>
          <p:grpSpPr>
            <a:xfrm>
              <a:off x="6240423" y="5371555"/>
              <a:ext cx="900000" cy="1440000"/>
              <a:chOff x="568867" y="4794033"/>
              <a:chExt cx="539086" cy="702859"/>
            </a:xfrm>
            <a:solidFill>
              <a:sysClr val="window" lastClr="FFFFFF">
                <a:lumMod val="85000"/>
              </a:sysClr>
            </a:solidFill>
          </p:grpSpPr>
          <p:sp>
            <p:nvSpPr>
              <p:cNvPr id="759" name="矩形 758">
                <a:extLst>
                  <a:ext uri="{FF2B5EF4-FFF2-40B4-BE49-F238E27FC236}">
                    <a16:creationId xmlns:a16="http://schemas.microsoft.com/office/drawing/2014/main" id="{B6008080-3611-9403-5EBA-70C873AA6D6C}"/>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0" name="等腰三角形 759">
                <a:extLst>
                  <a:ext uri="{FF2B5EF4-FFF2-40B4-BE49-F238E27FC236}">
                    <a16:creationId xmlns:a16="http://schemas.microsoft.com/office/drawing/2014/main" id="{871ECDEB-B6CF-AF8B-0DEA-FC4760CC7A18}"/>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58" name="矩形 757">
              <a:extLst>
                <a:ext uri="{FF2B5EF4-FFF2-40B4-BE49-F238E27FC236}">
                  <a16:creationId xmlns:a16="http://schemas.microsoft.com/office/drawing/2014/main" id="{3D297838-4B43-1D68-560C-BC2A7BE9DEB3}"/>
                </a:ext>
              </a:extLst>
            </p:cNvPr>
            <p:cNvSpPr/>
            <p:nvPr/>
          </p:nvSpPr>
          <p:spPr>
            <a:xfrm>
              <a:off x="6225310" y="5389064"/>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735" name="直線單箭頭接點 734">
            <a:extLst>
              <a:ext uri="{FF2B5EF4-FFF2-40B4-BE49-F238E27FC236}">
                <a16:creationId xmlns:a16="http://schemas.microsoft.com/office/drawing/2014/main" id="{37B720DD-CD16-3CF4-8BDF-0610038486FC}"/>
              </a:ext>
            </a:extLst>
          </p:cNvPr>
          <p:cNvCxnSpPr>
            <a:cxnSpLocks/>
          </p:cNvCxnSpPr>
          <p:nvPr/>
        </p:nvCxnSpPr>
        <p:spPr>
          <a:xfrm>
            <a:off x="5782993" y="3356251"/>
            <a:ext cx="496520" cy="2091"/>
          </a:xfrm>
          <a:prstGeom prst="straightConnector1">
            <a:avLst/>
          </a:prstGeom>
          <a:noFill/>
          <a:ln w="6350" cap="flat" cmpd="sng" algn="ctr">
            <a:solidFill>
              <a:sysClr val="windowText" lastClr="000000"/>
            </a:solidFill>
            <a:prstDash val="solid"/>
            <a:miter lim="800000"/>
            <a:tailEnd type="triangle"/>
          </a:ln>
          <a:effectLst/>
        </p:spPr>
      </p:cxnSp>
      <p:sp>
        <p:nvSpPr>
          <p:cNvPr id="737" name="文字方塊 736">
            <a:extLst>
              <a:ext uri="{FF2B5EF4-FFF2-40B4-BE49-F238E27FC236}">
                <a16:creationId xmlns:a16="http://schemas.microsoft.com/office/drawing/2014/main" id="{416AE67E-8E36-ED5D-B306-EEC940C69EFC}"/>
              </a:ext>
            </a:extLst>
          </p:cNvPr>
          <p:cNvSpPr txBox="1"/>
          <p:nvPr/>
        </p:nvSpPr>
        <p:spPr>
          <a:xfrm>
            <a:off x="3840600" y="2249102"/>
            <a:ext cx="322854" cy="19761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x16</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39" name="直線單箭頭接點 738">
            <a:extLst>
              <a:ext uri="{FF2B5EF4-FFF2-40B4-BE49-F238E27FC236}">
                <a16:creationId xmlns:a16="http://schemas.microsoft.com/office/drawing/2014/main" id="{473B192F-5EBE-9886-227C-3E74015B3823}"/>
              </a:ext>
            </a:extLst>
          </p:cNvPr>
          <p:cNvCxnSpPr>
            <a:cxnSpLocks/>
            <a:endCxn id="673" idx="2"/>
          </p:cNvCxnSpPr>
          <p:nvPr/>
        </p:nvCxnSpPr>
        <p:spPr>
          <a:xfrm>
            <a:off x="9833996" y="3341474"/>
            <a:ext cx="477698" cy="0"/>
          </a:xfrm>
          <a:prstGeom prst="straightConnector1">
            <a:avLst/>
          </a:prstGeom>
          <a:noFill/>
          <a:ln w="6350" cap="flat" cmpd="sng" algn="ctr">
            <a:solidFill>
              <a:sysClr val="windowText" lastClr="000000"/>
            </a:solidFill>
            <a:prstDash val="solid"/>
            <a:miter lim="800000"/>
            <a:tailEnd type="triangle"/>
          </a:ln>
          <a:effectLst/>
        </p:spPr>
      </p:cxnSp>
      <p:sp>
        <p:nvSpPr>
          <p:cNvPr id="740" name="文字方塊 739">
            <a:extLst>
              <a:ext uri="{FF2B5EF4-FFF2-40B4-BE49-F238E27FC236}">
                <a16:creationId xmlns:a16="http://schemas.microsoft.com/office/drawing/2014/main" id="{1B01DF67-0D8A-F431-42C5-E6F55DAA9A87}"/>
              </a:ext>
            </a:extLst>
          </p:cNvPr>
          <p:cNvSpPr txBox="1"/>
          <p:nvPr/>
        </p:nvSpPr>
        <p:spPr>
          <a:xfrm>
            <a:off x="9941311" y="2834504"/>
            <a:ext cx="973343" cy="2308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Add round keys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73" name="矩形 872">
            <a:extLst>
              <a:ext uri="{FF2B5EF4-FFF2-40B4-BE49-F238E27FC236}">
                <a16:creationId xmlns:a16="http://schemas.microsoft.com/office/drawing/2014/main" id="{E0381478-AD6C-9FD5-313E-061CD2398A7C}"/>
              </a:ext>
            </a:extLst>
          </p:cNvPr>
          <p:cNvSpPr/>
          <p:nvPr/>
        </p:nvSpPr>
        <p:spPr>
          <a:xfrm>
            <a:off x="1664682" y="4712918"/>
            <a:ext cx="129756" cy="13734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80" name="矩形 879">
            <a:extLst>
              <a:ext uri="{FF2B5EF4-FFF2-40B4-BE49-F238E27FC236}">
                <a16:creationId xmlns:a16="http://schemas.microsoft.com/office/drawing/2014/main" id="{BD67A097-3C69-3A60-8387-9119CAC01481}"/>
              </a:ext>
            </a:extLst>
          </p:cNvPr>
          <p:cNvSpPr/>
          <p:nvPr/>
        </p:nvSpPr>
        <p:spPr>
          <a:xfrm>
            <a:off x="1515972" y="4687446"/>
            <a:ext cx="146186" cy="12353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梯形 3">
            <a:extLst>
              <a:ext uri="{FF2B5EF4-FFF2-40B4-BE49-F238E27FC236}">
                <a16:creationId xmlns:a16="http://schemas.microsoft.com/office/drawing/2014/main" id="{E40007EA-F988-0241-0C06-33A6AB19EE85}"/>
              </a:ext>
            </a:extLst>
          </p:cNvPr>
          <p:cNvSpPr/>
          <p:nvPr/>
        </p:nvSpPr>
        <p:spPr>
          <a:xfrm rot="5400000">
            <a:off x="1858583" y="2967308"/>
            <a:ext cx="511058" cy="163015"/>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5" name="文字方塊 4">
            <a:extLst>
              <a:ext uri="{FF2B5EF4-FFF2-40B4-BE49-F238E27FC236}">
                <a16:creationId xmlns:a16="http://schemas.microsoft.com/office/drawing/2014/main" id="{D0823D4B-77E7-165B-4A17-52485C06F4E1}"/>
              </a:ext>
            </a:extLst>
          </p:cNvPr>
          <p:cNvSpPr txBox="1"/>
          <p:nvPr/>
        </p:nvSpPr>
        <p:spPr>
          <a:xfrm>
            <a:off x="2034085" y="3048317"/>
            <a:ext cx="88903" cy="197611"/>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 name="文字方塊 5">
            <a:extLst>
              <a:ext uri="{FF2B5EF4-FFF2-40B4-BE49-F238E27FC236}">
                <a16:creationId xmlns:a16="http://schemas.microsoft.com/office/drawing/2014/main" id="{E5E0A087-0F99-A0AC-EFB7-27B3D7664415}"/>
              </a:ext>
            </a:extLst>
          </p:cNvPr>
          <p:cNvSpPr txBox="1"/>
          <p:nvPr/>
        </p:nvSpPr>
        <p:spPr>
          <a:xfrm>
            <a:off x="2032534" y="2838132"/>
            <a:ext cx="94022"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17" name="直線單箭頭接點 16">
            <a:extLst>
              <a:ext uri="{FF2B5EF4-FFF2-40B4-BE49-F238E27FC236}">
                <a16:creationId xmlns:a16="http://schemas.microsoft.com/office/drawing/2014/main" id="{1CE22EDA-332A-5BB6-77E6-9112CFA0D218}"/>
              </a:ext>
            </a:extLst>
          </p:cNvPr>
          <p:cNvCxnSpPr>
            <a:cxnSpLocks/>
          </p:cNvCxnSpPr>
          <p:nvPr/>
        </p:nvCxnSpPr>
        <p:spPr>
          <a:xfrm flipV="1">
            <a:off x="2197101" y="3050516"/>
            <a:ext cx="308354" cy="5006"/>
          </a:xfrm>
          <a:prstGeom prst="straightConnector1">
            <a:avLst/>
          </a:prstGeom>
          <a:noFill/>
          <a:ln w="6350" cap="flat" cmpd="sng" algn="ctr">
            <a:solidFill>
              <a:sysClr val="windowText" lastClr="000000"/>
            </a:solidFill>
            <a:prstDash val="solid"/>
            <a:miter lim="800000"/>
            <a:tailEnd type="triangle"/>
          </a:ln>
          <a:effectLst/>
        </p:spPr>
      </p:cxnSp>
      <p:sp>
        <p:nvSpPr>
          <p:cNvPr id="29" name="梯形 28">
            <a:extLst>
              <a:ext uri="{FF2B5EF4-FFF2-40B4-BE49-F238E27FC236}">
                <a16:creationId xmlns:a16="http://schemas.microsoft.com/office/drawing/2014/main" id="{2BAC30A2-FAB5-23D1-82DB-0A3569DB5E0D}"/>
              </a:ext>
            </a:extLst>
          </p:cNvPr>
          <p:cNvSpPr/>
          <p:nvPr/>
        </p:nvSpPr>
        <p:spPr>
          <a:xfrm rot="5400000">
            <a:off x="9662059" y="3255807"/>
            <a:ext cx="511058" cy="163015"/>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31" name="文字方塊 30">
            <a:extLst>
              <a:ext uri="{FF2B5EF4-FFF2-40B4-BE49-F238E27FC236}">
                <a16:creationId xmlns:a16="http://schemas.microsoft.com/office/drawing/2014/main" id="{2E849EC3-5C7C-C260-69FA-AB6BD296FB43}"/>
              </a:ext>
            </a:extLst>
          </p:cNvPr>
          <p:cNvSpPr txBox="1"/>
          <p:nvPr/>
        </p:nvSpPr>
        <p:spPr>
          <a:xfrm>
            <a:off x="9837561" y="3334435"/>
            <a:ext cx="88903" cy="197611"/>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32" name="文字方塊 31">
            <a:extLst>
              <a:ext uri="{FF2B5EF4-FFF2-40B4-BE49-F238E27FC236}">
                <a16:creationId xmlns:a16="http://schemas.microsoft.com/office/drawing/2014/main" id="{15F53CD3-FC74-6776-A70D-A38F0222C5FC}"/>
              </a:ext>
            </a:extLst>
          </p:cNvPr>
          <p:cNvSpPr txBox="1"/>
          <p:nvPr/>
        </p:nvSpPr>
        <p:spPr>
          <a:xfrm>
            <a:off x="9836010" y="3124250"/>
            <a:ext cx="94022"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36" name="梯形 35">
            <a:extLst>
              <a:ext uri="{FF2B5EF4-FFF2-40B4-BE49-F238E27FC236}">
                <a16:creationId xmlns:a16="http://schemas.microsoft.com/office/drawing/2014/main" id="{9088F620-EEC6-6B6C-F6E5-76D47F3C47BB}"/>
              </a:ext>
            </a:extLst>
          </p:cNvPr>
          <p:cNvSpPr/>
          <p:nvPr/>
        </p:nvSpPr>
        <p:spPr>
          <a:xfrm rot="5400000">
            <a:off x="9011947" y="3147155"/>
            <a:ext cx="511058" cy="163015"/>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37" name="文字方塊 36">
            <a:extLst>
              <a:ext uri="{FF2B5EF4-FFF2-40B4-BE49-F238E27FC236}">
                <a16:creationId xmlns:a16="http://schemas.microsoft.com/office/drawing/2014/main" id="{74CA4805-73F3-94B5-FA2F-48E0CBF2E8A2}"/>
              </a:ext>
            </a:extLst>
          </p:cNvPr>
          <p:cNvSpPr txBox="1"/>
          <p:nvPr/>
        </p:nvSpPr>
        <p:spPr>
          <a:xfrm>
            <a:off x="9187449" y="3228164"/>
            <a:ext cx="88903" cy="197611"/>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38" name="文字方塊 37">
            <a:extLst>
              <a:ext uri="{FF2B5EF4-FFF2-40B4-BE49-F238E27FC236}">
                <a16:creationId xmlns:a16="http://schemas.microsoft.com/office/drawing/2014/main" id="{162B098E-06BE-7375-ED52-9DE4EFCD3830}"/>
              </a:ext>
            </a:extLst>
          </p:cNvPr>
          <p:cNvSpPr txBox="1"/>
          <p:nvPr/>
        </p:nvSpPr>
        <p:spPr>
          <a:xfrm>
            <a:off x="9185898" y="3017979"/>
            <a:ext cx="94022"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39" name="直線單箭頭接點 38">
            <a:extLst>
              <a:ext uri="{FF2B5EF4-FFF2-40B4-BE49-F238E27FC236}">
                <a16:creationId xmlns:a16="http://schemas.microsoft.com/office/drawing/2014/main" id="{8D7758B7-4CC2-04E6-1614-7FEF7EC8DFED}"/>
              </a:ext>
            </a:extLst>
          </p:cNvPr>
          <p:cNvCxnSpPr>
            <a:cxnSpLocks/>
            <a:stCxn id="36" idx="0"/>
          </p:cNvCxnSpPr>
          <p:nvPr/>
        </p:nvCxnSpPr>
        <p:spPr>
          <a:xfrm flipV="1">
            <a:off x="9348984" y="3224457"/>
            <a:ext cx="487026" cy="4206"/>
          </a:xfrm>
          <a:prstGeom prst="straightConnector1">
            <a:avLst/>
          </a:prstGeom>
          <a:noFill/>
          <a:ln w="6350" cap="flat" cmpd="sng" algn="ctr">
            <a:solidFill>
              <a:sysClr val="windowText" lastClr="000000"/>
            </a:solidFill>
            <a:prstDash val="solid"/>
            <a:miter lim="800000"/>
            <a:tailEnd type="triangle"/>
          </a:ln>
          <a:effectLst/>
        </p:spPr>
      </p:cxnSp>
      <p:cxnSp>
        <p:nvCxnSpPr>
          <p:cNvPr id="40" name="直線單箭頭接點 39">
            <a:extLst>
              <a:ext uri="{FF2B5EF4-FFF2-40B4-BE49-F238E27FC236}">
                <a16:creationId xmlns:a16="http://schemas.microsoft.com/office/drawing/2014/main" id="{876A66E9-5A8C-131D-CDFD-D974E07187D0}"/>
              </a:ext>
            </a:extLst>
          </p:cNvPr>
          <p:cNvCxnSpPr>
            <a:cxnSpLocks/>
          </p:cNvCxnSpPr>
          <p:nvPr/>
        </p:nvCxnSpPr>
        <p:spPr>
          <a:xfrm>
            <a:off x="8678310" y="3356251"/>
            <a:ext cx="496520" cy="2091"/>
          </a:xfrm>
          <a:prstGeom prst="straightConnector1">
            <a:avLst/>
          </a:prstGeom>
          <a:noFill/>
          <a:ln w="6350" cap="flat" cmpd="sng" algn="ctr">
            <a:solidFill>
              <a:sysClr val="windowText" lastClr="000000"/>
            </a:solidFill>
            <a:prstDash val="solid"/>
            <a:miter lim="800000"/>
            <a:tailEnd type="triangle"/>
          </a:ln>
          <a:effectLst/>
        </p:spPr>
      </p:cxnSp>
      <p:sp>
        <p:nvSpPr>
          <p:cNvPr id="46" name="橢圓 45">
            <a:extLst>
              <a:ext uri="{FF2B5EF4-FFF2-40B4-BE49-F238E27FC236}">
                <a16:creationId xmlns:a16="http://schemas.microsoft.com/office/drawing/2014/main" id="{2A69293A-330D-B156-C314-34AC77E84B85}"/>
              </a:ext>
            </a:extLst>
          </p:cNvPr>
          <p:cNvSpPr/>
          <p:nvPr/>
        </p:nvSpPr>
        <p:spPr>
          <a:xfrm>
            <a:off x="6015506" y="3332002"/>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53" name="接點: 肘形 144">
            <a:extLst>
              <a:ext uri="{FF2B5EF4-FFF2-40B4-BE49-F238E27FC236}">
                <a16:creationId xmlns:a16="http://schemas.microsoft.com/office/drawing/2014/main" id="{8B9E1748-4865-3948-04A8-F625B18004B9}"/>
              </a:ext>
            </a:extLst>
          </p:cNvPr>
          <p:cNvCxnSpPr>
            <a:cxnSpLocks/>
            <a:endCxn id="38" idx="1"/>
          </p:cNvCxnSpPr>
          <p:nvPr/>
        </p:nvCxnSpPr>
        <p:spPr>
          <a:xfrm rot="16200000" flipH="1">
            <a:off x="8558193" y="2497995"/>
            <a:ext cx="996083" cy="259328"/>
          </a:xfrm>
          <a:prstGeom prst="bentConnector2">
            <a:avLst/>
          </a:prstGeom>
          <a:noFill/>
          <a:ln w="6350" cap="flat" cmpd="sng" algn="ctr">
            <a:solidFill>
              <a:sysClr val="windowText" lastClr="000000"/>
            </a:solidFill>
            <a:prstDash val="solid"/>
            <a:miter lim="800000"/>
            <a:tailEnd type="triangle"/>
          </a:ln>
          <a:effectLst/>
        </p:spPr>
      </p:cxnSp>
      <p:cxnSp>
        <p:nvCxnSpPr>
          <p:cNvPr id="67" name="接點: 肘形 66">
            <a:extLst>
              <a:ext uri="{FF2B5EF4-FFF2-40B4-BE49-F238E27FC236}">
                <a16:creationId xmlns:a16="http://schemas.microsoft.com/office/drawing/2014/main" id="{73EE0C59-72BE-649F-6C2A-24525BD475D1}"/>
              </a:ext>
            </a:extLst>
          </p:cNvPr>
          <p:cNvCxnSpPr>
            <a:stCxn id="46" idx="0"/>
          </p:cNvCxnSpPr>
          <p:nvPr/>
        </p:nvCxnSpPr>
        <p:spPr>
          <a:xfrm rot="5400000" flipH="1" flipV="1">
            <a:off x="6882733" y="1288165"/>
            <a:ext cx="1195241" cy="2892434"/>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88" name="直線單箭頭接點 87">
            <a:extLst>
              <a:ext uri="{FF2B5EF4-FFF2-40B4-BE49-F238E27FC236}">
                <a16:creationId xmlns:a16="http://schemas.microsoft.com/office/drawing/2014/main" id="{D99CF2F6-B521-7701-DD5B-6BF9C183406A}"/>
              </a:ext>
            </a:extLst>
          </p:cNvPr>
          <p:cNvCxnSpPr>
            <a:cxnSpLocks/>
          </p:cNvCxnSpPr>
          <p:nvPr/>
        </p:nvCxnSpPr>
        <p:spPr>
          <a:xfrm>
            <a:off x="2684400" y="3372786"/>
            <a:ext cx="381128" cy="0"/>
          </a:xfrm>
          <a:prstGeom prst="straightConnector1">
            <a:avLst/>
          </a:prstGeom>
          <a:noFill/>
          <a:ln w="6350" cap="flat" cmpd="sng" algn="ctr">
            <a:solidFill>
              <a:sysClr val="windowText" lastClr="000000"/>
            </a:solidFill>
            <a:prstDash val="solid"/>
            <a:miter lim="800000"/>
            <a:tailEnd type="triangle"/>
          </a:ln>
          <a:effectLst/>
        </p:spPr>
      </p:cxnSp>
      <p:sp>
        <p:nvSpPr>
          <p:cNvPr id="108" name="橢圓 107">
            <a:extLst>
              <a:ext uri="{FF2B5EF4-FFF2-40B4-BE49-F238E27FC236}">
                <a16:creationId xmlns:a16="http://schemas.microsoft.com/office/drawing/2014/main" id="{6D4BFACC-754A-6712-5891-343AB175467B}"/>
              </a:ext>
            </a:extLst>
          </p:cNvPr>
          <p:cNvSpPr/>
          <p:nvPr/>
        </p:nvSpPr>
        <p:spPr>
          <a:xfrm>
            <a:off x="2818413" y="3357942"/>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118" name="接點: 肘形 117">
            <a:extLst>
              <a:ext uri="{FF2B5EF4-FFF2-40B4-BE49-F238E27FC236}">
                <a16:creationId xmlns:a16="http://schemas.microsoft.com/office/drawing/2014/main" id="{927BDEB0-0C96-49ED-6E4D-5FF20D12F598}"/>
              </a:ext>
            </a:extLst>
          </p:cNvPr>
          <p:cNvCxnSpPr>
            <a:cxnSpLocks/>
          </p:cNvCxnSpPr>
          <p:nvPr/>
        </p:nvCxnSpPr>
        <p:spPr>
          <a:xfrm rot="10800000" flipH="1" flipV="1">
            <a:off x="2824763" y="3378334"/>
            <a:ext cx="6770748" cy="858260"/>
          </a:xfrm>
          <a:prstGeom prst="bentConnector3">
            <a:avLst>
              <a:gd name="adj1" fmla="val 141"/>
            </a:avLst>
          </a:prstGeom>
        </p:spPr>
        <p:style>
          <a:lnRef idx="1">
            <a:schemeClr val="accent1"/>
          </a:lnRef>
          <a:fillRef idx="0">
            <a:schemeClr val="accent1"/>
          </a:fillRef>
          <a:effectRef idx="0">
            <a:schemeClr val="accent1"/>
          </a:effectRef>
          <a:fontRef idx="minor">
            <a:schemeClr val="tx1"/>
          </a:fontRef>
        </p:style>
      </p:cxnSp>
      <p:cxnSp>
        <p:nvCxnSpPr>
          <p:cNvPr id="124" name="接點: 肘形 123">
            <a:extLst>
              <a:ext uri="{FF2B5EF4-FFF2-40B4-BE49-F238E27FC236}">
                <a16:creationId xmlns:a16="http://schemas.microsoft.com/office/drawing/2014/main" id="{7510E8AC-EDAA-BC95-CB95-92FE1C5F1DE5}"/>
              </a:ext>
            </a:extLst>
          </p:cNvPr>
          <p:cNvCxnSpPr>
            <a:endCxn id="31" idx="1"/>
          </p:cNvCxnSpPr>
          <p:nvPr/>
        </p:nvCxnSpPr>
        <p:spPr>
          <a:xfrm rot="5400000" flipH="1" flipV="1">
            <a:off x="9311685" y="3710718"/>
            <a:ext cx="803353" cy="2484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6" name="直線單箭頭接點 645">
            <a:extLst>
              <a:ext uri="{FF2B5EF4-FFF2-40B4-BE49-F238E27FC236}">
                <a16:creationId xmlns:a16="http://schemas.microsoft.com/office/drawing/2014/main" id="{DCEF7A17-8EB4-811D-1665-F8E49686D04F}"/>
              </a:ext>
            </a:extLst>
          </p:cNvPr>
          <p:cNvCxnSpPr>
            <a:cxnSpLocks/>
          </p:cNvCxnSpPr>
          <p:nvPr/>
        </p:nvCxnSpPr>
        <p:spPr>
          <a:xfrm>
            <a:off x="1662158" y="4744698"/>
            <a:ext cx="2221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 name="群組 2">
            <a:extLst>
              <a:ext uri="{FF2B5EF4-FFF2-40B4-BE49-F238E27FC236}">
                <a16:creationId xmlns:a16="http://schemas.microsoft.com/office/drawing/2014/main" id="{3731314B-76F0-5643-B45C-E1D988B6BACE}"/>
              </a:ext>
            </a:extLst>
          </p:cNvPr>
          <p:cNvGrpSpPr/>
          <p:nvPr/>
        </p:nvGrpSpPr>
        <p:grpSpPr>
          <a:xfrm>
            <a:off x="2519096" y="2815541"/>
            <a:ext cx="155716" cy="1095162"/>
            <a:chOff x="10062370" y="2428816"/>
            <a:chExt cx="191069" cy="1506053"/>
          </a:xfrm>
          <a:solidFill>
            <a:schemeClr val="accent6">
              <a:lumMod val="40000"/>
              <a:lumOff val="60000"/>
            </a:schemeClr>
          </a:solidFill>
        </p:grpSpPr>
        <p:sp>
          <p:nvSpPr>
            <p:cNvPr id="7" name="矩形 6">
              <a:extLst>
                <a:ext uri="{FF2B5EF4-FFF2-40B4-BE49-F238E27FC236}">
                  <a16:creationId xmlns:a16="http://schemas.microsoft.com/office/drawing/2014/main" id="{6BC941EC-9055-7F38-72F3-56865420A4A2}"/>
                </a:ext>
              </a:extLst>
            </p:cNvPr>
            <p:cNvSpPr/>
            <p:nvPr/>
          </p:nvSpPr>
          <p:spPr>
            <a:xfrm>
              <a:off x="10062370" y="2428816"/>
              <a:ext cx="191069" cy="1498493"/>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 name="等腰三角形 7">
              <a:extLst>
                <a:ext uri="{FF2B5EF4-FFF2-40B4-BE49-F238E27FC236}">
                  <a16:creationId xmlns:a16="http://schemas.microsoft.com/office/drawing/2014/main" id="{0DAC414C-8360-2361-354C-C63B973DEB5F}"/>
                </a:ext>
              </a:extLst>
            </p:cNvPr>
            <p:cNvSpPr/>
            <p:nvPr/>
          </p:nvSpPr>
          <p:spPr>
            <a:xfrm>
              <a:off x="10071277" y="3801518"/>
              <a:ext cx="172635" cy="133351"/>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41" name="直線接點 40">
            <a:extLst>
              <a:ext uri="{FF2B5EF4-FFF2-40B4-BE49-F238E27FC236}">
                <a16:creationId xmlns:a16="http://schemas.microsoft.com/office/drawing/2014/main" id="{7F3F5F99-AFF9-C5EC-079E-7FE317055D17}"/>
              </a:ext>
            </a:extLst>
          </p:cNvPr>
          <p:cNvCxnSpPr>
            <a:cxnSpLocks/>
          </p:cNvCxnSpPr>
          <p:nvPr/>
        </p:nvCxnSpPr>
        <p:spPr>
          <a:xfrm flipH="1">
            <a:off x="955835" y="2907279"/>
            <a:ext cx="75474" cy="89835"/>
          </a:xfrm>
          <a:prstGeom prst="line">
            <a:avLst/>
          </a:prstGeom>
        </p:spPr>
        <p:style>
          <a:lnRef idx="1">
            <a:schemeClr val="accent1"/>
          </a:lnRef>
          <a:fillRef idx="0">
            <a:schemeClr val="accent1"/>
          </a:fillRef>
          <a:effectRef idx="0">
            <a:schemeClr val="accent1"/>
          </a:effectRef>
          <a:fontRef idx="minor">
            <a:schemeClr val="tx1"/>
          </a:fontRef>
        </p:style>
      </p:cxnSp>
      <p:sp>
        <p:nvSpPr>
          <p:cNvPr id="42" name="文字方塊 41">
            <a:extLst>
              <a:ext uri="{FF2B5EF4-FFF2-40B4-BE49-F238E27FC236}">
                <a16:creationId xmlns:a16="http://schemas.microsoft.com/office/drawing/2014/main" id="{89A2D0A0-D90F-6647-654B-DE2FF1FC3B84}"/>
              </a:ext>
            </a:extLst>
          </p:cNvPr>
          <p:cNvSpPr txBox="1"/>
          <p:nvPr/>
        </p:nvSpPr>
        <p:spPr>
          <a:xfrm>
            <a:off x="831267" y="2709289"/>
            <a:ext cx="377026"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128</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43" name="直線接點 42">
            <a:extLst>
              <a:ext uri="{FF2B5EF4-FFF2-40B4-BE49-F238E27FC236}">
                <a16:creationId xmlns:a16="http://schemas.microsoft.com/office/drawing/2014/main" id="{05F758E7-151E-E542-44A8-EEC0640DD007}"/>
              </a:ext>
            </a:extLst>
          </p:cNvPr>
          <p:cNvCxnSpPr>
            <a:cxnSpLocks/>
          </p:cNvCxnSpPr>
          <p:nvPr/>
        </p:nvCxnSpPr>
        <p:spPr>
          <a:xfrm flipH="1">
            <a:off x="933933" y="4570475"/>
            <a:ext cx="75474" cy="89835"/>
          </a:xfrm>
          <a:prstGeom prst="line">
            <a:avLst/>
          </a:prstGeom>
        </p:spPr>
        <p:style>
          <a:lnRef idx="1">
            <a:schemeClr val="accent1"/>
          </a:lnRef>
          <a:fillRef idx="0">
            <a:schemeClr val="accent1"/>
          </a:fillRef>
          <a:effectRef idx="0">
            <a:schemeClr val="accent1"/>
          </a:effectRef>
          <a:fontRef idx="minor">
            <a:schemeClr val="tx1"/>
          </a:fontRef>
        </p:style>
      </p:cxnSp>
      <p:sp>
        <p:nvSpPr>
          <p:cNvPr id="44" name="文字方塊 43">
            <a:extLst>
              <a:ext uri="{FF2B5EF4-FFF2-40B4-BE49-F238E27FC236}">
                <a16:creationId xmlns:a16="http://schemas.microsoft.com/office/drawing/2014/main" id="{03F9BFA9-5767-DDED-B18C-86B76933D99B}"/>
              </a:ext>
            </a:extLst>
          </p:cNvPr>
          <p:cNvSpPr txBox="1"/>
          <p:nvPr/>
        </p:nvSpPr>
        <p:spPr>
          <a:xfrm>
            <a:off x="809365" y="4372485"/>
            <a:ext cx="377026"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128</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45" name="直線接點 44">
            <a:extLst>
              <a:ext uri="{FF2B5EF4-FFF2-40B4-BE49-F238E27FC236}">
                <a16:creationId xmlns:a16="http://schemas.microsoft.com/office/drawing/2014/main" id="{075DF09F-25AB-75C1-A077-DC32C8C5ED58}"/>
              </a:ext>
            </a:extLst>
          </p:cNvPr>
          <p:cNvCxnSpPr>
            <a:cxnSpLocks/>
          </p:cNvCxnSpPr>
          <p:nvPr/>
        </p:nvCxnSpPr>
        <p:spPr>
          <a:xfrm flipH="1">
            <a:off x="10990585" y="3738840"/>
            <a:ext cx="75474" cy="89835"/>
          </a:xfrm>
          <a:prstGeom prst="line">
            <a:avLst/>
          </a:prstGeom>
        </p:spPr>
        <p:style>
          <a:lnRef idx="1">
            <a:schemeClr val="accent1"/>
          </a:lnRef>
          <a:fillRef idx="0">
            <a:schemeClr val="accent1"/>
          </a:fillRef>
          <a:effectRef idx="0">
            <a:schemeClr val="accent1"/>
          </a:effectRef>
          <a:fontRef idx="minor">
            <a:schemeClr val="tx1"/>
          </a:fontRef>
        </p:style>
      </p:cxnSp>
      <p:sp>
        <p:nvSpPr>
          <p:cNvPr id="47" name="文字方塊 46">
            <a:extLst>
              <a:ext uri="{FF2B5EF4-FFF2-40B4-BE49-F238E27FC236}">
                <a16:creationId xmlns:a16="http://schemas.microsoft.com/office/drawing/2014/main" id="{7084023A-E8A5-5766-35E7-46F7FA97124D}"/>
              </a:ext>
            </a:extLst>
          </p:cNvPr>
          <p:cNvSpPr txBox="1"/>
          <p:nvPr/>
        </p:nvSpPr>
        <p:spPr>
          <a:xfrm>
            <a:off x="10866017" y="3540850"/>
            <a:ext cx="377026"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128</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Tree>
    <p:extLst>
      <p:ext uri="{BB962C8B-B14F-4D97-AF65-F5344CB8AC3E}">
        <p14:creationId xmlns:p14="http://schemas.microsoft.com/office/powerpoint/2010/main" val="2495427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ea typeface="微軟正黑體" panose="020B0604030504040204" pitchFamily="34" charset="-120"/>
              <a:cs typeface="+mn-ea"/>
            </a:endParaRPr>
          </a:p>
        </p:txBody>
      </p:sp>
      <p:sp>
        <p:nvSpPr>
          <p:cNvPr id="3" name="Text Box 3"/>
          <p:cNvSpPr>
            <a:spLocks noChangeArrowheads="1"/>
          </p:cNvSpPr>
          <p:nvPr/>
        </p:nvSpPr>
        <p:spPr bwMode="auto">
          <a:xfrm>
            <a:off x="2766344" y="2877153"/>
            <a:ext cx="1735154" cy="1384995"/>
          </a:xfrm>
          <a:prstGeom prst="rect">
            <a:avLst/>
          </a:prstGeom>
          <a:noFill/>
        </p:spPr>
        <p:txBody>
          <a:bodyPr wrap="none">
            <a:spAutoFit/>
          </a:bodyPr>
          <a:lstStyle/>
          <a:p>
            <a:pPr algn="ctr">
              <a:spcBef>
                <a:spcPct val="0"/>
              </a:spcBef>
            </a:pPr>
            <a:r>
              <a:rPr lang="zh-TW" altLang="en-US" sz="6000" dirty="0">
                <a:solidFill>
                  <a:schemeClr val="tx2"/>
                </a:solidFill>
                <a:latin typeface="Times New Roman" panose="02020603050405020304" pitchFamily="18" charset="0"/>
                <a:ea typeface="微軟正黑體" panose="020B0604030504040204" pitchFamily="34" charset="-120"/>
                <a:sym typeface="Calibri" panose="020F0502020204030204" pitchFamily="34" charset="0"/>
              </a:rPr>
              <a:t>目錄</a:t>
            </a:r>
            <a:endParaRPr lang="en-US" altLang="zh-TW" sz="6000" dirty="0">
              <a:solidFill>
                <a:schemeClr val="tx2"/>
              </a:solidFill>
              <a:latin typeface="Times New Roman" panose="02020603050405020304" pitchFamily="18" charset="0"/>
              <a:ea typeface="微軟正黑體" panose="020B0604030504040204" pitchFamily="34" charset="-120"/>
              <a:sym typeface="Calibri" panose="020F0502020204030204" pitchFamily="34" charset="0"/>
            </a:endParaRPr>
          </a:p>
          <a:p>
            <a:pPr algn="ctr">
              <a:spcBef>
                <a:spcPct val="0"/>
              </a:spcBef>
            </a:pPr>
            <a:r>
              <a:rPr lang="en-US" altLang="zh-CN" sz="2400" dirty="0">
                <a:solidFill>
                  <a:schemeClr val="tx2"/>
                </a:solidFill>
                <a:latin typeface="Times New Roman" panose="02020603050405020304" pitchFamily="18" charset="0"/>
                <a:ea typeface="微軟正黑體" panose="020B0604030504040204" pitchFamily="34" charset="-120"/>
              </a:rPr>
              <a:t>contents</a:t>
            </a:r>
            <a:endParaRPr lang="zh-CN" altLang="en-US" sz="2400" dirty="0">
              <a:solidFill>
                <a:schemeClr val="tx2"/>
              </a:solidFill>
              <a:latin typeface="Times New Roman" panose="02020603050405020304" pitchFamily="18" charset="0"/>
              <a:ea typeface="微軟正黑體" panose="020B0604030504040204" pitchFamily="34" charset="-120"/>
            </a:endParaRPr>
          </a:p>
        </p:txBody>
      </p:sp>
      <p:grpSp>
        <p:nvGrpSpPr>
          <p:cNvPr id="37" name="PA_组合 20">
            <a:extLst>
              <a:ext uri="{FF2B5EF4-FFF2-40B4-BE49-F238E27FC236}">
                <a16:creationId xmlns:a16="http://schemas.microsoft.com/office/drawing/2014/main" id="{04719252-C392-08E7-7A69-2383FCD45434}"/>
              </a:ext>
            </a:extLst>
          </p:cNvPr>
          <p:cNvGrpSpPr/>
          <p:nvPr>
            <p:custDataLst>
              <p:tags r:id="rId1"/>
            </p:custDataLst>
          </p:nvPr>
        </p:nvGrpSpPr>
        <p:grpSpPr>
          <a:xfrm>
            <a:off x="7010404" y="2276102"/>
            <a:ext cx="727831" cy="727831"/>
            <a:chOff x="7010404" y="1250101"/>
            <a:chExt cx="727831" cy="727831"/>
          </a:xfrm>
        </p:grpSpPr>
        <p:sp>
          <p:nvSpPr>
            <p:cNvPr id="38" name="椭圆 1">
              <a:extLst>
                <a:ext uri="{FF2B5EF4-FFF2-40B4-BE49-F238E27FC236}">
                  <a16:creationId xmlns:a16="http://schemas.microsoft.com/office/drawing/2014/main" id="{D09CA081-9FA2-D539-67D0-6BBF95E2D3D9}"/>
                </a:ext>
              </a:extLst>
            </p:cNvPr>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39" name="TextBox 32">
              <a:extLst>
                <a:ext uri="{FF2B5EF4-FFF2-40B4-BE49-F238E27FC236}">
                  <a16:creationId xmlns:a16="http://schemas.microsoft.com/office/drawing/2014/main" id="{0DCCA71B-891C-2804-1D4B-28B7ED583144}"/>
                </a:ext>
              </a:extLst>
            </p:cNvPr>
            <p:cNvSpPr txBox="1">
              <a:spLocks noChangeArrowheads="1"/>
            </p:cNvSpPr>
            <p:nvPr/>
          </p:nvSpPr>
          <p:spPr bwMode="auto">
            <a:xfrm>
              <a:off x="7076800"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02</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40" name="TextBox 76">
            <a:extLst>
              <a:ext uri="{FF2B5EF4-FFF2-40B4-BE49-F238E27FC236}">
                <a16:creationId xmlns:a16="http://schemas.microsoft.com/office/drawing/2014/main" id="{73BF8D67-AF88-9132-725D-4CCA9E5F1B86}"/>
              </a:ext>
            </a:extLst>
          </p:cNvPr>
          <p:cNvSpPr txBox="1"/>
          <p:nvPr/>
        </p:nvSpPr>
        <p:spPr>
          <a:xfrm>
            <a:off x="7926357" y="1150706"/>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個人簡介</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41" name="PA_组合 23">
            <a:extLst>
              <a:ext uri="{FF2B5EF4-FFF2-40B4-BE49-F238E27FC236}">
                <a16:creationId xmlns:a16="http://schemas.microsoft.com/office/drawing/2014/main" id="{37ECB807-CEB9-CE39-142C-CB3CF1A2A26E}"/>
              </a:ext>
            </a:extLst>
          </p:cNvPr>
          <p:cNvGrpSpPr/>
          <p:nvPr>
            <p:custDataLst>
              <p:tags r:id="rId2"/>
            </p:custDataLst>
          </p:nvPr>
        </p:nvGrpSpPr>
        <p:grpSpPr>
          <a:xfrm>
            <a:off x="7010404" y="3509135"/>
            <a:ext cx="727831" cy="727831"/>
            <a:chOff x="7010404" y="2483134"/>
            <a:chExt cx="727831" cy="727831"/>
          </a:xfrm>
        </p:grpSpPr>
        <p:sp>
          <p:nvSpPr>
            <p:cNvPr id="42" name="椭圆 1">
              <a:extLst>
                <a:ext uri="{FF2B5EF4-FFF2-40B4-BE49-F238E27FC236}">
                  <a16:creationId xmlns:a16="http://schemas.microsoft.com/office/drawing/2014/main" id="{BF2AE643-9F40-6F84-7A57-DB7B43531B1C}"/>
                </a:ext>
              </a:extLst>
            </p:cNvPr>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43" name="TextBox 32">
              <a:extLst>
                <a:ext uri="{FF2B5EF4-FFF2-40B4-BE49-F238E27FC236}">
                  <a16:creationId xmlns:a16="http://schemas.microsoft.com/office/drawing/2014/main" id="{1624C0FC-AE3C-EEA6-6827-BE38BDF28420}"/>
                </a:ext>
              </a:extLst>
            </p:cNvPr>
            <p:cNvSpPr txBox="1">
              <a:spLocks noChangeArrowheads="1"/>
            </p:cNvSpPr>
            <p:nvPr/>
          </p:nvSpPr>
          <p:spPr bwMode="auto">
            <a:xfrm>
              <a:off x="7080170"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03</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44" name="TextBox 76">
            <a:extLst>
              <a:ext uri="{FF2B5EF4-FFF2-40B4-BE49-F238E27FC236}">
                <a16:creationId xmlns:a16="http://schemas.microsoft.com/office/drawing/2014/main" id="{5BADABA1-9D24-0382-11FE-BA2DAB46A286}"/>
              </a:ext>
            </a:extLst>
          </p:cNvPr>
          <p:cNvSpPr txBox="1"/>
          <p:nvPr/>
        </p:nvSpPr>
        <p:spPr>
          <a:xfrm>
            <a:off x="7926357" y="3614106"/>
            <a:ext cx="3611591" cy="523220"/>
          </a:xfrm>
          <a:prstGeom prst="rect">
            <a:avLst/>
          </a:prstGeom>
          <a:noFill/>
        </p:spPr>
        <p:txBody>
          <a:bodyPr wrap="square" rtlCol="0">
            <a:spAutoFit/>
          </a:bodyPr>
          <a:lstStyle/>
          <a:p>
            <a:r>
              <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論文</a:t>
            </a:r>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介紹</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49" name="PA_组合 24">
            <a:extLst>
              <a:ext uri="{FF2B5EF4-FFF2-40B4-BE49-F238E27FC236}">
                <a16:creationId xmlns:a16="http://schemas.microsoft.com/office/drawing/2014/main" id="{1156A5C7-4EE1-19F0-F6A3-621FE4F48B94}"/>
              </a:ext>
            </a:extLst>
          </p:cNvPr>
          <p:cNvGrpSpPr/>
          <p:nvPr>
            <p:custDataLst>
              <p:tags r:id="rId3"/>
            </p:custDataLst>
          </p:nvPr>
        </p:nvGrpSpPr>
        <p:grpSpPr>
          <a:xfrm>
            <a:off x="7010404" y="4810051"/>
            <a:ext cx="727831" cy="727831"/>
            <a:chOff x="7010404" y="4992206"/>
            <a:chExt cx="727831" cy="727831"/>
          </a:xfrm>
        </p:grpSpPr>
        <p:sp>
          <p:nvSpPr>
            <p:cNvPr id="50" name="椭圆 1">
              <a:extLst>
                <a:ext uri="{FF2B5EF4-FFF2-40B4-BE49-F238E27FC236}">
                  <a16:creationId xmlns:a16="http://schemas.microsoft.com/office/drawing/2014/main" id="{524D2A5F-7E5B-4ECB-3B3E-6DD4C488A042}"/>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51" name="TextBox 32">
              <a:extLst>
                <a:ext uri="{FF2B5EF4-FFF2-40B4-BE49-F238E27FC236}">
                  <a16:creationId xmlns:a16="http://schemas.microsoft.com/office/drawing/2014/main" id="{35B72BB4-E982-D69D-E8F3-377B8DB88A2F}"/>
                </a:ext>
              </a:extLst>
            </p:cNvPr>
            <p:cNvSpPr txBox="1">
              <a:spLocks noChangeArrowheads="1"/>
            </p:cNvSpPr>
            <p:nvPr/>
          </p:nvSpPr>
          <p:spPr bwMode="auto">
            <a:xfrm>
              <a:off x="7076799"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04</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52" name="TextBox 76">
            <a:extLst>
              <a:ext uri="{FF2B5EF4-FFF2-40B4-BE49-F238E27FC236}">
                <a16:creationId xmlns:a16="http://schemas.microsoft.com/office/drawing/2014/main" id="{7BB7AB16-7313-6290-99FB-66741909E6CE}"/>
              </a:ext>
            </a:extLst>
          </p:cNvPr>
          <p:cNvSpPr txBox="1"/>
          <p:nvPr/>
        </p:nvSpPr>
        <p:spPr>
          <a:xfrm>
            <a:off x="7926356" y="4909688"/>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其他作品</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53" name="PA_组合 20">
            <a:extLst>
              <a:ext uri="{FF2B5EF4-FFF2-40B4-BE49-F238E27FC236}">
                <a16:creationId xmlns:a16="http://schemas.microsoft.com/office/drawing/2014/main" id="{97E45173-4878-606D-A50F-7FF9AD51D1A3}"/>
              </a:ext>
            </a:extLst>
          </p:cNvPr>
          <p:cNvGrpSpPr/>
          <p:nvPr>
            <p:custDataLst>
              <p:tags r:id="rId4"/>
            </p:custDataLst>
          </p:nvPr>
        </p:nvGrpSpPr>
        <p:grpSpPr>
          <a:xfrm>
            <a:off x="6976065" y="1049142"/>
            <a:ext cx="727831" cy="727831"/>
            <a:chOff x="7010404" y="1250101"/>
            <a:chExt cx="727831" cy="727831"/>
          </a:xfrm>
        </p:grpSpPr>
        <p:sp>
          <p:nvSpPr>
            <p:cNvPr id="54" name="椭圆 1">
              <a:extLst>
                <a:ext uri="{FF2B5EF4-FFF2-40B4-BE49-F238E27FC236}">
                  <a16:creationId xmlns:a16="http://schemas.microsoft.com/office/drawing/2014/main" id="{00F5DA6E-89CA-AD65-7CFC-CF88C120F946}"/>
                </a:ext>
              </a:extLst>
            </p:cNvPr>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55" name="TextBox 32">
              <a:extLst>
                <a:ext uri="{FF2B5EF4-FFF2-40B4-BE49-F238E27FC236}">
                  <a16:creationId xmlns:a16="http://schemas.microsoft.com/office/drawing/2014/main" id="{57A74AC4-AD49-854C-7633-3DD86B6E55CA}"/>
                </a:ext>
              </a:extLst>
            </p:cNvPr>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01</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56" name="TextBox 76">
            <a:extLst>
              <a:ext uri="{FF2B5EF4-FFF2-40B4-BE49-F238E27FC236}">
                <a16:creationId xmlns:a16="http://schemas.microsoft.com/office/drawing/2014/main" id="{71DDC3D9-DCA2-8158-C458-2681612A83AB}"/>
              </a:ext>
            </a:extLst>
          </p:cNvPr>
          <p:cNvSpPr txBox="1"/>
          <p:nvPr/>
        </p:nvSpPr>
        <p:spPr>
          <a:xfrm>
            <a:off x="7927135" y="2383740"/>
            <a:ext cx="3798935" cy="954107"/>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教育性晶片下線經驗</a:t>
            </a:r>
          </a:p>
          <a:p>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spTree>
    <p:extLst>
      <p:ext uri="{BB962C8B-B14F-4D97-AF65-F5344CB8AC3E}">
        <p14:creationId xmlns:p14="http://schemas.microsoft.com/office/powerpoint/2010/main" val="39398884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B97813-B34C-3EC2-59F4-F9D515516103}"/>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F1F6E932-99A0-0431-3C07-EB0448C3430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a:fld id="{825F15A7-03F4-43D7-82C5-3E23DA2F108C}" type="mathplaceholder">
                        <a:rPr lang="zh-CN" altLang="en-US" i="1" smtClean="0">
                          <a:latin typeface="Cambria Math" panose="02040503050406030204" pitchFamily="18" charset="0"/>
                        </a:rPr>
                        <a:t>在這裡鍵入方程式。</a:t>
                      </a:fld>
                    </m:oMath>
                  </m:oMathPara>
                </a14:m>
                <a:endParaRPr lang="zh-CN" altLang="en-US" dirty="0"/>
              </a:p>
            </p:txBody>
          </p:sp>
        </mc:Choice>
        <mc:Fallback xmlns="">
          <p:sp>
            <p:nvSpPr>
              <p:cNvPr id="21" name="矩形 20">
                <a:extLst>
                  <a:ext uri="{FF2B5EF4-FFF2-40B4-BE49-F238E27FC236}">
                    <a16:creationId xmlns:a16="http://schemas.microsoft.com/office/drawing/2014/main" id="{F1F6E932-99A0-0431-3C07-EB0448C34308}"/>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a:extLst>
              <a:ext uri="{FF2B5EF4-FFF2-40B4-BE49-F238E27FC236}">
                <a16:creationId xmlns:a16="http://schemas.microsoft.com/office/drawing/2014/main" id="{4B3CFFB2-FB13-AB31-860D-35B46B9A48BA}"/>
              </a:ext>
            </a:extLst>
          </p:cNvPr>
          <p:cNvGrpSpPr/>
          <p:nvPr/>
        </p:nvGrpSpPr>
        <p:grpSpPr>
          <a:xfrm>
            <a:off x="568443" y="319365"/>
            <a:ext cx="2587300" cy="400110"/>
            <a:chOff x="568442" y="319364"/>
            <a:chExt cx="2587300" cy="400111"/>
          </a:xfrm>
        </p:grpSpPr>
        <p:sp>
          <p:nvSpPr>
            <p:cNvPr id="55" name="文本框 23">
              <a:extLst>
                <a:ext uri="{FF2B5EF4-FFF2-40B4-BE49-F238E27FC236}">
                  <a16:creationId xmlns:a16="http://schemas.microsoft.com/office/drawing/2014/main" id="{8FD23B2E-9647-F9A6-6EF0-2A2742329F3F}"/>
                </a:ext>
              </a:extLst>
            </p:cNvPr>
            <p:cNvSpPr txBox="1"/>
            <p:nvPr/>
          </p:nvSpPr>
          <p:spPr>
            <a:xfrm>
              <a:off x="665958" y="319364"/>
              <a:ext cx="248978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Critical Path</a:t>
              </a:r>
            </a:p>
          </p:txBody>
        </p:sp>
        <p:sp>
          <p:nvSpPr>
            <p:cNvPr id="56" name="等腰三角形 55">
              <a:extLst>
                <a:ext uri="{FF2B5EF4-FFF2-40B4-BE49-F238E27FC236}">
                  <a16:creationId xmlns:a16="http://schemas.microsoft.com/office/drawing/2014/main" id="{6921A6C8-F7B2-5D6C-47BA-3E75759BCF9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E1D8EBAA-1861-A34F-A3BA-2B6B1427B60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sp>
        <p:nvSpPr>
          <p:cNvPr id="3" name="文字方塊 2">
            <a:extLst>
              <a:ext uri="{FF2B5EF4-FFF2-40B4-BE49-F238E27FC236}">
                <a16:creationId xmlns:a16="http://schemas.microsoft.com/office/drawing/2014/main" id="{99376A9C-15AF-DCF1-41A5-FCFC9B3C60E8}"/>
              </a:ext>
            </a:extLst>
          </p:cNvPr>
          <p:cNvSpPr txBox="1"/>
          <p:nvPr/>
        </p:nvSpPr>
        <p:spPr>
          <a:xfrm>
            <a:off x="1132548" y="3548594"/>
            <a:ext cx="4188751" cy="560795"/>
          </a:xfrm>
          <a:prstGeom prst="rect">
            <a:avLst/>
          </a:prstGeom>
          <a:noFill/>
        </p:spPr>
        <p:txBody>
          <a:bodyPr wrap="square" rtlCol="0">
            <a:spAutoFit/>
          </a:bodyPr>
          <a:lstStyle/>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微軟正黑體" panose="020B0604030504040204" pitchFamily="34" charset="-120"/>
                <a:cs typeface="Times New Roman" panose="02020603050405020304" pitchFamily="18" charset="0"/>
              </a:rPr>
              <a:t>Synthesized Actual Path :</a:t>
            </a:r>
          </a:p>
        </p:txBody>
      </p:sp>
      <p:grpSp>
        <p:nvGrpSpPr>
          <p:cNvPr id="31" name="群組 30">
            <a:extLst>
              <a:ext uri="{FF2B5EF4-FFF2-40B4-BE49-F238E27FC236}">
                <a16:creationId xmlns:a16="http://schemas.microsoft.com/office/drawing/2014/main" id="{8A4065B1-FADA-A3ED-2CCF-3568A1CB2B18}"/>
              </a:ext>
            </a:extLst>
          </p:cNvPr>
          <p:cNvGrpSpPr/>
          <p:nvPr/>
        </p:nvGrpSpPr>
        <p:grpSpPr>
          <a:xfrm>
            <a:off x="1114706" y="1646650"/>
            <a:ext cx="9962587" cy="1329037"/>
            <a:chOff x="1114706" y="1646650"/>
            <a:chExt cx="9962587" cy="1329037"/>
          </a:xfrm>
        </p:grpSpPr>
        <p:sp>
          <p:nvSpPr>
            <p:cNvPr id="5" name="矩形 4">
              <a:extLst>
                <a:ext uri="{FF2B5EF4-FFF2-40B4-BE49-F238E27FC236}">
                  <a16:creationId xmlns:a16="http://schemas.microsoft.com/office/drawing/2014/main" id="{57C9537B-6879-D1B9-AFCE-71A6CB7915C4}"/>
                </a:ext>
              </a:extLst>
            </p:cNvPr>
            <p:cNvSpPr/>
            <p:nvPr/>
          </p:nvSpPr>
          <p:spPr>
            <a:xfrm>
              <a:off x="1801004" y="1652590"/>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DFF</a:t>
              </a:r>
            </a:p>
          </p:txBody>
        </p:sp>
        <p:cxnSp>
          <p:nvCxnSpPr>
            <p:cNvPr id="7" name="直線單箭頭接點 6">
              <a:extLst>
                <a:ext uri="{FF2B5EF4-FFF2-40B4-BE49-F238E27FC236}">
                  <a16:creationId xmlns:a16="http://schemas.microsoft.com/office/drawing/2014/main" id="{75740888-006E-E9E1-318B-AF1F77900C8C}"/>
                </a:ext>
              </a:extLst>
            </p:cNvPr>
            <p:cNvCxnSpPr/>
            <p:nvPr/>
          </p:nvCxnSpPr>
          <p:spPr>
            <a:xfrm>
              <a:off x="2408837"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B77A38AD-CA55-4C86-D3BA-A93E3819DCB9}"/>
                </a:ext>
              </a:extLst>
            </p:cNvPr>
            <p:cNvSpPr/>
            <p:nvPr/>
          </p:nvSpPr>
          <p:spPr>
            <a:xfrm>
              <a:off x="2849697" y="1652590"/>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Sub</a:t>
              </a:r>
            </a:p>
            <a:p>
              <a:pPr algn="ctr"/>
              <a:r>
                <a:rPr lang="en-US" altLang="zh-TW" sz="1400" dirty="0"/>
                <a:t>Bytes</a:t>
              </a:r>
            </a:p>
          </p:txBody>
        </p:sp>
        <p:cxnSp>
          <p:nvCxnSpPr>
            <p:cNvPr id="9" name="直線單箭頭接點 8">
              <a:extLst>
                <a:ext uri="{FF2B5EF4-FFF2-40B4-BE49-F238E27FC236}">
                  <a16:creationId xmlns:a16="http://schemas.microsoft.com/office/drawing/2014/main" id="{EDB0C514-B5D4-A703-A8EE-EA47C309BE24}"/>
                </a:ext>
              </a:extLst>
            </p:cNvPr>
            <p:cNvCxnSpPr/>
            <p:nvPr/>
          </p:nvCxnSpPr>
          <p:spPr>
            <a:xfrm>
              <a:off x="3457530"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32F77EB8-49FD-5528-F9DC-C953D174F5B0}"/>
                </a:ext>
              </a:extLst>
            </p:cNvPr>
            <p:cNvSpPr/>
            <p:nvPr/>
          </p:nvSpPr>
          <p:spPr>
            <a:xfrm>
              <a:off x="3898390" y="1652590"/>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Shift</a:t>
              </a:r>
            </a:p>
            <a:p>
              <a:pPr algn="ctr"/>
              <a:r>
                <a:rPr lang="en-US" altLang="zh-TW" sz="1400" dirty="0"/>
                <a:t>Rows</a:t>
              </a:r>
            </a:p>
          </p:txBody>
        </p:sp>
        <p:cxnSp>
          <p:nvCxnSpPr>
            <p:cNvPr id="11" name="直線單箭頭接點 10">
              <a:extLst>
                <a:ext uri="{FF2B5EF4-FFF2-40B4-BE49-F238E27FC236}">
                  <a16:creationId xmlns:a16="http://schemas.microsoft.com/office/drawing/2014/main" id="{447D7FB5-CF38-F692-25AD-98E28A12EE72}"/>
                </a:ext>
              </a:extLst>
            </p:cNvPr>
            <p:cNvCxnSpPr/>
            <p:nvPr/>
          </p:nvCxnSpPr>
          <p:spPr>
            <a:xfrm>
              <a:off x="4513347"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矩形 11">
              <a:extLst>
                <a:ext uri="{FF2B5EF4-FFF2-40B4-BE49-F238E27FC236}">
                  <a16:creationId xmlns:a16="http://schemas.microsoft.com/office/drawing/2014/main" id="{1A276C34-FCBD-603A-5FEE-00528694BB6C}"/>
                </a:ext>
              </a:extLst>
            </p:cNvPr>
            <p:cNvSpPr/>
            <p:nvPr/>
          </p:nvSpPr>
          <p:spPr>
            <a:xfrm>
              <a:off x="4954207" y="1652590"/>
              <a:ext cx="859798"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Mix</a:t>
              </a:r>
            </a:p>
            <a:p>
              <a:pPr algn="ctr"/>
              <a:r>
                <a:rPr lang="en-US" altLang="zh-TW" sz="1400" dirty="0"/>
                <a:t>columns</a:t>
              </a:r>
            </a:p>
          </p:txBody>
        </p:sp>
        <p:cxnSp>
          <p:nvCxnSpPr>
            <p:cNvPr id="13" name="直線單箭頭接點 12">
              <a:extLst>
                <a:ext uri="{FF2B5EF4-FFF2-40B4-BE49-F238E27FC236}">
                  <a16:creationId xmlns:a16="http://schemas.microsoft.com/office/drawing/2014/main" id="{2525EB19-C1B2-E29E-B2EE-773AEF72D1A3}"/>
                </a:ext>
              </a:extLst>
            </p:cNvPr>
            <p:cNvCxnSpPr/>
            <p:nvPr/>
          </p:nvCxnSpPr>
          <p:spPr>
            <a:xfrm>
              <a:off x="5771057"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CBB52E2C-0AA6-CB2D-6C78-A18DE6E7379E}"/>
                </a:ext>
              </a:extLst>
            </p:cNvPr>
            <p:cNvSpPr/>
            <p:nvPr/>
          </p:nvSpPr>
          <p:spPr>
            <a:xfrm>
              <a:off x="7315027" y="1652590"/>
              <a:ext cx="983570"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spc="-20" dirty="0"/>
                <a:t>Add</a:t>
              </a:r>
              <a:br>
                <a:rPr lang="en-US" altLang="zh-TW" sz="1400" spc="-20" dirty="0"/>
              </a:br>
              <a:r>
                <a:rPr lang="en-US" altLang="zh-TW" sz="1400" spc="-20" dirty="0"/>
                <a:t>Round</a:t>
              </a:r>
              <a:br>
                <a:rPr lang="en-US" altLang="zh-TW" sz="1400" spc="-20" dirty="0"/>
              </a:br>
              <a:r>
                <a:rPr lang="en-US" altLang="zh-TW" sz="1400" spc="-20" dirty="0"/>
                <a:t>Key</a:t>
              </a:r>
            </a:p>
          </p:txBody>
        </p:sp>
        <p:cxnSp>
          <p:nvCxnSpPr>
            <p:cNvPr id="15" name="直線單箭頭接點 14">
              <a:extLst>
                <a:ext uri="{FF2B5EF4-FFF2-40B4-BE49-F238E27FC236}">
                  <a16:creationId xmlns:a16="http://schemas.microsoft.com/office/drawing/2014/main" id="{BC18CF13-FE7D-D847-BAED-53EAE2F0EAC2}"/>
                </a:ext>
              </a:extLst>
            </p:cNvPr>
            <p:cNvCxnSpPr/>
            <p:nvPr/>
          </p:nvCxnSpPr>
          <p:spPr>
            <a:xfrm>
              <a:off x="8298597"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B2C71735-2996-D391-4CC0-6101A8770F15}"/>
                </a:ext>
              </a:extLst>
            </p:cNvPr>
            <p:cNvSpPr/>
            <p:nvPr/>
          </p:nvSpPr>
          <p:spPr>
            <a:xfrm>
              <a:off x="8739457" y="1652590"/>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MUX</a:t>
              </a:r>
            </a:p>
          </p:txBody>
        </p:sp>
        <p:sp>
          <p:nvSpPr>
            <p:cNvPr id="17" name="文字方塊 16">
              <a:extLst>
                <a:ext uri="{FF2B5EF4-FFF2-40B4-BE49-F238E27FC236}">
                  <a16:creationId xmlns:a16="http://schemas.microsoft.com/office/drawing/2014/main" id="{68802717-4555-90D3-81EA-7DC79963A4EA}"/>
                </a:ext>
              </a:extLst>
            </p:cNvPr>
            <p:cNvSpPr txBox="1"/>
            <p:nvPr/>
          </p:nvSpPr>
          <p:spPr>
            <a:xfrm>
              <a:off x="1114706" y="2436847"/>
              <a:ext cx="9737867" cy="523221"/>
            </a:xfrm>
            <a:prstGeom prst="rect">
              <a:avLst/>
            </a:prstGeom>
            <a:noFill/>
          </p:spPr>
          <p:txBody>
            <a:bodyPr wrap="square" rtlCol="0">
              <a:spAutoFit/>
            </a:bodyPr>
            <a:lstStyle/>
            <a:p>
              <a:pPr algn="just"/>
              <a:r>
                <a:rPr lang="en-US" altLang="zh-TW" sz="1400" spc="50" dirty="0">
                  <a:latin typeface="Times New Roman" panose="02020603050405020304" pitchFamily="18" charset="0"/>
                  <a:ea typeface="微軟正黑體" panose="020B0604030504040204" pitchFamily="34" charset="-120"/>
                </a:rPr>
                <a:t>Incr</a:t>
              </a:r>
              <a:r>
                <a:rPr lang="zh-TW" altLang="en-US" sz="1400" dirty="0">
                  <a:latin typeface="Times New Roman" panose="02020603050405020304" pitchFamily="18" charset="0"/>
                  <a:ea typeface="微軟正黑體" panose="020B0604030504040204" pitchFamily="34" charset="-120"/>
                </a:rPr>
                <a:t>：     </a:t>
              </a:r>
              <a:r>
                <a:rPr lang="en-US" altLang="zh-TW" sz="1400" dirty="0">
                  <a:latin typeface="Times New Roman" panose="02020603050405020304" pitchFamily="18" charset="0"/>
                  <a:ea typeface="微軟正黑體" panose="020B0604030504040204" pitchFamily="34" charset="-120"/>
                </a:rPr>
                <a:t>1.12                  </a:t>
              </a:r>
              <a:r>
                <a:rPr lang="en-US" altLang="zh-TW" sz="1400" dirty="0">
                  <a:solidFill>
                    <a:srgbClr val="FF0000"/>
                  </a:solidFill>
                  <a:latin typeface="Times New Roman" panose="02020603050405020304" pitchFamily="18" charset="0"/>
                  <a:ea typeface="微軟正黑體" panose="020B0604030504040204" pitchFamily="34" charset="-120"/>
                </a:rPr>
                <a:t>3.01</a:t>
              </a:r>
              <a:r>
                <a:rPr lang="en-US" altLang="zh-TW" sz="1400" dirty="0">
                  <a:latin typeface="Times New Roman" panose="02020603050405020304" pitchFamily="18" charset="0"/>
                  <a:ea typeface="微軟正黑體" panose="020B0604030504040204" pitchFamily="34" charset="-120"/>
                </a:rPr>
                <a:t>                0.27                    0.99                  0.32                     0.27                      0.30                 0  (D)</a:t>
              </a:r>
              <a:r>
                <a:rPr lang="zh-TW" altLang="en-US" sz="1400" dirty="0">
                  <a:latin typeface="Times New Roman" panose="02020603050405020304" pitchFamily="18" charset="0"/>
                  <a:ea typeface="微軟正黑體" panose="020B0604030504040204" pitchFamily="34" charset="-120"/>
                </a:rPr>
                <a:t>　</a:t>
              </a:r>
              <a:endParaRPr lang="en-US" altLang="zh-TW" sz="1400" dirty="0">
                <a:latin typeface="Times New Roman" panose="02020603050405020304" pitchFamily="18" charset="0"/>
                <a:ea typeface="微軟正黑體" panose="020B0604030504040204" pitchFamily="34" charset="-120"/>
              </a:endParaRPr>
            </a:p>
            <a:p>
              <a:pPr algn="just"/>
              <a:r>
                <a:rPr lang="en-US" altLang="zh-TW" sz="1400" dirty="0">
                  <a:latin typeface="Times New Roman" panose="02020603050405020304" pitchFamily="18" charset="0"/>
                  <a:ea typeface="微軟正黑體" panose="020B0604030504040204" pitchFamily="34" charset="-120"/>
                </a:rPr>
                <a:t>Path</a:t>
              </a:r>
              <a:r>
                <a:rPr lang="zh-TW" altLang="en-US" sz="1400" dirty="0">
                  <a:latin typeface="Times New Roman" panose="02020603050405020304" pitchFamily="18" charset="0"/>
                  <a:ea typeface="微軟正黑體" panose="020B0604030504040204" pitchFamily="34" charset="-120"/>
                </a:rPr>
                <a:t>：     </a:t>
              </a:r>
              <a:r>
                <a:rPr lang="en-US" altLang="zh-TW" sz="1400" dirty="0">
                  <a:latin typeface="Times New Roman" panose="02020603050405020304" pitchFamily="18" charset="0"/>
                  <a:ea typeface="微軟正黑體" panose="020B0604030504040204" pitchFamily="34" charset="-120"/>
                </a:rPr>
                <a:t>1.12                  4.13                4.40                    5.39                  5.71                     5.98                      6.28                </a:t>
              </a:r>
              <a:r>
                <a:rPr lang="zh-TW" altLang="en-US" sz="1400" dirty="0">
                  <a:latin typeface="Times New Roman" panose="02020603050405020304" pitchFamily="18" charset="0"/>
                  <a:ea typeface="微軟正黑體" panose="020B0604030504040204" pitchFamily="34" charset="-120"/>
                </a:rPr>
                <a:t>ˊ</a:t>
              </a:r>
              <a:r>
                <a:rPr lang="en-US" altLang="zh-TW" sz="1400" dirty="0">
                  <a:latin typeface="Times New Roman" panose="02020603050405020304" pitchFamily="18" charset="0"/>
                  <a:ea typeface="微軟正黑體" panose="020B0604030504040204" pitchFamily="34" charset="-120"/>
                </a:rPr>
                <a:t>6.28</a:t>
              </a:r>
              <a:endParaRPr lang="zh-TW" altLang="en-US" sz="1400" dirty="0">
                <a:latin typeface="Times New Roman" panose="02020603050405020304" pitchFamily="18" charset="0"/>
                <a:ea typeface="微軟正黑體" panose="020B0604030504040204" pitchFamily="34" charset="-120"/>
              </a:endParaRPr>
            </a:p>
          </p:txBody>
        </p:sp>
        <p:cxnSp>
          <p:nvCxnSpPr>
            <p:cNvPr id="18" name="直線單箭頭接點 17">
              <a:extLst>
                <a:ext uri="{FF2B5EF4-FFF2-40B4-BE49-F238E27FC236}">
                  <a16:creationId xmlns:a16="http://schemas.microsoft.com/office/drawing/2014/main" id="{812D9F8D-70A6-0351-3DAA-ED595A7C2CA2}"/>
                </a:ext>
              </a:extLst>
            </p:cNvPr>
            <p:cNvCxnSpPr/>
            <p:nvPr/>
          </p:nvCxnSpPr>
          <p:spPr>
            <a:xfrm>
              <a:off x="9383869"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矩形 18">
              <a:extLst>
                <a:ext uri="{FF2B5EF4-FFF2-40B4-BE49-F238E27FC236}">
                  <a16:creationId xmlns:a16="http://schemas.microsoft.com/office/drawing/2014/main" id="{043904E6-5A2D-5B55-753E-038277E787D3}"/>
                </a:ext>
              </a:extLst>
            </p:cNvPr>
            <p:cNvSpPr/>
            <p:nvPr/>
          </p:nvSpPr>
          <p:spPr>
            <a:xfrm>
              <a:off x="9809485" y="1652589"/>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DFF</a:t>
              </a:r>
            </a:p>
          </p:txBody>
        </p:sp>
        <p:sp>
          <p:nvSpPr>
            <p:cNvPr id="20" name="文字方塊 19">
              <a:extLst>
                <a:ext uri="{FF2B5EF4-FFF2-40B4-BE49-F238E27FC236}">
                  <a16:creationId xmlns:a16="http://schemas.microsoft.com/office/drawing/2014/main" id="{0F607331-FB26-1771-D3AD-1347EC0E82B5}"/>
                </a:ext>
              </a:extLst>
            </p:cNvPr>
            <p:cNvSpPr txBox="1"/>
            <p:nvPr/>
          </p:nvSpPr>
          <p:spPr>
            <a:xfrm>
              <a:off x="10610031" y="2611282"/>
              <a:ext cx="467262" cy="364405"/>
            </a:xfrm>
            <a:prstGeom prst="rect">
              <a:avLst/>
            </a:prstGeom>
            <a:noFill/>
          </p:spPr>
          <p:txBody>
            <a:bodyPr wrap="square" rtlCol="0">
              <a:spAutoFit/>
            </a:bodyPr>
            <a:lstStyle/>
            <a:p>
              <a:pPr algn="just"/>
              <a:r>
                <a:rPr lang="en-US" altLang="zh-TW" sz="1400" spc="50" dirty="0">
                  <a:latin typeface="Times New Roman" panose="02020603050405020304" pitchFamily="18" charset="0"/>
                  <a:ea typeface="微軟正黑體" panose="020B0604030504040204" pitchFamily="34" charset="-120"/>
                </a:rPr>
                <a:t>us</a:t>
              </a:r>
              <a:endParaRPr lang="zh-TW" altLang="en-US" sz="1400" dirty="0">
                <a:latin typeface="Times New Roman" panose="02020603050405020304" pitchFamily="18" charset="0"/>
                <a:ea typeface="微軟正黑體" panose="020B0604030504040204" pitchFamily="34" charset="-120"/>
              </a:endParaRPr>
            </a:p>
          </p:txBody>
        </p:sp>
        <p:sp>
          <p:nvSpPr>
            <p:cNvPr id="23" name="矩形 22">
              <a:extLst>
                <a:ext uri="{FF2B5EF4-FFF2-40B4-BE49-F238E27FC236}">
                  <a16:creationId xmlns:a16="http://schemas.microsoft.com/office/drawing/2014/main" id="{904C2F4B-C1B7-65ED-B5D2-D18CAA2E1315}"/>
                </a:ext>
              </a:extLst>
            </p:cNvPr>
            <p:cNvSpPr/>
            <p:nvPr/>
          </p:nvSpPr>
          <p:spPr>
            <a:xfrm>
              <a:off x="6222906" y="1646650"/>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MUX</a:t>
              </a:r>
            </a:p>
          </p:txBody>
        </p:sp>
        <p:cxnSp>
          <p:nvCxnSpPr>
            <p:cNvPr id="24" name="直線單箭頭接點 23">
              <a:extLst>
                <a:ext uri="{FF2B5EF4-FFF2-40B4-BE49-F238E27FC236}">
                  <a16:creationId xmlns:a16="http://schemas.microsoft.com/office/drawing/2014/main" id="{1B23ACA4-8A99-D046-AE2D-3F0B172BCB24}"/>
                </a:ext>
              </a:extLst>
            </p:cNvPr>
            <p:cNvCxnSpPr/>
            <p:nvPr/>
          </p:nvCxnSpPr>
          <p:spPr>
            <a:xfrm>
              <a:off x="6867318" y="206257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5" name="文字方塊 24">
            <a:extLst>
              <a:ext uri="{FF2B5EF4-FFF2-40B4-BE49-F238E27FC236}">
                <a16:creationId xmlns:a16="http://schemas.microsoft.com/office/drawing/2014/main" id="{347F2DEB-0CB2-EE82-A35B-61B073E5645B}"/>
              </a:ext>
            </a:extLst>
          </p:cNvPr>
          <p:cNvSpPr txBox="1"/>
          <p:nvPr/>
        </p:nvSpPr>
        <p:spPr>
          <a:xfrm>
            <a:off x="3574690" y="4298771"/>
            <a:ext cx="1282047" cy="307777"/>
          </a:xfrm>
          <a:prstGeom prst="rect">
            <a:avLst/>
          </a:prstGeom>
          <a:noFill/>
        </p:spPr>
        <p:txBody>
          <a:bodyPr wrap="square" rtlCol="0">
            <a:spAutoFit/>
          </a:bodyPr>
          <a:lstStyle/>
          <a:p>
            <a:r>
              <a:rPr lang="en-US" altLang="zh-TW" sz="1400" dirty="0">
                <a:solidFill>
                  <a:schemeClr val="bg1"/>
                </a:solidFill>
              </a:rPr>
              <a:t>SubBytes</a:t>
            </a:r>
            <a:endParaRPr lang="zh-TW" altLang="en-US" sz="1400" dirty="0">
              <a:solidFill>
                <a:schemeClr val="bg1"/>
              </a:solidFill>
            </a:endParaRPr>
          </a:p>
        </p:txBody>
      </p:sp>
      <p:pic>
        <p:nvPicPr>
          <p:cNvPr id="6" name="圖片 5">
            <a:extLst>
              <a:ext uri="{FF2B5EF4-FFF2-40B4-BE49-F238E27FC236}">
                <a16:creationId xmlns:a16="http://schemas.microsoft.com/office/drawing/2014/main" id="{255EFC20-8E97-3310-D753-5596AEB29260}"/>
              </a:ext>
            </a:extLst>
          </p:cNvPr>
          <p:cNvPicPr>
            <a:picLocks noChangeAspect="1"/>
          </p:cNvPicPr>
          <p:nvPr/>
        </p:nvPicPr>
        <p:blipFill>
          <a:blip r:embed="rId4"/>
          <a:stretch>
            <a:fillRect/>
          </a:stretch>
        </p:blipFill>
        <p:spPr>
          <a:xfrm>
            <a:off x="1308725" y="4307199"/>
            <a:ext cx="10080000" cy="787328"/>
          </a:xfrm>
          <a:prstGeom prst="rect">
            <a:avLst/>
          </a:prstGeom>
        </p:spPr>
      </p:pic>
      <p:sp>
        <p:nvSpPr>
          <p:cNvPr id="22" name="矩形 21">
            <a:extLst>
              <a:ext uri="{FF2B5EF4-FFF2-40B4-BE49-F238E27FC236}">
                <a16:creationId xmlns:a16="http://schemas.microsoft.com/office/drawing/2014/main" id="{0B2FE4E3-93AC-B572-D951-7AE63149E43E}"/>
              </a:ext>
            </a:extLst>
          </p:cNvPr>
          <p:cNvSpPr/>
          <p:nvPr/>
        </p:nvSpPr>
        <p:spPr>
          <a:xfrm>
            <a:off x="2621464" y="4231112"/>
            <a:ext cx="3618273" cy="630447"/>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 name="文字方塊 26">
            <a:extLst>
              <a:ext uri="{FF2B5EF4-FFF2-40B4-BE49-F238E27FC236}">
                <a16:creationId xmlns:a16="http://schemas.microsoft.com/office/drawing/2014/main" id="{36F3C65B-5485-98E1-BDC3-767551DBD97D}"/>
              </a:ext>
            </a:extLst>
          </p:cNvPr>
          <p:cNvSpPr txBox="1"/>
          <p:nvPr/>
        </p:nvSpPr>
        <p:spPr>
          <a:xfrm>
            <a:off x="2759352" y="4392728"/>
            <a:ext cx="852428" cy="276999"/>
          </a:xfrm>
          <a:prstGeom prst="rect">
            <a:avLst/>
          </a:prstGeom>
          <a:noFill/>
        </p:spPr>
        <p:txBody>
          <a:bodyPr wrap="square" rtlCol="0">
            <a:spAutoFit/>
          </a:bodyPr>
          <a:lstStyle/>
          <a:p>
            <a:r>
              <a:rPr lang="en-US" altLang="zh-TW" sz="1200" dirty="0">
                <a:solidFill>
                  <a:schemeClr val="bg1"/>
                </a:solidFill>
              </a:rPr>
              <a:t>SubBytes</a:t>
            </a:r>
            <a:endParaRPr lang="zh-TW" altLang="en-US" sz="1200" dirty="0">
              <a:solidFill>
                <a:schemeClr val="bg1"/>
              </a:solidFill>
            </a:endParaRPr>
          </a:p>
        </p:txBody>
      </p:sp>
      <p:sp>
        <p:nvSpPr>
          <p:cNvPr id="28" name="文字方塊 27">
            <a:extLst>
              <a:ext uri="{FF2B5EF4-FFF2-40B4-BE49-F238E27FC236}">
                <a16:creationId xmlns:a16="http://schemas.microsoft.com/office/drawing/2014/main" id="{1DC9E92A-95B2-74A6-BD74-956C2C0B6235}"/>
              </a:ext>
            </a:extLst>
          </p:cNvPr>
          <p:cNvSpPr txBox="1"/>
          <p:nvPr/>
        </p:nvSpPr>
        <p:spPr>
          <a:xfrm>
            <a:off x="1074194" y="977094"/>
            <a:ext cx="3682512" cy="560795"/>
          </a:xfrm>
          <a:prstGeom prst="rect">
            <a:avLst/>
          </a:prstGeom>
          <a:noFill/>
        </p:spPr>
        <p:txBody>
          <a:bodyPr wrap="square" rtlCol="0">
            <a:spAutoFit/>
          </a:bodyPr>
          <a:lstStyle/>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微軟正黑體" panose="020B0604030504040204" pitchFamily="34" charset="-120"/>
                <a:cs typeface="Times New Roman" panose="02020603050405020304" pitchFamily="18" charset="0"/>
              </a:rPr>
              <a:t>Individual Function Delay :</a:t>
            </a:r>
          </a:p>
        </p:txBody>
      </p:sp>
    </p:spTree>
    <p:extLst>
      <p:ext uri="{BB962C8B-B14F-4D97-AF65-F5344CB8AC3E}">
        <p14:creationId xmlns:p14="http://schemas.microsoft.com/office/powerpoint/2010/main" val="9244290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85873771-303A-0A37-9769-8A5DE96D0719}"/>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a:fld id="{825F15A7-03F4-43D7-82C5-3E23DA2F108C}" type="mathplaceholder">
                        <a:rPr lang="zh-CN" altLang="en-US" i="1" smtClean="0">
                          <a:latin typeface="Cambria Math" panose="02040503050406030204" pitchFamily="18" charset="0"/>
                        </a:rPr>
                        <a:t>在這裡鍵入方程式。</a:t>
                      </a:fld>
                    </m:oMath>
                  </m:oMathPara>
                </a14:m>
                <a:endParaRPr lang="zh-CN" altLang="en-US" dirty="0"/>
              </a:p>
            </p:txBody>
          </p:sp>
        </mc:Choice>
        <mc:Fallback xmlns="">
          <p:sp>
            <p:nvSpPr>
              <p:cNvPr id="21" name="矩形 20">
                <a:extLst>
                  <a:ext uri="{FF2B5EF4-FFF2-40B4-BE49-F238E27FC236}">
                    <a16:creationId xmlns:a16="http://schemas.microsoft.com/office/drawing/2014/main" id="{85873771-303A-0A37-9769-8A5DE96D0719}"/>
                  </a:ext>
                </a:extLst>
              </p:cNvPr>
              <p:cNvSpPr>
                <a:spLocks noRot="1" noChangeAspect="1" noMove="1" noResize="1" noEditPoints="1" noAdjustHandles="1" noChangeArrowheads="1" noChangeShapeType="1" noTextEdit="1"/>
              </p:cNvSpPr>
              <p:nvPr/>
            </p:nvSpPr>
            <p:spPr>
              <a:xfrm>
                <a:off x="-1"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222731" cy="400110"/>
            <a:chOff x="568442" y="319364"/>
            <a:chExt cx="3222731" cy="400111"/>
          </a:xfrm>
        </p:grpSpPr>
        <p:sp>
          <p:nvSpPr>
            <p:cNvPr id="55" name="文本框 23"/>
            <p:cNvSpPr txBox="1"/>
            <p:nvPr/>
          </p:nvSpPr>
          <p:spPr>
            <a:xfrm>
              <a:off x="665958" y="319364"/>
              <a:ext cx="312521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Verification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21</a:t>
            </a:r>
            <a:endParaRPr lang="zh-TW" altLang="en-US" dirty="0">
              <a:latin typeface="Times New Roman" panose="02020603050405020304" pitchFamily="18" charset="0"/>
              <a:cs typeface="Times New Roman" panose="02020603050405020304" pitchFamily="18" charset="0"/>
            </a:endParaRPr>
          </a:p>
        </p:txBody>
      </p:sp>
      <p:pic>
        <p:nvPicPr>
          <p:cNvPr id="1032" name="Picture 8">
            <a:extLst>
              <a:ext uri="{FF2B5EF4-FFF2-40B4-BE49-F238E27FC236}">
                <a16:creationId xmlns:a16="http://schemas.microsoft.com/office/drawing/2014/main" id="{9EECFC4C-F92A-C701-043D-A4CB6108F9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897" y="779087"/>
            <a:ext cx="9327977" cy="1405269"/>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FFF9120D-54AA-FAB7-6281-EE5A8B3A4997}"/>
              </a:ext>
            </a:extLst>
          </p:cNvPr>
          <p:cNvSpPr/>
          <p:nvPr/>
        </p:nvSpPr>
        <p:spPr>
          <a:xfrm>
            <a:off x="4651067" y="1438681"/>
            <a:ext cx="3883333" cy="256769"/>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1034" name="Picture 10">
            <a:extLst>
              <a:ext uri="{FF2B5EF4-FFF2-40B4-BE49-F238E27FC236}">
                <a16:creationId xmlns:a16="http://schemas.microsoft.com/office/drawing/2014/main" id="{31C05047-8990-6088-3DC6-5DA48D0F7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0897" y="2467774"/>
            <a:ext cx="9327977" cy="1312961"/>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09970FD-F4F1-A93C-C81F-EC329F2312CD}"/>
              </a:ext>
            </a:extLst>
          </p:cNvPr>
          <p:cNvSpPr/>
          <p:nvPr/>
        </p:nvSpPr>
        <p:spPr>
          <a:xfrm>
            <a:off x="5985325" y="3378507"/>
            <a:ext cx="4054026" cy="240994"/>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3" name="圖片 2">
            <a:extLst>
              <a:ext uri="{FF2B5EF4-FFF2-40B4-BE49-F238E27FC236}">
                <a16:creationId xmlns:a16="http://schemas.microsoft.com/office/drawing/2014/main" id="{85DC55AD-1D70-E961-2A99-44708E3B4B5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0897" y="3965908"/>
            <a:ext cx="2909414" cy="2520000"/>
          </a:xfrm>
          <a:prstGeom prst="rect">
            <a:avLst/>
          </a:prstGeom>
        </p:spPr>
      </p:pic>
      <p:pic>
        <p:nvPicPr>
          <p:cNvPr id="7" name="圖片 6">
            <a:extLst>
              <a:ext uri="{FF2B5EF4-FFF2-40B4-BE49-F238E27FC236}">
                <a16:creationId xmlns:a16="http://schemas.microsoft.com/office/drawing/2014/main" id="{BCAC233F-3070-938F-1DD9-7FB846BDB48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575751" y="3965908"/>
            <a:ext cx="3615174" cy="2520000"/>
          </a:xfrm>
          <a:prstGeom prst="rect">
            <a:avLst/>
          </a:prstGeom>
        </p:spPr>
      </p:pic>
    </p:spTree>
    <p:extLst>
      <p:ext uri="{BB962C8B-B14F-4D97-AF65-F5344CB8AC3E}">
        <p14:creationId xmlns:p14="http://schemas.microsoft.com/office/powerpoint/2010/main" val="1606013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TW" altLang="en-US"/>
          </a:p>
        </p:txBody>
      </p:sp>
      <p:grpSp>
        <p:nvGrpSpPr>
          <p:cNvPr id="54" name="组合 53"/>
          <p:cNvGrpSpPr/>
          <p:nvPr/>
        </p:nvGrpSpPr>
        <p:grpSpPr>
          <a:xfrm>
            <a:off x="568443" y="319365"/>
            <a:ext cx="2019837" cy="400110"/>
            <a:chOff x="568442" y="319364"/>
            <a:chExt cx="2019837" cy="400111"/>
          </a:xfrm>
        </p:grpSpPr>
        <p:sp>
          <p:nvSpPr>
            <p:cNvPr id="55" name="文本框 23"/>
            <p:cNvSpPr txBox="1"/>
            <p:nvPr/>
          </p:nvSpPr>
          <p:spPr>
            <a:xfrm>
              <a:off x="665958" y="319364"/>
              <a:ext cx="192232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Result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22</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902585078"/>
                  </p:ext>
                </p:extLst>
              </p:nvPr>
            </p:nvGraphicFramePr>
            <p:xfrm>
              <a:off x="1574157" y="995111"/>
              <a:ext cx="8994514" cy="2160000"/>
            </p:xfrm>
            <a:graphic>
              <a:graphicData uri="http://schemas.openxmlformats.org/drawingml/2006/table">
                <a:tbl>
                  <a:tblPr firstRow="1" bandRow="1">
                    <a:tableStyleId>{5C22544A-7EE6-4342-B048-85BDC9FD1C3A}</a:tableStyleId>
                  </a:tblPr>
                  <a:tblGrid>
                    <a:gridCol w="4074364">
                      <a:extLst>
                        <a:ext uri="{9D8B030D-6E8A-4147-A177-3AD203B41FA5}">
                          <a16:colId xmlns:a16="http://schemas.microsoft.com/office/drawing/2014/main" val="3390500385"/>
                        </a:ext>
                      </a:extLst>
                    </a:gridCol>
                    <a:gridCol w="4920150">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Package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SB40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8624771"/>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8.6103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𝑚𝑊</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pt-BR"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1.145 x 1.150 </a:t>
                          </a:r>
                          <a14:m>
                            <m:oMath xmlns:m="http://schemas.openxmlformats.org/officeDocument/2006/math">
                              <m:sSup>
                                <m:sSupPr>
                                  <m:ctrlPr>
                                    <a:rPr lang="en-US" altLang="zh-TW" sz="1600" i="1" dirty="0" smtClean="0">
                                      <a:solidFill>
                                        <a:schemeClr val="accent6"/>
                                      </a:solidFill>
                                      <a:latin typeface="Cambria Math" panose="02040503050406030204" pitchFamily="18" charset="0"/>
                                    </a:rPr>
                                  </m:ctrlPr>
                                </m:sSupPr>
                                <m:e>
                                  <m:r>
                                    <a:rPr lang="en-US" altLang="zh-TW" sz="1600" b="0" i="1" dirty="0" smtClean="0">
                                      <a:solidFill>
                                        <a:schemeClr val="accent6"/>
                                      </a:solidFill>
                                      <a:latin typeface="Cambria Math" panose="02040503050406030204" pitchFamily="18" charset="0"/>
                                    </a:rPr>
                                    <m:t>𝑚𝑚</m:t>
                                  </m:r>
                                </m:e>
                                <m:sup>
                                  <m:r>
                                    <a:rPr lang="en-US" altLang="zh-TW" sz="1600" b="0" i="1" dirty="0" smtClean="0">
                                      <a:solidFill>
                                        <a:schemeClr val="accent6"/>
                                      </a:solidFill>
                                      <a:latin typeface="Cambria Math" panose="02040503050406030204" pitchFamily="18" charset="0"/>
                                    </a:rPr>
                                    <m:t>2</m:t>
                                  </m:r>
                                </m:sup>
                              </m:sSup>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Choice>
        <mc:Fallback>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902585078"/>
                  </p:ext>
                </p:extLst>
              </p:nvPr>
            </p:nvGraphicFramePr>
            <p:xfrm>
              <a:off x="1574157" y="995111"/>
              <a:ext cx="8994514" cy="2160000"/>
            </p:xfrm>
            <a:graphic>
              <a:graphicData uri="http://schemas.openxmlformats.org/drawingml/2006/table">
                <a:tbl>
                  <a:tblPr firstRow="1" bandRow="1">
                    <a:tableStyleId>{5C22544A-7EE6-4342-B048-85BDC9FD1C3A}</a:tableStyleId>
                  </a:tblPr>
                  <a:tblGrid>
                    <a:gridCol w="4074364">
                      <a:extLst>
                        <a:ext uri="{9D8B030D-6E8A-4147-A177-3AD203B41FA5}">
                          <a16:colId xmlns:a16="http://schemas.microsoft.com/office/drawing/2014/main" val="3390500385"/>
                        </a:ext>
                      </a:extLst>
                    </a:gridCol>
                    <a:gridCol w="4920150">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Package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SB40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8624771"/>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3024" t="-303390" r="-124" b="-218644"/>
                          </a:stretch>
                        </a:blip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3024" t="-403390" r="-124" b="-118644"/>
                          </a:stretch>
                        </a:blip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3024" t="-503390" r="-124" b="-18644"/>
                          </a:stretch>
                        </a:blipFill>
                      </a:tcPr>
                    </a:tc>
                    <a:extLst>
                      <a:ext uri="{0D108BD9-81ED-4DB2-BD59-A6C34878D82A}">
                        <a16:rowId xmlns:a16="http://schemas.microsoft.com/office/drawing/2014/main" val="2838432433"/>
                      </a:ext>
                    </a:extLst>
                  </a:tr>
                </a:tbl>
              </a:graphicData>
            </a:graphic>
          </p:graphicFrame>
        </mc:Fallback>
      </mc:AlternateContent>
      <p:pic>
        <p:nvPicPr>
          <p:cNvPr id="4" name="圖片 3">
            <a:extLst>
              <a:ext uri="{FF2B5EF4-FFF2-40B4-BE49-F238E27FC236}">
                <a16:creationId xmlns:a16="http://schemas.microsoft.com/office/drawing/2014/main" id="{B98B120F-3485-9239-71F0-D24A86BC2A7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3117" t="13735" r="16776" b="16821"/>
          <a:stretch/>
        </p:blipFill>
        <p:spPr bwMode="auto">
          <a:xfrm>
            <a:off x="1451218" y="3189702"/>
            <a:ext cx="3385187" cy="3348933"/>
          </a:xfrm>
          <a:prstGeom prst="rect">
            <a:avLst/>
          </a:prstGeom>
          <a:noFill/>
          <a:ln>
            <a:noFill/>
          </a:ln>
          <a:extLst>
            <a:ext uri="{53640926-AAD7-44D8-BBD7-CCE9431645EC}">
              <a14:shadowObscured xmlns:a14="http://schemas.microsoft.com/office/drawing/2010/main"/>
            </a:ext>
          </a:extLst>
        </p:spPr>
      </p:pic>
      <p:pic>
        <p:nvPicPr>
          <p:cNvPr id="2052" name="圖片 1">
            <a:extLst>
              <a:ext uri="{FF2B5EF4-FFF2-40B4-BE49-F238E27FC236}">
                <a16:creationId xmlns:a16="http://schemas.microsoft.com/office/drawing/2014/main" id="{54AF0371-751D-7D98-F9DC-97A2CD26422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3135" t="9398" r="32884" b="39999"/>
          <a:stretch/>
        </p:blipFill>
        <p:spPr bwMode="auto">
          <a:xfrm>
            <a:off x="4861367" y="3164443"/>
            <a:ext cx="5707303" cy="332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908977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15254" y="2924957"/>
            <a:ext cx="7937513" cy="1938992"/>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論文介紹</a:t>
            </a:r>
            <a:endPar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nvGrpSpPr>
          <p:cNvPr id="7" name="群組 6">
            <a:extLst>
              <a:ext uri="{FF2B5EF4-FFF2-40B4-BE49-F238E27FC236}">
                <a16:creationId xmlns:a16="http://schemas.microsoft.com/office/drawing/2014/main" id="{F4DE2A1D-E64B-6355-8511-2D97818CF848}"/>
              </a:ext>
            </a:extLst>
          </p:cNvPr>
          <p:cNvGrpSpPr/>
          <p:nvPr/>
        </p:nvGrpSpPr>
        <p:grpSpPr>
          <a:xfrm>
            <a:off x="0" y="-702009"/>
            <a:ext cx="5766460" cy="8704088"/>
            <a:chOff x="0" y="-702009"/>
            <a:chExt cx="5766460" cy="8704088"/>
          </a:xfrm>
        </p:grpSpPr>
        <p:pic>
          <p:nvPicPr>
            <p:cNvPr id="10" name="图片 4">
              <a:extLst>
                <a:ext uri="{FF2B5EF4-FFF2-40B4-BE49-F238E27FC236}">
                  <a16:creationId xmlns:a16="http://schemas.microsoft.com/office/drawing/2014/main" id="{F0CD38CF-2E78-7543-BD17-E0A2955453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pic>
          <p:nvPicPr>
            <p:cNvPr id="11" name="圖片 10">
              <a:extLst>
                <a:ext uri="{FF2B5EF4-FFF2-40B4-BE49-F238E27FC236}">
                  <a16:creationId xmlns:a16="http://schemas.microsoft.com/office/drawing/2014/main" id="{91CCC5C0-B746-89C0-9BC5-76A45FA3704E}"/>
                </a:ext>
              </a:extLst>
            </p:cNvPr>
            <p:cNvPicPr>
              <a:picLocks noChangeAspect="1"/>
            </p:cNvPicPr>
            <p:nvPr/>
          </p:nvPicPr>
          <p:blipFill>
            <a:blip r:embed="rId5"/>
            <a:stretch>
              <a:fillRect/>
            </a:stretch>
          </p:blipFill>
          <p:spPr>
            <a:xfrm>
              <a:off x="1035740" y="3231715"/>
              <a:ext cx="2046640" cy="2272648"/>
            </a:xfrm>
            <a:prstGeom prst="rect">
              <a:avLst/>
            </a:prstGeom>
          </p:spPr>
        </p:pic>
      </p:grpSp>
    </p:spTree>
    <p:extLst>
      <p:ext uri="{BB962C8B-B14F-4D97-AF65-F5344CB8AC3E}">
        <p14:creationId xmlns:p14="http://schemas.microsoft.com/office/powerpoint/2010/main" val="7749173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7579051" cy="677108"/>
            <a:chOff x="568442" y="319364"/>
            <a:chExt cx="7579051" cy="677110"/>
          </a:xfrm>
        </p:grpSpPr>
        <p:sp>
          <p:nvSpPr>
            <p:cNvPr id="55" name="文本框 23"/>
            <p:cNvSpPr txBox="1"/>
            <p:nvPr/>
          </p:nvSpPr>
          <p:spPr>
            <a:xfrm>
              <a:off x="665958" y="319364"/>
              <a:ext cx="7481535" cy="677110"/>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設計與實現基於</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介面的後量子密碼學</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之硬體加速器</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CN"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926630" y="854776"/>
            <a:ext cx="10259614"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cs typeface="Times New Roman" panose="02020603050405020304" pitchFamily="18" charset="0"/>
              </a:rPr>
              <a:t>Shor's algorithm</a:t>
            </a:r>
            <a:r>
              <a:rPr lang="en-US" altLang="zh-TW" dirty="0">
                <a:latin typeface="Times New Roman" panose="02020603050405020304" pitchFamily="18" charset="0"/>
                <a:cs typeface="Times New Roman" panose="02020603050405020304" pitchFamily="18" charset="0"/>
              </a:rPr>
              <a:t>, combined with a powerful </a:t>
            </a:r>
            <a:r>
              <a:rPr lang="en-US" altLang="zh-TW" b="1" dirty="0">
                <a:latin typeface="Times New Roman" panose="02020603050405020304" pitchFamily="18" charset="0"/>
                <a:cs typeface="Times New Roman" panose="02020603050405020304" pitchFamily="18" charset="0"/>
              </a:rPr>
              <a:t>quantum computer</a:t>
            </a:r>
            <a:r>
              <a:rPr lang="en-US" altLang="zh-TW" dirty="0">
                <a:latin typeface="Times New Roman" panose="02020603050405020304" pitchFamily="18" charset="0"/>
                <a:cs typeface="Times New Roman" panose="02020603050405020304" pitchFamily="18" charset="0"/>
              </a:rPr>
              <a:t>, will break RSA and ECC</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Defined a method for generating </a:t>
            </a:r>
            <a:r>
              <a:rPr lang="en-US" altLang="zh-TW" b="1" dirty="0">
                <a:latin typeface="Times New Roman" panose="02020603050405020304" pitchFamily="18" charset="0"/>
                <a:cs typeface="Times New Roman" panose="02020603050405020304" pitchFamily="18" charset="0"/>
              </a:rPr>
              <a:t>Digital Signatures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core security challenges of ML-DSA include </a:t>
            </a:r>
            <a:r>
              <a:rPr lang="en-US" altLang="zh-TW" b="1" dirty="0">
                <a:latin typeface="Times New Roman" panose="02020603050405020304" pitchFamily="18" charset="0"/>
                <a:cs typeface="Times New Roman" panose="02020603050405020304" pitchFamily="18" charset="0"/>
              </a:rPr>
              <a:t>MLWE</a:t>
            </a:r>
            <a:r>
              <a:rPr lang="en-US" altLang="zh-TW" dirty="0">
                <a:latin typeface="Times New Roman" panose="02020603050405020304" pitchFamily="18" charset="0"/>
                <a:cs typeface="Times New Roman" panose="02020603050405020304" pitchFamily="18" charset="0"/>
              </a:rPr>
              <a:t> and </a:t>
            </a:r>
            <a:r>
              <a:rPr lang="en-US" altLang="zh-TW" b="1" dirty="0">
                <a:latin typeface="Times New Roman" panose="02020603050405020304" pitchFamily="18" charset="0"/>
                <a:cs typeface="Times New Roman" panose="02020603050405020304" pitchFamily="18" charset="0"/>
              </a:rPr>
              <a:t>MSIS</a:t>
            </a:r>
            <a:r>
              <a:rPr lang="en-US" altLang="zh-TW" dirty="0">
                <a:latin typeface="Times New Roman" panose="02020603050405020304" pitchFamily="18" charset="0"/>
                <a:cs typeface="Times New Roman" panose="02020603050405020304" pitchFamily="18" charset="0"/>
              </a:rPr>
              <a:t>, it has potential resistance against both quantum and classical attacks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Advantages include </a:t>
            </a:r>
            <a:r>
              <a:rPr lang="en-US" altLang="zh-TW" b="1" dirty="0">
                <a:latin typeface="Times New Roman" panose="02020603050405020304" pitchFamily="18" charset="0"/>
                <a:cs typeface="Times New Roman" panose="02020603050405020304" pitchFamily="18" charset="0"/>
              </a:rPr>
              <a:t>fast arithmetic operations</a:t>
            </a:r>
            <a:r>
              <a:rPr lang="en-US" altLang="zh-TW" dirty="0">
                <a:latin typeface="Times New Roman" panose="02020603050405020304" pitchFamily="18" charset="0"/>
                <a:cs typeface="Times New Roman" panose="02020603050405020304" pitchFamily="18" charset="0"/>
              </a:rPr>
              <a:t>, </a:t>
            </a:r>
            <a:r>
              <a:rPr lang="en-US" altLang="zh-TW" b="1" dirty="0">
                <a:latin typeface="Times New Roman" panose="02020603050405020304" pitchFamily="18" charset="0"/>
                <a:cs typeface="Times New Roman" panose="02020603050405020304" pitchFamily="18" charset="0"/>
              </a:rPr>
              <a:t>efficient encryption</a:t>
            </a:r>
            <a:r>
              <a:rPr lang="en-US" altLang="zh-TW" dirty="0">
                <a:latin typeface="Times New Roman" panose="02020603050405020304" pitchFamily="18" charset="0"/>
                <a:cs typeface="Times New Roman" panose="02020603050405020304" pitchFamily="18" charset="0"/>
              </a:rPr>
              <a:t>, and </a:t>
            </a:r>
            <a:r>
              <a:rPr lang="en-US" altLang="zh-TW" b="1" dirty="0">
                <a:latin typeface="Times New Roman" panose="02020603050405020304" pitchFamily="18" charset="0"/>
                <a:cs typeface="Times New Roman" panose="02020603050405020304" pitchFamily="18" charset="0"/>
              </a:rPr>
              <a:t>compact signatures</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1229709" y="4005263"/>
            <a:ext cx="7232909" cy="1937523"/>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pic>
        <p:nvPicPr>
          <p:cNvPr id="3" name="圖片 2">
            <a:extLst>
              <a:ext uri="{FF2B5EF4-FFF2-40B4-BE49-F238E27FC236}">
                <a16:creationId xmlns:a16="http://schemas.microsoft.com/office/drawing/2014/main" id="{8C6A6273-F744-79AE-970E-6FB2B519D3AE}"/>
              </a:ext>
            </a:extLst>
          </p:cNvPr>
          <p:cNvPicPr>
            <a:picLocks noChangeAspect="1"/>
          </p:cNvPicPr>
          <p:nvPr/>
        </p:nvPicPr>
        <p:blipFill rotWithShape="1">
          <a:blip r:embed="rId11"/>
          <a:srcRect l="4703" b="1760"/>
          <a:stretch/>
        </p:blipFill>
        <p:spPr>
          <a:xfrm>
            <a:off x="9690651" y="3953323"/>
            <a:ext cx="2006699" cy="1937523"/>
          </a:xfrm>
          <a:prstGeom prst="rect">
            <a:avLst/>
          </a:prstGeom>
          <a:solidFill>
            <a:srgbClr val="0094D9"/>
          </a:solidFill>
        </p:spPr>
      </p:pic>
    </p:spTree>
    <p:extLst>
      <p:ext uri="{BB962C8B-B14F-4D97-AF65-F5344CB8AC3E}">
        <p14:creationId xmlns:p14="http://schemas.microsoft.com/office/powerpoint/2010/main" val="21367170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131184" cy="400110"/>
            <a:chOff x="568442" y="319364"/>
            <a:chExt cx="4131184" cy="400111"/>
          </a:xfrm>
        </p:grpSpPr>
        <p:sp>
          <p:nvSpPr>
            <p:cNvPr id="55" name="文本框 23"/>
            <p:cNvSpPr txBox="1"/>
            <p:nvPr/>
          </p:nvSpPr>
          <p:spPr>
            <a:xfrm>
              <a:off x="665958" y="319364"/>
              <a:ext cx="403366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25</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21924137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403503" cy="400110"/>
            <a:chOff x="568442" y="319364"/>
            <a:chExt cx="4403503" cy="400111"/>
          </a:xfrm>
        </p:grpSpPr>
        <p:sp>
          <p:nvSpPr>
            <p:cNvPr id="55" name="文本框 23"/>
            <p:cNvSpPr txBox="1"/>
            <p:nvPr/>
          </p:nvSpPr>
          <p:spPr>
            <a:xfrm>
              <a:off x="665958" y="319364"/>
              <a:ext cx="430598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26</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4" name="圖片 3">
            <a:extLst>
              <a:ext uri="{FF2B5EF4-FFF2-40B4-BE49-F238E27FC236}">
                <a16:creationId xmlns:a16="http://schemas.microsoft.com/office/drawing/2014/main" id="{A6EE83BA-D380-95B2-3046-A3588969A7E5}"/>
              </a:ext>
            </a:extLst>
          </p:cNvPr>
          <p:cNvPicPr>
            <a:picLocks noChangeAspect="1"/>
          </p:cNvPicPr>
          <p:nvPr/>
        </p:nvPicPr>
        <p:blipFill>
          <a:blip r:embed="rId3"/>
          <a:stretch>
            <a:fillRect/>
          </a:stretch>
        </p:blipFill>
        <p:spPr>
          <a:xfrm>
            <a:off x="1909969" y="4055157"/>
            <a:ext cx="1112631" cy="629628"/>
          </a:xfrm>
          <a:prstGeom prst="rect">
            <a:avLst/>
          </a:prstGeom>
        </p:spPr>
      </p:pic>
      <p:pic>
        <p:nvPicPr>
          <p:cNvPr id="23" name="圖片 22">
            <a:extLst>
              <a:ext uri="{FF2B5EF4-FFF2-40B4-BE49-F238E27FC236}">
                <a16:creationId xmlns:a16="http://schemas.microsoft.com/office/drawing/2014/main" id="{8CF8B738-DC2B-661D-4500-5580B6815C25}"/>
              </a:ext>
            </a:extLst>
          </p:cNvPr>
          <p:cNvPicPr>
            <a:picLocks noChangeAspect="1"/>
          </p:cNvPicPr>
          <p:nvPr/>
        </p:nvPicPr>
        <p:blipFill>
          <a:blip r:embed="rId4"/>
          <a:stretch>
            <a:fillRect/>
          </a:stretch>
        </p:blipFill>
        <p:spPr>
          <a:xfrm>
            <a:off x="7475833" y="2169892"/>
            <a:ext cx="2061867" cy="676226"/>
          </a:xfrm>
          <a:prstGeom prst="rect">
            <a:avLst/>
          </a:prstGeom>
        </p:spPr>
      </p:pic>
      <p:pic>
        <p:nvPicPr>
          <p:cNvPr id="25" name="圖片 24">
            <a:extLst>
              <a:ext uri="{FF2B5EF4-FFF2-40B4-BE49-F238E27FC236}">
                <a16:creationId xmlns:a16="http://schemas.microsoft.com/office/drawing/2014/main" id="{5C5EBE00-266A-19B7-A679-7DC459E23B26}"/>
              </a:ext>
            </a:extLst>
          </p:cNvPr>
          <p:cNvPicPr>
            <a:picLocks noChangeAspect="1"/>
          </p:cNvPicPr>
          <p:nvPr/>
        </p:nvPicPr>
        <p:blipFill>
          <a:blip r:embed="rId5"/>
          <a:stretch>
            <a:fillRect/>
          </a:stretch>
        </p:blipFill>
        <p:spPr>
          <a:xfrm>
            <a:off x="6339736" y="3311857"/>
            <a:ext cx="4467964" cy="749963"/>
          </a:xfrm>
          <a:prstGeom prst="rect">
            <a:avLst/>
          </a:prstGeom>
        </p:spPr>
      </p:pic>
      <p:pic>
        <p:nvPicPr>
          <p:cNvPr id="27" name="圖片 26">
            <a:extLst>
              <a:ext uri="{FF2B5EF4-FFF2-40B4-BE49-F238E27FC236}">
                <a16:creationId xmlns:a16="http://schemas.microsoft.com/office/drawing/2014/main" id="{BB8C9A16-02F5-598B-4B0B-1FCABCF00C7F}"/>
              </a:ext>
            </a:extLst>
          </p:cNvPr>
          <p:cNvPicPr>
            <a:picLocks noChangeAspect="1"/>
          </p:cNvPicPr>
          <p:nvPr/>
        </p:nvPicPr>
        <p:blipFill>
          <a:blip r:embed="rId6"/>
          <a:stretch>
            <a:fillRect/>
          </a:stretch>
        </p:blipFill>
        <p:spPr>
          <a:xfrm>
            <a:off x="6383339" y="4118991"/>
            <a:ext cx="2913062" cy="702172"/>
          </a:xfrm>
          <a:prstGeom prst="rect">
            <a:avLst/>
          </a:prstGeom>
        </p:spPr>
      </p:pic>
      <p:pic>
        <p:nvPicPr>
          <p:cNvPr id="29" name="圖片 28">
            <a:extLst>
              <a:ext uri="{FF2B5EF4-FFF2-40B4-BE49-F238E27FC236}">
                <a16:creationId xmlns:a16="http://schemas.microsoft.com/office/drawing/2014/main" id="{F4F87810-BCB4-0577-A887-D4D69D08929F}"/>
              </a:ext>
            </a:extLst>
          </p:cNvPr>
          <p:cNvPicPr>
            <a:picLocks noChangeAspect="1"/>
          </p:cNvPicPr>
          <p:nvPr/>
        </p:nvPicPr>
        <p:blipFill>
          <a:blip r:embed="rId7"/>
          <a:stretch>
            <a:fillRect/>
          </a:stretch>
        </p:blipFill>
        <p:spPr>
          <a:xfrm>
            <a:off x="6314336" y="4915323"/>
            <a:ext cx="3807564" cy="788912"/>
          </a:xfrm>
          <a:prstGeom prst="rect">
            <a:avLst/>
          </a:prstGeom>
        </p:spPr>
      </p:pic>
    </p:spTree>
    <p:extLst>
      <p:ext uri="{BB962C8B-B14F-4D97-AF65-F5344CB8AC3E}">
        <p14:creationId xmlns:p14="http://schemas.microsoft.com/office/powerpoint/2010/main" val="25363734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447566" cy="400110"/>
            <a:chOff x="568442" y="319364"/>
            <a:chExt cx="1447566" cy="400111"/>
          </a:xfrm>
        </p:grpSpPr>
        <p:sp>
          <p:nvSpPr>
            <p:cNvPr id="55" name="文本框 23"/>
            <p:cNvSpPr txBox="1"/>
            <p:nvPr/>
          </p:nvSpPr>
          <p:spPr>
            <a:xfrm>
              <a:off x="665958" y="319364"/>
              <a:ext cx="135005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p>
        </p:txBody>
      </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662815"/>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800100" lvl="1" indent="-342900">
              <a:lnSpc>
                <a:spcPct val="150000"/>
              </a:lnSpc>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MLWE</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800100" lvl="1" indent="-342900">
              <a:lnSpc>
                <a:spcPct val="150000"/>
              </a:lnSpc>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MSIS</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5"/>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name="Visio" r:id="rId3" imgW="4210057" imgH="1781111" progId="Visio.Drawing.15">
                    <p:embed/>
                  </p:oleObj>
                </mc:Choice>
                <mc:Fallback>
                  <p:oleObj name="Visio" r:id="rId3" imgW="4210057" imgH="1781111" progId="Visio.Drawing.15">
                    <p:embed/>
                    <p:pic>
                      <p:nvPicPr>
                        <p:cNvPr id="4" name="物件 3">
                          <a:extLst>
                            <a:ext uri="{FF2B5EF4-FFF2-40B4-BE49-F238E27FC236}">
                              <a16:creationId xmlns:a16="http://schemas.microsoft.com/office/drawing/2014/main" id="{3B277ED9-80A8-42E0-B11D-7B1638EACCB4}"/>
                            </a:ext>
                          </a:extLst>
                        </p:cNvPr>
                        <p:cNvPicPr/>
                        <p:nvPr/>
                      </p:nvPicPr>
                      <p:blipFill>
                        <a:blip r:embed="rId4"/>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5" name="物件 4">
                          <a:extLst>
                            <a:ext uri="{FF2B5EF4-FFF2-40B4-BE49-F238E27FC236}">
                              <a16:creationId xmlns:a16="http://schemas.microsoft.com/office/drawing/2014/main" id="{FA10A7C8-E5B6-4976-985D-968080FBE34D}"/>
                            </a:ext>
                          </a:extLst>
                        </p:cNvPr>
                        <p:cNvPicPr/>
                        <p:nvPr/>
                      </p:nvPicPr>
                      <p:blipFill>
                        <a:blip r:embed="rId6"/>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nvGraphicFramePr>
          <p:xfrm>
            <a:off x="4679464" y="4973964"/>
            <a:ext cx="5010150" cy="2667000"/>
          </p:xfrm>
          <a:graphic>
            <a:graphicData uri="http://schemas.openxmlformats.org/presentationml/2006/ole">
              <mc:AlternateContent xmlns:mc="http://schemas.openxmlformats.org/markup-compatibility/2006">
                <mc:Choice xmlns:v="urn:schemas-microsoft-com:vml" Requires="v">
                  <p:oleObj name="Visio" r:id="rId7" imgW="5009940" imgH="2666974" progId="Visio.Drawing.15">
                    <p:embed/>
                  </p:oleObj>
                </mc:Choice>
                <mc:Fallback>
                  <p:oleObj name="Visio" r:id="rId7" imgW="5009940" imgH="2666974" progId="Visio.Drawing.15">
                    <p:embed/>
                    <p:pic>
                      <p:nvPicPr>
                        <p:cNvPr id="6" name="物件 5">
                          <a:extLst>
                            <a:ext uri="{FF2B5EF4-FFF2-40B4-BE49-F238E27FC236}">
                              <a16:creationId xmlns:a16="http://schemas.microsoft.com/office/drawing/2014/main" id="{AEB24826-4D6E-49FB-B296-EF08DFD130F2}"/>
                            </a:ext>
                          </a:extLst>
                        </p:cNvPr>
                        <p:cNvPicPr/>
                        <p:nvPr/>
                      </p:nvPicPr>
                      <p:blipFill>
                        <a:blip r:embed="rId8"/>
                        <a:stretch>
                          <a:fillRect/>
                        </a:stretch>
                      </p:blipFill>
                      <p:spPr>
                        <a:xfrm>
                          <a:off x="4679464" y="4973964"/>
                          <a:ext cx="5010150" cy="2667000"/>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Tree>
    <p:extLst>
      <p:ext uri="{BB962C8B-B14F-4D97-AF65-F5344CB8AC3E}">
        <p14:creationId xmlns:p14="http://schemas.microsoft.com/office/powerpoint/2010/main" val="7558814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2053501" cy="400110"/>
            <a:chOff x="568442" y="319364"/>
            <a:chExt cx="2053501" cy="400111"/>
          </a:xfrm>
        </p:grpSpPr>
        <p:sp>
          <p:nvSpPr>
            <p:cNvPr id="55" name="文本框 23"/>
            <p:cNvSpPr txBox="1"/>
            <p:nvPr/>
          </p:nvSpPr>
          <p:spPr>
            <a:xfrm>
              <a:off x="665958" y="319364"/>
              <a:ext cx="195598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Expected Results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28</a:t>
            </a:r>
          </a:p>
        </p:txBody>
      </p:sp>
      <mc:AlternateContent xmlns:mc="http://schemas.openxmlformats.org/markup-compatibility/2006">
        <mc:Choice xmlns:a14="http://schemas.microsoft.com/office/drawing/2010/main" Requires="a14">
          <p:sp>
            <p:nvSpPr>
              <p:cNvPr id="17" name="文字方塊 16">
                <a:extLst>
                  <a:ext uri="{FF2B5EF4-FFF2-40B4-BE49-F238E27FC236}">
                    <a16:creationId xmlns:a16="http://schemas.microsoft.com/office/drawing/2014/main" id="{28D3C64B-4AAC-41CA-A584-DF1ECD386F95}"/>
                  </a:ext>
                </a:extLst>
              </p:cNvPr>
              <p:cNvSpPr txBox="1"/>
              <p:nvPr/>
            </p:nvSpPr>
            <p:spPr>
              <a:xfrm>
                <a:off x="915021" y="747369"/>
                <a:ext cx="11060979" cy="4993931"/>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a:p>
                <a:pPr marL="800100" lvl="1" indent="-342900">
                  <a:lnSpc>
                    <a:spcPct val="200000"/>
                  </a:lnSpc>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FPGA - XC7VX330T (Xilinx </a:t>
                </a:r>
                <a:r>
                  <a:rPr lang="en-US" altLang="zh-TW" dirty="0" err="1">
                    <a:latin typeface="Times New Roman" panose="02020603050405020304" pitchFamily="18" charset="0"/>
                    <a:cs typeface="Times New Roman" panose="02020603050405020304" pitchFamily="18" charset="0"/>
                  </a:rPr>
                  <a:t>Virtex</a:t>
                </a:r>
                <a:r>
                  <a:rPr lang="en-US" altLang="zh-TW" dirty="0">
                    <a:latin typeface="Times New Roman" panose="02020603050405020304" pitchFamily="18" charset="0"/>
                    <a:cs typeface="Times New Roman" panose="02020603050405020304" pitchFamily="18" charset="0"/>
                  </a:rPr>
                  <a:t> 7)</a:t>
                </a:r>
              </a:p>
              <a:p>
                <a:pPr marL="800100" lvl="1" indent="-342900">
                  <a:lnSpc>
                    <a:spcPct val="200000"/>
                  </a:lnSpc>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ASIC - TSMC</a:t>
                </a:r>
                <a:r>
                  <a:rPr lang="en-US" altLang="zh-TW" dirty="0"/>
                  <a:t> </a:t>
                </a:r>
                <a14:m>
                  <m:oMath xmlns:m="http://schemas.openxmlformats.org/officeDocument/2006/math">
                    <m:r>
                      <a:rPr lang="en-US" altLang="zh-TW" b="0" i="1" smtClean="0">
                        <a:latin typeface="Cambria Math" panose="02040503050406030204" pitchFamily="18" charset="0"/>
                      </a:rPr>
                      <m:t>0.18</m:t>
                    </m:r>
                    <m:r>
                      <a:rPr lang="zh-TW" altLang="en-US" b="0" i="1" smtClean="0">
                        <a:latin typeface="Cambria Math" panose="02040503050406030204" pitchFamily="18" charset="0"/>
                      </a:rPr>
                      <m:t>𝜇</m:t>
                    </m:r>
                    <m:r>
                      <a:rPr lang="en-US" altLang="zh-TW" b="0" i="1" smtClean="0">
                        <a:latin typeface="Cambria Math" panose="02040503050406030204" pitchFamily="18" charset="0"/>
                      </a:rPr>
                      <m:t>𝑚</m:t>
                    </m:r>
                  </m:oMath>
                </a14:m>
                <a:r>
                  <a:rPr lang="en-US" altLang="zh-TW" dirty="0">
                    <a:latin typeface="Times New Roman" panose="02020603050405020304" pitchFamily="18" charset="0"/>
                    <a:cs typeface="Times New Roman" panose="02020603050405020304" pitchFamily="18" charset="0"/>
                  </a:rPr>
                  <a:t> Standard Cell Library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ML-DSA-44 with area optimization as the top priority</a:t>
                </a:r>
              </a:p>
              <a:p>
                <a:pPr marL="800100" lvl="1" indent="-342900">
                  <a:lnSpc>
                    <a:spcPct val="200000"/>
                  </a:lnSpc>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Use memory to implement data access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Improve the overall utilization of the circuit</a:t>
                </a:r>
              </a:p>
              <a:p>
                <a:pPr marL="800100" lvl="1" indent="-342900">
                  <a:lnSpc>
                    <a:spcPct val="200000"/>
                  </a:lnSpc>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Combine the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 Sign, and Verify modules into one</a:t>
                </a:r>
              </a:p>
              <a:p>
                <a:pPr marL="800100" lvl="1" indent="-342900">
                  <a:lnSpc>
                    <a:spcPct val="200000"/>
                  </a:lnSpc>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NTT implements using the Multi-Delay Path Commutator architecture</a:t>
                </a:r>
              </a:p>
              <a:p>
                <a:pPr marL="800100" lvl="1" indent="-342900">
                  <a:lnSpc>
                    <a:spcPct val="200000"/>
                  </a:lnSpc>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Shake256 and Shake128 simplify logic to share the same hardware.</a:t>
                </a:r>
              </a:p>
            </p:txBody>
          </p:sp>
        </mc:Choice>
        <mc:Fallback>
          <p:sp>
            <p:nvSpPr>
              <p:cNvPr id="17" name="文字方塊 16">
                <a:extLst>
                  <a:ext uri="{FF2B5EF4-FFF2-40B4-BE49-F238E27FC236}">
                    <a16:creationId xmlns:a16="http://schemas.microsoft.com/office/drawing/2014/main" id="{28D3C64B-4AAC-41CA-A584-DF1ECD386F95}"/>
                  </a:ext>
                </a:extLst>
              </p:cNvPr>
              <p:cNvSpPr txBox="1">
                <a:spLocks noRot="1" noChangeAspect="1" noMove="1" noResize="1" noEditPoints="1" noAdjustHandles="1" noChangeArrowheads="1" noChangeShapeType="1" noTextEdit="1"/>
              </p:cNvSpPr>
              <p:nvPr/>
            </p:nvSpPr>
            <p:spPr>
              <a:xfrm>
                <a:off x="915021" y="747369"/>
                <a:ext cx="11060979" cy="4993931"/>
              </a:xfrm>
              <a:prstGeom prst="rect">
                <a:avLst/>
              </a:prstGeom>
              <a:blipFill>
                <a:blip r:embed="rId3"/>
                <a:stretch>
                  <a:fillRect l="-331" b="-1099"/>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29888409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29</a:t>
            </a:r>
          </a:p>
        </p:txBody>
      </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3032854749"/>
              </p:ext>
            </p:extLst>
          </p:nvPr>
        </p:nvGraphicFramePr>
        <p:xfrm>
          <a:off x="1722588" y="719931"/>
          <a:ext cx="7196137" cy="5418138"/>
        </p:xfrm>
        <a:graphic>
          <a:graphicData uri="http://schemas.openxmlformats.org/presentationml/2006/ole">
            <mc:AlternateContent xmlns:mc="http://schemas.openxmlformats.org/markup-compatibility/2006">
              <mc:Choice xmlns:v="urn:schemas-microsoft-com:vml" Requires="v">
                <p:oleObj name="Visio" r:id="rId3" imgW="9601026" imgH="7229398" progId="Visio.Drawing.15">
                  <p:embed/>
                </p:oleObj>
              </mc:Choice>
              <mc:Fallback>
                <p:oleObj name="Visio" r:id="rId3" imgW="9601026" imgH="7229398" progId="Visio.Drawing.15">
                  <p:embed/>
                  <p:pic>
                    <p:nvPicPr>
                      <p:cNvPr id="4" name="物件 3">
                        <a:extLst>
                          <a:ext uri="{FF2B5EF4-FFF2-40B4-BE49-F238E27FC236}">
                            <a16:creationId xmlns:a16="http://schemas.microsoft.com/office/drawing/2014/main" id="{647B53C6-D434-4F12-BFC9-6253C9126CFD}"/>
                          </a:ext>
                        </a:extLst>
                      </p:cNvPr>
                      <p:cNvPicPr/>
                      <p:nvPr/>
                    </p:nvPicPr>
                    <p:blipFill>
                      <a:blip r:embed="rId4"/>
                      <a:stretch>
                        <a:fillRect/>
                      </a:stretch>
                    </p:blipFill>
                    <p:spPr>
                      <a:xfrm>
                        <a:off x="1722588" y="719931"/>
                        <a:ext cx="7196137" cy="5418138"/>
                      </a:xfrm>
                      <a:prstGeom prst="rect">
                        <a:avLst/>
                      </a:prstGeom>
                    </p:spPr>
                  </p:pic>
                </p:oleObj>
              </mc:Fallback>
            </mc:AlternateContent>
          </a:graphicData>
        </a:graphic>
      </p:graphicFrame>
      <p:pic>
        <p:nvPicPr>
          <p:cNvPr id="10" name="圖片 9">
            <a:extLst>
              <a:ext uri="{FF2B5EF4-FFF2-40B4-BE49-F238E27FC236}">
                <a16:creationId xmlns:a16="http://schemas.microsoft.com/office/drawing/2014/main" id="{3D06CAFC-CC2A-B28C-FFB9-4AE24728225A}"/>
              </a:ext>
            </a:extLst>
          </p:cNvPr>
          <p:cNvPicPr>
            <a:picLocks noChangeAspect="1"/>
          </p:cNvPicPr>
          <p:nvPr/>
        </p:nvPicPr>
        <p:blipFill>
          <a:blip r:embed="rId5"/>
          <a:stretch>
            <a:fillRect/>
          </a:stretch>
        </p:blipFill>
        <p:spPr>
          <a:xfrm>
            <a:off x="5619716" y="2824124"/>
            <a:ext cx="119347" cy="133388"/>
          </a:xfrm>
          <a:prstGeom prst="rect">
            <a:avLst/>
          </a:prstGeom>
        </p:spPr>
      </p:pic>
    </p:spTree>
    <p:extLst>
      <p:ext uri="{BB962C8B-B14F-4D97-AF65-F5344CB8AC3E}">
        <p14:creationId xmlns:p14="http://schemas.microsoft.com/office/powerpoint/2010/main" val="29026457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64150"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個人簡介</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nvGrpSpPr>
          <p:cNvPr id="14" name="群組 13">
            <a:extLst>
              <a:ext uri="{FF2B5EF4-FFF2-40B4-BE49-F238E27FC236}">
                <a16:creationId xmlns:a16="http://schemas.microsoft.com/office/drawing/2014/main" id="{8D24B808-832F-951B-AB81-797C86D85B9E}"/>
              </a:ext>
            </a:extLst>
          </p:cNvPr>
          <p:cNvGrpSpPr/>
          <p:nvPr/>
        </p:nvGrpSpPr>
        <p:grpSpPr>
          <a:xfrm>
            <a:off x="0" y="-702009"/>
            <a:ext cx="5766460" cy="8704088"/>
            <a:chOff x="0" y="-702009"/>
            <a:chExt cx="5766460" cy="8704088"/>
          </a:xfrm>
        </p:grpSpPr>
        <p:pic>
          <p:nvPicPr>
            <p:cNvPr id="15" name="图片 4">
              <a:extLst>
                <a:ext uri="{FF2B5EF4-FFF2-40B4-BE49-F238E27FC236}">
                  <a16:creationId xmlns:a16="http://schemas.microsoft.com/office/drawing/2014/main" id="{E0BCA314-24ED-E73A-C038-F459D97C18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pic>
          <p:nvPicPr>
            <p:cNvPr id="16" name="圖片 15">
              <a:extLst>
                <a:ext uri="{FF2B5EF4-FFF2-40B4-BE49-F238E27FC236}">
                  <a16:creationId xmlns:a16="http://schemas.microsoft.com/office/drawing/2014/main" id="{85A6F1F5-1A81-B8B1-4762-9AEEAD265BAA}"/>
                </a:ext>
              </a:extLst>
            </p:cNvPr>
            <p:cNvPicPr>
              <a:picLocks noChangeAspect="1"/>
            </p:cNvPicPr>
            <p:nvPr/>
          </p:nvPicPr>
          <p:blipFill>
            <a:blip r:embed="rId5"/>
            <a:stretch>
              <a:fillRect/>
            </a:stretch>
          </p:blipFill>
          <p:spPr>
            <a:xfrm>
              <a:off x="1035740" y="3231715"/>
              <a:ext cx="2046640" cy="2272648"/>
            </a:xfrm>
            <a:prstGeom prst="rect">
              <a:avLst/>
            </a:prstGeom>
          </p:spPr>
        </p:pic>
      </p:grpSp>
    </p:spTree>
    <p:extLst>
      <p:ext uri="{BB962C8B-B14F-4D97-AF65-F5344CB8AC3E}">
        <p14:creationId xmlns:p14="http://schemas.microsoft.com/office/powerpoint/2010/main" val="12022623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842916-31C4-8CE0-F7E3-BC4B963C0453}"/>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27A6A392-7B5F-AE1E-8219-96E3CA50E7D2}"/>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D8B232F6-9D98-823D-F637-BFB41F05AA26}"/>
              </a:ext>
            </a:extLst>
          </p:cNvPr>
          <p:cNvGrpSpPr/>
          <p:nvPr/>
        </p:nvGrpSpPr>
        <p:grpSpPr>
          <a:xfrm>
            <a:off x="568443" y="319365"/>
            <a:ext cx="2106849" cy="400110"/>
            <a:chOff x="568442" y="319364"/>
            <a:chExt cx="2106849" cy="400111"/>
          </a:xfrm>
        </p:grpSpPr>
        <p:sp>
          <p:nvSpPr>
            <p:cNvPr id="55" name="文本框 23">
              <a:extLst>
                <a:ext uri="{FF2B5EF4-FFF2-40B4-BE49-F238E27FC236}">
                  <a16:creationId xmlns:a16="http://schemas.microsoft.com/office/drawing/2014/main" id="{6F5BBC03-9847-CC8F-FBD9-BBC780F29157}"/>
                </a:ext>
              </a:extLst>
            </p:cNvPr>
            <p:cNvSpPr txBox="1"/>
            <p:nvPr/>
          </p:nvSpPr>
          <p:spPr>
            <a:xfrm>
              <a:off x="665958" y="319364"/>
              <a:ext cx="200933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Architecture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043F7BD-B7FC-7B22-CD95-D09D52055A7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9968094-31C1-8676-EC31-810CDA06E1F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p>
        </p:txBody>
      </p:sp>
      <p:sp>
        <p:nvSpPr>
          <p:cNvPr id="13" name="文字方塊 12">
            <a:extLst>
              <a:ext uri="{FF2B5EF4-FFF2-40B4-BE49-F238E27FC236}">
                <a16:creationId xmlns:a16="http://schemas.microsoft.com/office/drawing/2014/main" id="{302B3518-B93B-6B52-06E2-304A0CF5B776}"/>
              </a:ext>
            </a:extLst>
          </p:cNvPr>
          <p:cNvSpPr txBox="1"/>
          <p:nvPr/>
        </p:nvSpPr>
        <p:spPr>
          <a:xfrm>
            <a:off x="720898" y="719475"/>
            <a:ext cx="4987092" cy="4993931"/>
          </a:xfrm>
          <a:prstGeom prst="rect">
            <a:avLst/>
          </a:prstGeom>
          <a:noFill/>
        </p:spPr>
        <p:txBody>
          <a:bodyPr wrap="square" rtlCol="0">
            <a:spAutoFit/>
          </a:bodyPr>
          <a:lstStyle/>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Hierarchical</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 :</a:t>
            </a:r>
          </a:p>
          <a:p>
            <a:pPr marL="342900" indent="-342900">
              <a:lnSpc>
                <a:spcPct val="200000"/>
              </a:lnSpc>
              <a:buFont typeface="+mj-lt"/>
              <a:buAutoNum type="arabicPeriod"/>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200000"/>
              </a:lnSpc>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4" name="圖片 3">
            <a:extLst>
              <a:ext uri="{FF2B5EF4-FFF2-40B4-BE49-F238E27FC236}">
                <a16:creationId xmlns:a16="http://schemas.microsoft.com/office/drawing/2014/main" id="{45D443A3-CC72-8B15-7804-52412C5B6BF2}"/>
              </a:ext>
            </a:extLst>
          </p:cNvPr>
          <p:cNvPicPr>
            <a:picLocks noChangeAspect="1"/>
          </p:cNvPicPr>
          <p:nvPr/>
        </p:nvPicPr>
        <p:blipFill>
          <a:blip r:embed="rId3"/>
          <a:stretch>
            <a:fillRect/>
          </a:stretch>
        </p:blipFill>
        <p:spPr>
          <a:xfrm>
            <a:off x="3465968" y="908205"/>
            <a:ext cx="8587640" cy="5377498"/>
          </a:xfrm>
          <a:prstGeom prst="rect">
            <a:avLst/>
          </a:prstGeom>
        </p:spPr>
      </p:pic>
      <mc:AlternateContent xmlns:mc="http://schemas.openxmlformats.org/markup-compatibility/2006">
        <mc:Choice xmlns:a14="http://schemas.microsoft.com/office/drawing/2010/main" Requires="a14">
          <p:sp>
            <p:nvSpPr>
              <p:cNvPr id="6" name="文字方塊 5">
                <a:extLst>
                  <a:ext uri="{FF2B5EF4-FFF2-40B4-BE49-F238E27FC236}">
                    <a16:creationId xmlns:a16="http://schemas.microsoft.com/office/drawing/2014/main" id="{35C1AE71-2CEE-C5F6-D420-EB6B51C6462F}"/>
                  </a:ext>
                </a:extLst>
              </p:cNvPr>
              <p:cNvSpPr txBox="1"/>
              <p:nvPr/>
            </p:nvSpPr>
            <p:spPr>
              <a:xfrm>
                <a:off x="219201" y="1544526"/>
                <a:ext cx="3285292" cy="874022"/>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r>
                        <a:rPr lang="zh-TW" altLang="en-US" i="1" smtClean="0">
                          <a:latin typeface="Cambria Math" panose="02040503050406030204" pitchFamily="18" charset="0"/>
                        </a:rPr>
                        <m:t>𝑋</m:t>
                      </m:r>
                      <m:d>
                        <m:dPr>
                          <m:ctrlPr>
                            <a:rPr lang="zh-TW" altLang="en-US" i="1">
                              <a:latin typeface="Cambria Math" panose="02040503050406030204" pitchFamily="18" charset="0"/>
                            </a:rPr>
                          </m:ctrlPr>
                        </m:dPr>
                        <m:e>
                          <m:r>
                            <a:rPr lang="zh-TW" altLang="en-US" i="1">
                              <a:latin typeface="Cambria Math" panose="02040503050406030204" pitchFamily="18" charset="0"/>
                            </a:rPr>
                            <m:t>𝑘</m:t>
                          </m:r>
                        </m:e>
                      </m:d>
                      <m:r>
                        <a:rPr lang="en-US" altLang="zh-TW" b="0" i="1" smtClean="0">
                          <a:latin typeface="Cambria Math" panose="02040503050406030204" pitchFamily="18" charset="0"/>
                        </a:rPr>
                        <m:t>=</m:t>
                      </m:r>
                      <m:nary>
                        <m:naryPr>
                          <m:chr m:val="∑"/>
                          <m:limLoc m:val="undOvr"/>
                          <m:ctrlPr>
                            <a:rPr lang="zh-TW" altLang="en-US" i="1">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a:latin typeface="Cambria Math" panose="02040503050406030204" pitchFamily="18" charset="0"/>
                            </a:rPr>
                            <m:t>=0</m:t>
                          </m:r>
                        </m:sub>
                        <m:sup>
                          <m:r>
                            <a:rPr lang="zh-TW" altLang="en-US" i="1">
                              <a:latin typeface="Cambria Math" panose="02040503050406030204" pitchFamily="18" charset="0"/>
                            </a:rPr>
                            <m:t>𝑁</m:t>
                          </m:r>
                          <m:r>
                            <a:rPr lang="zh-TW" altLang="en-US">
                              <a:latin typeface="Cambria Math" panose="02040503050406030204" pitchFamily="18" charset="0"/>
                            </a:rPr>
                            <m:t>−1</m:t>
                          </m:r>
                        </m:sup>
                        <m:e>
                          <m:r>
                            <a:rPr lang="zh-TW" altLang="en-US" i="1">
                              <a:latin typeface="Cambria Math" panose="02040503050406030204" pitchFamily="18" charset="0"/>
                            </a:rPr>
                            <m:t>𝑥</m:t>
                          </m:r>
                          <m:d>
                            <m:dPr>
                              <m:ctrlPr>
                                <a:rPr lang="zh-TW" altLang="en-US" i="1">
                                  <a:latin typeface="Cambria Math" panose="02040503050406030204" pitchFamily="18" charset="0"/>
                                </a:rPr>
                              </m:ctrlPr>
                            </m:dPr>
                            <m:e>
                              <m:r>
                                <a:rPr lang="zh-TW" altLang="en-US" i="1">
                                  <a:latin typeface="Cambria Math" panose="02040503050406030204" pitchFamily="18" charset="0"/>
                                </a:rPr>
                                <m:t>𝑛</m:t>
                              </m:r>
                            </m:e>
                          </m:d>
                          <m:sSubSup>
                            <m:sSubSupPr>
                              <m:ctrlPr>
                                <a:rPr lang="zh-TW" altLang="en-US" i="1">
                                  <a:solidFill>
                                    <a:srgbClr val="836967"/>
                                  </a:solidFill>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r>
                        <a:rPr lang="en-US" altLang="zh-TW" b="0" i="1" smtClean="0">
                          <a:latin typeface="Cambria Math" panose="02040503050406030204" pitchFamily="18" charset="0"/>
                        </a:rPr>
                        <m:t>𝑚𝑜𝑑</m:t>
                      </m:r>
                      <m:r>
                        <a:rPr lang="en-US" altLang="zh-TW" b="0" i="1" smtClean="0">
                          <a:latin typeface="Cambria Math" panose="02040503050406030204" pitchFamily="18" charset="0"/>
                        </a:rPr>
                        <m:t> </m:t>
                      </m:r>
                      <m:r>
                        <a:rPr lang="en-US" altLang="zh-TW" b="0" i="1" smtClean="0">
                          <a:latin typeface="Cambria Math" panose="02040503050406030204" pitchFamily="18" charset="0"/>
                        </a:rPr>
                        <m:t>𝑞</m:t>
                      </m:r>
                    </m:oMath>
                  </m:oMathPara>
                </a14:m>
                <a:endParaRPr lang="zh-TW" altLang="en-US" dirty="0"/>
              </a:p>
            </p:txBody>
          </p:sp>
        </mc:Choice>
        <mc:Fallback>
          <p:sp>
            <p:nvSpPr>
              <p:cNvPr id="6" name="文字方塊 5">
                <a:extLst>
                  <a:ext uri="{FF2B5EF4-FFF2-40B4-BE49-F238E27FC236}">
                    <a16:creationId xmlns:a16="http://schemas.microsoft.com/office/drawing/2014/main" id="{35C1AE71-2CEE-C5F6-D420-EB6B51C6462F}"/>
                  </a:ext>
                </a:extLst>
              </p:cNvPr>
              <p:cNvSpPr txBox="1">
                <a:spLocks noRot="1" noChangeAspect="1" noMove="1" noResize="1" noEditPoints="1" noAdjustHandles="1" noChangeArrowheads="1" noChangeShapeType="1" noTextEdit="1"/>
              </p:cNvSpPr>
              <p:nvPr/>
            </p:nvSpPr>
            <p:spPr>
              <a:xfrm>
                <a:off x="219201" y="1544526"/>
                <a:ext cx="3285292" cy="874022"/>
              </a:xfrm>
              <a:prstGeom prst="rect">
                <a:avLst/>
              </a:prstGeom>
              <a:blipFill>
                <a:blip r:embed="rId4"/>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5" name="文字方塊 4">
                <a:extLst>
                  <a:ext uri="{FF2B5EF4-FFF2-40B4-BE49-F238E27FC236}">
                    <a16:creationId xmlns:a16="http://schemas.microsoft.com/office/drawing/2014/main" id="{802B3340-8DBD-9BBF-ADCE-8C7BCD3F4332}"/>
                  </a:ext>
                </a:extLst>
              </p:cNvPr>
              <p:cNvSpPr txBox="1"/>
              <p:nvPr/>
            </p:nvSpPr>
            <p:spPr>
              <a:xfrm>
                <a:off x="-1082042" y="2949924"/>
                <a:ext cx="6118964" cy="87402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TW" altLang="en-US" i="1" smtClean="0">
                              <a:solidFill>
                                <a:srgbClr val="836967"/>
                              </a:solidFill>
                              <a:latin typeface="Cambria Math" panose="02040503050406030204" pitchFamily="18" charset="0"/>
                            </a:rPr>
                          </m:ctrlPr>
                        </m:sSubPr>
                        <m:e>
                          <m:r>
                            <a:rPr lang="zh-TW" altLang="en-US" i="1">
                              <a:latin typeface="Cambria Math" panose="02040503050406030204" pitchFamily="18" charset="0"/>
                            </a:rPr>
                            <m:t>𝑋</m:t>
                          </m:r>
                        </m:e>
                        <m:sub>
                          <m:r>
                            <a:rPr lang="zh-TW" altLang="en-US" i="1">
                              <a:latin typeface="Cambria Math" panose="02040503050406030204" pitchFamily="18" charset="0"/>
                            </a:rPr>
                            <m:t>𝑜</m:t>
                          </m:r>
                        </m:sub>
                      </m:sSub>
                      <m:d>
                        <m:dPr>
                          <m:ctrlPr>
                            <a:rPr lang="zh-TW" altLang="en-US" i="1">
                              <a:latin typeface="Cambria Math" panose="02040503050406030204" pitchFamily="18" charset="0"/>
                            </a:rPr>
                          </m:ctrlPr>
                        </m:dPr>
                        <m:e>
                          <m:r>
                            <a:rPr lang="zh-TW" altLang="en-US" i="1">
                              <a:latin typeface="Cambria Math" panose="02040503050406030204" pitchFamily="18" charset="0"/>
                            </a:rPr>
                            <m:t>𝑘</m:t>
                          </m:r>
                        </m:e>
                      </m:d>
                      <m:r>
                        <a:rPr lang="en-US" altLang="zh-TW" i="1">
                          <a:latin typeface="Cambria Math" panose="02040503050406030204" pitchFamily="18" charset="0"/>
                        </a:rPr>
                        <m:t>=</m:t>
                      </m:r>
                      <m:nary>
                        <m:naryPr>
                          <m:chr m:val="∑"/>
                          <m:limLoc m:val="undOvr"/>
                          <m:ctrlPr>
                            <a:rPr lang="zh-TW" altLang="en-US" i="1">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a:latin typeface="Cambria Math" panose="02040503050406030204" pitchFamily="18" charset="0"/>
                            </a:rPr>
                            <m:t>=0</m:t>
                          </m:r>
                        </m:sub>
                        <m:sup>
                          <m:r>
                            <a:rPr lang="zh-TW" altLang="en-US" i="1">
                              <a:latin typeface="Cambria Math" panose="02040503050406030204" pitchFamily="18" charset="0"/>
                            </a:rPr>
                            <m:t>𝑀</m:t>
                          </m:r>
                          <m:r>
                            <a:rPr lang="zh-TW" altLang="en-US">
                              <a:latin typeface="Cambria Math" panose="02040503050406030204" pitchFamily="18" charset="0"/>
                            </a:rPr>
                            <m:t>−1</m:t>
                          </m:r>
                        </m:sup>
                        <m:e>
                          <m:r>
                            <a:rPr lang="zh-TW" altLang="en-US" i="1">
                              <a:latin typeface="Cambria Math" panose="02040503050406030204" pitchFamily="18" charset="0"/>
                            </a:rPr>
                            <m:t>𝑥</m:t>
                          </m:r>
                          <m:d>
                            <m:dPr>
                              <m:ctrlPr>
                                <a:rPr lang="zh-TW" altLang="en-US" i="1">
                                  <a:latin typeface="Cambria Math" panose="02040503050406030204" pitchFamily="18" charset="0"/>
                                </a:rPr>
                              </m:ctrlPr>
                            </m:dPr>
                            <m:e>
                              <m:r>
                                <a:rPr lang="zh-TW" altLang="en-US">
                                  <a:latin typeface="Cambria Math" panose="02040503050406030204" pitchFamily="18" charset="0"/>
                                </a:rPr>
                                <m:t>2</m:t>
                              </m:r>
                              <m:r>
                                <a:rPr lang="zh-TW" altLang="en-US" i="1">
                                  <a:latin typeface="Cambria Math" panose="02040503050406030204" pitchFamily="18" charset="0"/>
                                </a:rPr>
                                <m:t>𝑛</m:t>
                              </m:r>
                              <m:r>
                                <a:rPr lang="zh-TW" altLang="en-US">
                                  <a:latin typeface="Cambria Math" panose="02040503050406030204" pitchFamily="18" charset="0"/>
                                </a:rPr>
                                <m:t>+1</m:t>
                              </m:r>
                            </m:e>
                          </m:d>
                          <m:sSubSup>
                            <m:sSubSupPr>
                              <m:ctrlPr>
                                <a:rPr lang="zh-TW" altLang="en-US" i="1">
                                  <a:solidFill>
                                    <a:srgbClr val="836967"/>
                                  </a:solidFill>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𝑀</m:t>
                              </m:r>
                            </m:sub>
                            <m:sup>
                              <m:r>
                                <a:rPr lang="zh-TW" altLang="en-US" i="1">
                                  <a:latin typeface="Cambria Math" panose="02040503050406030204" pitchFamily="18" charset="0"/>
                                </a:rPr>
                                <m:t>𝑘𝑛</m:t>
                              </m:r>
                            </m:sup>
                          </m:sSubSup>
                          <m:r>
                            <a:rPr lang="en-US" altLang="zh-TW" b="0" i="1" smtClean="0">
                              <a:latin typeface="Cambria Math" panose="02040503050406030204" pitchFamily="18" charset="0"/>
                            </a:rPr>
                            <m:t> </m:t>
                          </m:r>
                          <m:r>
                            <a:rPr lang="en-US" altLang="zh-TW" b="0" i="1" smtClean="0">
                              <a:latin typeface="Cambria Math" panose="02040503050406030204" pitchFamily="18" charset="0"/>
                            </a:rPr>
                            <m:t>𝑚𝑜𝑑</m:t>
                          </m:r>
                          <m:r>
                            <a:rPr lang="en-US" altLang="zh-TW" b="0" i="1" smtClean="0">
                              <a:latin typeface="Cambria Math" panose="02040503050406030204" pitchFamily="18" charset="0"/>
                            </a:rPr>
                            <m:t> </m:t>
                          </m:r>
                          <m:r>
                            <a:rPr lang="en-US" altLang="zh-TW" b="0" i="1" smtClean="0">
                              <a:latin typeface="Cambria Math" panose="02040503050406030204" pitchFamily="18" charset="0"/>
                            </a:rPr>
                            <m:t>𝑞</m:t>
                          </m:r>
                        </m:e>
                      </m:nary>
                    </m:oMath>
                  </m:oMathPara>
                </a14:m>
                <a:endParaRPr lang="zh-TW" altLang="en-US" dirty="0"/>
              </a:p>
            </p:txBody>
          </p:sp>
        </mc:Choice>
        <mc:Fallback>
          <p:sp>
            <p:nvSpPr>
              <p:cNvPr id="5" name="文字方塊 4">
                <a:extLst>
                  <a:ext uri="{FF2B5EF4-FFF2-40B4-BE49-F238E27FC236}">
                    <a16:creationId xmlns:a16="http://schemas.microsoft.com/office/drawing/2014/main" id="{802B3340-8DBD-9BBF-ADCE-8C7BCD3F4332}"/>
                  </a:ext>
                </a:extLst>
              </p:cNvPr>
              <p:cNvSpPr txBox="1">
                <a:spLocks noRot="1" noChangeAspect="1" noMove="1" noResize="1" noEditPoints="1" noAdjustHandles="1" noChangeArrowheads="1" noChangeShapeType="1" noTextEdit="1"/>
              </p:cNvSpPr>
              <p:nvPr/>
            </p:nvSpPr>
            <p:spPr>
              <a:xfrm>
                <a:off x="-1082042" y="2949924"/>
                <a:ext cx="6118964" cy="874022"/>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8" name="文字方塊 7">
                <a:extLst>
                  <a:ext uri="{FF2B5EF4-FFF2-40B4-BE49-F238E27FC236}">
                    <a16:creationId xmlns:a16="http://schemas.microsoft.com/office/drawing/2014/main" id="{9AFA4132-4085-2865-A919-93F8BA915FC5}"/>
                  </a:ext>
                </a:extLst>
              </p:cNvPr>
              <p:cNvSpPr txBox="1"/>
              <p:nvPr/>
            </p:nvSpPr>
            <p:spPr>
              <a:xfrm>
                <a:off x="-1630056" y="3787771"/>
                <a:ext cx="7214992" cy="87402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TW" altLang="zh-TW" i="1" smtClean="0"/>
                          </m:ctrlPr>
                        </m:sSubPr>
                        <m:e>
                          <m:r>
                            <a:rPr lang="en-US" altLang="zh-TW" i="1"/>
                            <m:t>𝑋</m:t>
                          </m:r>
                        </m:e>
                        <m:sub>
                          <m:r>
                            <a:rPr lang="en-US" altLang="zh-TW" i="1"/>
                            <m:t>𝑒</m:t>
                          </m:r>
                        </m:sub>
                      </m:sSub>
                      <m:d>
                        <m:dPr>
                          <m:ctrlPr>
                            <a:rPr lang="en-US" altLang="zh-TW" i="1">
                              <a:latin typeface="Cambria Math" panose="02040503050406030204" pitchFamily="18" charset="0"/>
                            </a:rPr>
                          </m:ctrlPr>
                        </m:dPr>
                        <m:e>
                          <m:r>
                            <a:rPr lang="en-US" altLang="zh-TW" i="1"/>
                            <m:t>𝑘</m:t>
                          </m:r>
                        </m:e>
                      </m:d>
                      <m:r>
                        <a:rPr lang="en-US" altLang="zh-TW" b="0" i="1" smtClean="0">
                          <a:latin typeface="Cambria Math" panose="02040503050406030204" pitchFamily="18" charset="0"/>
                        </a:rPr>
                        <m:t>=</m:t>
                      </m:r>
                      <m:nary>
                        <m:naryPr>
                          <m:chr m:val="∑"/>
                          <m:limLoc m:val="undOvr"/>
                          <m:ctrlPr>
                            <a:rPr lang="zh-TW" altLang="en-US" i="1">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a:latin typeface="Cambria Math" panose="02040503050406030204" pitchFamily="18" charset="0"/>
                            </a:rPr>
                            <m:t>=0</m:t>
                          </m:r>
                        </m:sub>
                        <m:sup>
                          <m:r>
                            <a:rPr lang="zh-TW" altLang="en-US" i="1">
                              <a:latin typeface="Cambria Math" panose="02040503050406030204" pitchFamily="18" charset="0"/>
                            </a:rPr>
                            <m:t>𝑀</m:t>
                          </m:r>
                          <m:r>
                            <a:rPr lang="zh-TW" altLang="en-US">
                              <a:latin typeface="Cambria Math" panose="02040503050406030204" pitchFamily="18" charset="0"/>
                            </a:rPr>
                            <m:t>−1</m:t>
                          </m:r>
                        </m:sup>
                        <m:e>
                          <m:r>
                            <a:rPr lang="zh-TW" altLang="en-US" i="1">
                              <a:latin typeface="Cambria Math" panose="02040503050406030204" pitchFamily="18" charset="0"/>
                            </a:rPr>
                            <m:t>𝑥</m:t>
                          </m:r>
                          <m:d>
                            <m:dPr>
                              <m:ctrlPr>
                                <a:rPr lang="zh-TW" altLang="en-US" i="1">
                                  <a:latin typeface="Cambria Math" panose="02040503050406030204" pitchFamily="18" charset="0"/>
                                </a:rPr>
                              </m:ctrlPr>
                            </m:dPr>
                            <m:e>
                              <m:r>
                                <a:rPr lang="zh-TW" altLang="en-US">
                                  <a:latin typeface="Cambria Math" panose="02040503050406030204" pitchFamily="18" charset="0"/>
                                </a:rPr>
                                <m:t>2</m:t>
                              </m:r>
                              <m:r>
                                <a:rPr lang="zh-TW" altLang="en-US" i="1">
                                  <a:latin typeface="Cambria Math" panose="02040503050406030204" pitchFamily="18" charset="0"/>
                                </a:rPr>
                                <m:t>𝑛</m:t>
                              </m:r>
                              <m:r>
                                <a:rPr lang="zh-TW" altLang="en-US">
                                  <a:latin typeface="Cambria Math" panose="02040503050406030204" pitchFamily="18" charset="0"/>
                                </a:rPr>
                                <m:t>+1</m:t>
                              </m:r>
                            </m:e>
                          </m:d>
                          <m:sSubSup>
                            <m:sSubSupPr>
                              <m:ctrlPr>
                                <a:rPr lang="zh-TW" altLang="en-US" i="1">
                                  <a:solidFill>
                                    <a:srgbClr val="836967"/>
                                  </a:solidFill>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𝑀</m:t>
                              </m:r>
                            </m:sub>
                            <m:sup>
                              <m:r>
                                <a:rPr lang="zh-TW" altLang="en-US" i="1">
                                  <a:latin typeface="Cambria Math" panose="02040503050406030204" pitchFamily="18" charset="0"/>
                                </a:rPr>
                                <m:t>𝑘𝑛</m:t>
                              </m:r>
                            </m:sup>
                          </m:sSubSup>
                          <m:r>
                            <a:rPr lang="en-US" altLang="zh-TW" b="0" i="1" smtClean="0">
                              <a:latin typeface="Cambria Math" panose="02040503050406030204" pitchFamily="18" charset="0"/>
                            </a:rPr>
                            <m:t> </m:t>
                          </m:r>
                          <m:r>
                            <a:rPr lang="en-US" altLang="zh-TW" b="0" i="1" smtClean="0">
                              <a:latin typeface="Cambria Math" panose="02040503050406030204" pitchFamily="18" charset="0"/>
                            </a:rPr>
                            <m:t>𝑚𝑜𝑑</m:t>
                          </m:r>
                          <m:r>
                            <a:rPr lang="en-US" altLang="zh-TW" b="0" i="1" smtClean="0">
                              <a:latin typeface="Cambria Math" panose="02040503050406030204" pitchFamily="18" charset="0"/>
                            </a:rPr>
                            <m:t> </m:t>
                          </m:r>
                          <m:r>
                            <a:rPr lang="en-US" altLang="zh-TW" b="0" i="1" smtClean="0">
                              <a:latin typeface="Cambria Math" panose="02040503050406030204" pitchFamily="18" charset="0"/>
                            </a:rPr>
                            <m:t>𝑞</m:t>
                          </m:r>
                        </m:e>
                      </m:nary>
                    </m:oMath>
                  </m:oMathPara>
                </a14:m>
                <a:endParaRPr lang="zh-TW" altLang="en-US" dirty="0"/>
              </a:p>
            </p:txBody>
          </p:sp>
        </mc:Choice>
        <mc:Fallback>
          <p:sp>
            <p:nvSpPr>
              <p:cNvPr id="8" name="文字方塊 7">
                <a:extLst>
                  <a:ext uri="{FF2B5EF4-FFF2-40B4-BE49-F238E27FC236}">
                    <a16:creationId xmlns:a16="http://schemas.microsoft.com/office/drawing/2014/main" id="{9AFA4132-4085-2865-A919-93F8BA915FC5}"/>
                  </a:ext>
                </a:extLst>
              </p:cNvPr>
              <p:cNvSpPr txBox="1">
                <a:spLocks noRot="1" noChangeAspect="1" noMove="1" noResize="1" noEditPoints="1" noAdjustHandles="1" noChangeArrowheads="1" noChangeShapeType="1" noTextEdit="1"/>
              </p:cNvSpPr>
              <p:nvPr/>
            </p:nvSpPr>
            <p:spPr>
              <a:xfrm>
                <a:off x="-1630056" y="3787771"/>
                <a:ext cx="7214992" cy="874022"/>
              </a:xfrm>
              <a:prstGeom prst="rect">
                <a:avLst/>
              </a:prstGeom>
              <a:blipFill>
                <a:blip r:embed="rId6"/>
                <a:stretch>
                  <a:fillRect/>
                </a:stretch>
              </a:blipFill>
            </p:spPr>
            <p:txBody>
              <a:bodyPr/>
              <a:lstStyle/>
              <a:p>
                <a:r>
                  <a:rPr lang="zh-TW" altLang="en-US">
                    <a:noFill/>
                  </a:rPr>
                  <a:t> </a:t>
                </a:r>
              </a:p>
            </p:txBody>
          </p:sp>
        </mc:Fallback>
      </mc:AlternateContent>
      <p:pic>
        <p:nvPicPr>
          <p:cNvPr id="9" name="圖片 8">
            <a:extLst>
              <a:ext uri="{FF2B5EF4-FFF2-40B4-BE49-F238E27FC236}">
                <a16:creationId xmlns:a16="http://schemas.microsoft.com/office/drawing/2014/main" id="{9A8AC948-D793-3E44-5DE4-54DC3F83402D}"/>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44670" y="5149981"/>
            <a:ext cx="2665540" cy="1032314"/>
          </a:xfrm>
          <a:prstGeom prst="rect">
            <a:avLst/>
          </a:prstGeom>
          <a:noFill/>
          <a:ln>
            <a:noFill/>
          </a:ln>
        </p:spPr>
      </p:pic>
      <p:cxnSp>
        <p:nvCxnSpPr>
          <p:cNvPr id="10" name="直線單箭頭接點 9">
            <a:extLst>
              <a:ext uri="{FF2B5EF4-FFF2-40B4-BE49-F238E27FC236}">
                <a16:creationId xmlns:a16="http://schemas.microsoft.com/office/drawing/2014/main" id="{525949A5-EE1C-49C2-2FF8-ED8491FA12E3}"/>
              </a:ext>
            </a:extLst>
          </p:cNvPr>
          <p:cNvCxnSpPr>
            <a:cxnSpLocks/>
          </p:cNvCxnSpPr>
          <p:nvPr/>
        </p:nvCxnSpPr>
        <p:spPr>
          <a:xfrm>
            <a:off x="1824269" y="474834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1" name="直線單箭頭接點 10">
            <a:extLst>
              <a:ext uri="{FF2B5EF4-FFF2-40B4-BE49-F238E27FC236}">
                <a16:creationId xmlns:a16="http://schemas.microsoft.com/office/drawing/2014/main" id="{E67633CE-A5C2-044E-082E-B6866C9BB994}"/>
              </a:ext>
            </a:extLst>
          </p:cNvPr>
          <p:cNvCxnSpPr>
            <a:cxnSpLocks/>
          </p:cNvCxnSpPr>
          <p:nvPr/>
        </p:nvCxnSpPr>
        <p:spPr>
          <a:xfrm>
            <a:off x="1824269" y="2473856"/>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3942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2106849" cy="400110"/>
            <a:chOff x="568442" y="319364"/>
            <a:chExt cx="2106849" cy="400111"/>
          </a:xfrm>
        </p:grpSpPr>
        <p:sp>
          <p:nvSpPr>
            <p:cNvPr id="55" name="文本框 23"/>
            <p:cNvSpPr txBox="1"/>
            <p:nvPr/>
          </p:nvSpPr>
          <p:spPr>
            <a:xfrm>
              <a:off x="665958" y="319364"/>
              <a:ext cx="200933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Architecture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31</a:t>
            </a:r>
          </a:p>
        </p:txBody>
      </p:sp>
      <p:pic>
        <p:nvPicPr>
          <p:cNvPr id="12" name="圖片 11">
            <a:extLst>
              <a:ext uri="{FF2B5EF4-FFF2-40B4-BE49-F238E27FC236}">
                <a16:creationId xmlns:a16="http://schemas.microsoft.com/office/drawing/2014/main" id="{461B181D-3BEF-40D0-9228-05CCFB4D9D5B}"/>
              </a:ext>
            </a:extLst>
          </p:cNvPr>
          <p:cNvPicPr>
            <a:picLocks noChangeAspect="1"/>
          </p:cNvPicPr>
          <p:nvPr/>
        </p:nvPicPr>
        <p:blipFill>
          <a:blip r:embed="rId3"/>
          <a:srcRect l="1152" r="1524"/>
          <a:stretch/>
        </p:blipFill>
        <p:spPr>
          <a:xfrm>
            <a:off x="1403327" y="4223877"/>
            <a:ext cx="10451940" cy="1754488"/>
          </a:xfrm>
          <a:prstGeom prst="rect">
            <a:avLst/>
          </a:prstGeom>
        </p:spPr>
      </p:pic>
      <p:sp>
        <p:nvSpPr>
          <p:cNvPr id="13" name="文字方塊 12">
            <a:extLst>
              <a:ext uri="{FF2B5EF4-FFF2-40B4-BE49-F238E27FC236}">
                <a16:creationId xmlns:a16="http://schemas.microsoft.com/office/drawing/2014/main" id="{AA6BF4B4-EF6B-4EC4-8ACF-39CC4F70BAF4}"/>
              </a:ext>
            </a:extLst>
          </p:cNvPr>
          <p:cNvSpPr txBox="1"/>
          <p:nvPr/>
        </p:nvSpPr>
        <p:spPr>
          <a:xfrm>
            <a:off x="720898" y="719475"/>
            <a:ext cx="4987092" cy="4993931"/>
          </a:xfrm>
          <a:prstGeom prst="rect">
            <a:avLst/>
          </a:prstGeom>
          <a:noFill/>
        </p:spPr>
        <p:txBody>
          <a:bodyPr wrap="square" rtlCol="0">
            <a:spAutoFit/>
          </a:bodyPr>
          <a:lstStyle/>
          <a:p>
            <a:pPr marL="342900" indent="-342900">
              <a:lnSpc>
                <a:spcPct val="200000"/>
              </a:lnSpc>
              <a:buFont typeface="+mj-lt"/>
              <a:buAutoNum type="arabicPeriod" startAt="2"/>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SDF</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 :</a:t>
            </a:r>
          </a:p>
          <a:p>
            <a:pPr marL="342900" indent="-342900">
              <a:lnSpc>
                <a:spcPct val="200000"/>
              </a:lnSpc>
              <a:buFont typeface="+mj-lt"/>
              <a:buAutoNum type="arabicPeriod" startAt="2"/>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startAt="2"/>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startAt="2"/>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startAt="2"/>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startAt="2"/>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MDC</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 :</a:t>
            </a:r>
          </a:p>
          <a:p>
            <a:pPr marL="342900" indent="-342900">
              <a:lnSpc>
                <a:spcPct val="200000"/>
              </a:lnSpc>
              <a:buFont typeface="+mj-lt"/>
              <a:buAutoNum type="arabicPeriod" startAt="2"/>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startAt="2"/>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startAt="2"/>
            </a:pPr>
            <a:endParaRPr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15" name="圖片 14">
            <a:extLst>
              <a:ext uri="{FF2B5EF4-FFF2-40B4-BE49-F238E27FC236}">
                <a16:creationId xmlns:a16="http://schemas.microsoft.com/office/drawing/2014/main" id="{290CB0FE-1A01-4D35-95BB-46A064EAB2A8}"/>
              </a:ext>
            </a:extLst>
          </p:cNvPr>
          <p:cNvPicPr>
            <a:picLocks noChangeAspect="1"/>
          </p:cNvPicPr>
          <p:nvPr/>
        </p:nvPicPr>
        <p:blipFill>
          <a:blip r:embed="rId4"/>
          <a:stretch>
            <a:fillRect/>
          </a:stretch>
        </p:blipFill>
        <p:spPr>
          <a:xfrm>
            <a:off x="1348203" y="1372071"/>
            <a:ext cx="10161369" cy="2199210"/>
          </a:xfrm>
          <a:prstGeom prst="rect">
            <a:avLst/>
          </a:prstGeom>
        </p:spPr>
      </p:pic>
    </p:spTree>
    <p:extLst>
      <p:ext uri="{BB962C8B-B14F-4D97-AF65-F5344CB8AC3E}">
        <p14:creationId xmlns:p14="http://schemas.microsoft.com/office/powerpoint/2010/main" val="28090106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5916930" cy="400110"/>
            <a:chOff x="568442" y="319364"/>
            <a:chExt cx="5916930" cy="400111"/>
          </a:xfrm>
        </p:grpSpPr>
        <p:sp>
          <p:nvSpPr>
            <p:cNvPr id="55" name="文本框 23"/>
            <p:cNvSpPr txBox="1"/>
            <p:nvPr/>
          </p:nvSpPr>
          <p:spPr>
            <a:xfrm>
              <a:off x="665958" y="319364"/>
              <a:ext cx="581941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Comparison on hardware complexity for N = 256</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32</a:t>
            </a:r>
          </a:p>
        </p:txBody>
      </p:sp>
      <p:graphicFrame>
        <p:nvGraphicFramePr>
          <p:cNvPr id="3" name="表格 3">
            <a:extLst>
              <a:ext uri="{FF2B5EF4-FFF2-40B4-BE49-F238E27FC236}">
                <a16:creationId xmlns:a16="http://schemas.microsoft.com/office/drawing/2014/main" id="{DE2CB378-014B-1999-ADFB-F07C9A88E889}"/>
              </a:ext>
            </a:extLst>
          </p:cNvPr>
          <p:cNvGraphicFramePr>
            <a:graphicFrameLocks noGrp="1"/>
          </p:cNvGraphicFramePr>
          <p:nvPr>
            <p:extLst>
              <p:ext uri="{D42A27DB-BD31-4B8C-83A1-F6EECF244321}">
                <p14:modId xmlns:p14="http://schemas.microsoft.com/office/powerpoint/2010/main" val="3358560302"/>
              </p:ext>
            </p:extLst>
          </p:nvPr>
        </p:nvGraphicFramePr>
        <p:xfrm>
          <a:off x="1510405" y="1398841"/>
          <a:ext cx="9171190" cy="4055877"/>
        </p:xfrm>
        <a:graphic>
          <a:graphicData uri="http://schemas.openxmlformats.org/drawingml/2006/table">
            <a:tbl>
              <a:tblPr firstRow="1" bandRow="1">
                <a:tableStyleId>{5C22544A-7EE6-4342-B048-85BDC9FD1C3A}</a:tableStyleId>
              </a:tblPr>
              <a:tblGrid>
                <a:gridCol w="1983919">
                  <a:extLst>
                    <a:ext uri="{9D8B030D-6E8A-4147-A177-3AD203B41FA5}">
                      <a16:colId xmlns:a16="http://schemas.microsoft.com/office/drawing/2014/main" val="3390500385"/>
                    </a:ext>
                  </a:extLst>
                </a:gridCol>
                <a:gridCol w="2395757">
                  <a:extLst>
                    <a:ext uri="{9D8B030D-6E8A-4147-A177-3AD203B41FA5}">
                      <a16:colId xmlns:a16="http://schemas.microsoft.com/office/drawing/2014/main" val="4245509476"/>
                    </a:ext>
                  </a:extLst>
                </a:gridCol>
                <a:gridCol w="2395757">
                  <a:extLst>
                    <a:ext uri="{9D8B030D-6E8A-4147-A177-3AD203B41FA5}">
                      <a16:colId xmlns:a16="http://schemas.microsoft.com/office/drawing/2014/main" val="1034203491"/>
                    </a:ext>
                  </a:extLst>
                </a:gridCol>
                <a:gridCol w="2395757">
                  <a:extLst>
                    <a:ext uri="{9D8B030D-6E8A-4147-A177-3AD203B41FA5}">
                      <a16:colId xmlns:a16="http://schemas.microsoft.com/office/drawing/2014/main" val="510123774"/>
                    </a:ext>
                  </a:extLst>
                </a:gridCol>
              </a:tblGrid>
              <a:tr h="579411">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65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Hierarchical</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3">
                        <a:lumMod val="25000"/>
                        <a:lumOff val="75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SDF</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3">
                        <a:lumMod val="25000"/>
                        <a:lumOff val="75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MDC</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3">
                        <a:lumMod val="25000"/>
                        <a:lumOff val="75000"/>
                      </a:schemeClr>
                    </a:solidFill>
                  </a:tcPr>
                </a:tc>
                <a:extLst>
                  <a:ext uri="{0D108BD9-81ED-4DB2-BD59-A6C34878D82A}">
                    <a16:rowId xmlns:a16="http://schemas.microsoft.com/office/drawing/2014/main" val="640562135"/>
                  </a:ext>
                </a:extLst>
              </a:tr>
              <a:tr h="579411">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Butterflies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pt-BR"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pt-BR"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8624771"/>
                  </a:ext>
                </a:extLst>
              </a:tr>
              <a:tr h="579411">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Multipliers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pt-BR"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pt-BR"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579411">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Modular Reduction</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pt-BR"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3072</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pt-BR"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3446390"/>
                  </a:ext>
                </a:extLst>
              </a:tr>
              <a:tr h="579411">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Delays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255</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127</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579411">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Throughput</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2891776"/>
                  </a:ext>
                </a:extLst>
              </a:tr>
              <a:tr h="579411">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Utilization	</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50%</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69347168"/>
                  </a:ext>
                </a:extLst>
              </a:tr>
            </a:tbl>
          </a:graphicData>
        </a:graphic>
      </p:graphicFrame>
      <p:sp>
        <p:nvSpPr>
          <p:cNvPr id="9" name="矩形 8">
            <a:extLst>
              <a:ext uri="{FF2B5EF4-FFF2-40B4-BE49-F238E27FC236}">
                <a16:creationId xmlns:a16="http://schemas.microsoft.com/office/drawing/2014/main" id="{EF97E313-3E82-40B1-AF1F-ABDA06AF7A2F}"/>
              </a:ext>
            </a:extLst>
          </p:cNvPr>
          <p:cNvSpPr/>
          <p:nvPr/>
        </p:nvSpPr>
        <p:spPr>
          <a:xfrm>
            <a:off x="8276598" y="1398841"/>
            <a:ext cx="2404997" cy="405587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圖片 3">
            <a:extLst>
              <a:ext uri="{FF2B5EF4-FFF2-40B4-BE49-F238E27FC236}">
                <a16:creationId xmlns:a16="http://schemas.microsoft.com/office/drawing/2014/main" id="{9E637B60-0ADF-FB0E-09E3-770873CB219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61595" y="1038840"/>
            <a:ext cx="720000" cy="720000"/>
          </a:xfrm>
          <a:prstGeom prst="rect">
            <a:avLst/>
          </a:prstGeom>
        </p:spPr>
      </p:pic>
    </p:spTree>
    <p:extLst>
      <p:ext uri="{BB962C8B-B14F-4D97-AF65-F5344CB8AC3E}">
        <p14:creationId xmlns:p14="http://schemas.microsoft.com/office/powerpoint/2010/main" val="42698790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15254"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其他作品</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nvGrpSpPr>
          <p:cNvPr id="13" name="群組 12">
            <a:extLst>
              <a:ext uri="{FF2B5EF4-FFF2-40B4-BE49-F238E27FC236}">
                <a16:creationId xmlns:a16="http://schemas.microsoft.com/office/drawing/2014/main" id="{518C291A-CF99-6F80-C969-3BB552B18763}"/>
              </a:ext>
            </a:extLst>
          </p:cNvPr>
          <p:cNvGrpSpPr/>
          <p:nvPr/>
        </p:nvGrpSpPr>
        <p:grpSpPr>
          <a:xfrm>
            <a:off x="0" y="-702009"/>
            <a:ext cx="5766460" cy="8704088"/>
            <a:chOff x="0" y="-702009"/>
            <a:chExt cx="5766460" cy="8704088"/>
          </a:xfrm>
        </p:grpSpPr>
        <p:pic>
          <p:nvPicPr>
            <p:cNvPr id="14" name="图片 4">
              <a:extLst>
                <a:ext uri="{FF2B5EF4-FFF2-40B4-BE49-F238E27FC236}">
                  <a16:creationId xmlns:a16="http://schemas.microsoft.com/office/drawing/2014/main" id="{A3C38947-1CF3-6A0A-3D83-1687AEA894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pic>
          <p:nvPicPr>
            <p:cNvPr id="15" name="圖片 14">
              <a:extLst>
                <a:ext uri="{FF2B5EF4-FFF2-40B4-BE49-F238E27FC236}">
                  <a16:creationId xmlns:a16="http://schemas.microsoft.com/office/drawing/2014/main" id="{EDA0C9F9-0FE5-7855-477A-34ADD2A1B1C4}"/>
                </a:ext>
              </a:extLst>
            </p:cNvPr>
            <p:cNvPicPr>
              <a:picLocks noChangeAspect="1"/>
            </p:cNvPicPr>
            <p:nvPr/>
          </p:nvPicPr>
          <p:blipFill>
            <a:blip r:embed="rId5"/>
            <a:stretch>
              <a:fillRect/>
            </a:stretch>
          </p:blipFill>
          <p:spPr>
            <a:xfrm>
              <a:off x="1035740" y="3231715"/>
              <a:ext cx="2046640" cy="2272648"/>
            </a:xfrm>
            <a:prstGeom prst="rect">
              <a:avLst/>
            </a:prstGeom>
          </p:spPr>
        </p:pic>
      </p:grpSp>
    </p:spTree>
    <p:extLst>
      <p:ext uri="{BB962C8B-B14F-4D97-AF65-F5344CB8AC3E}">
        <p14:creationId xmlns:p14="http://schemas.microsoft.com/office/powerpoint/2010/main" val="34569607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6314474" cy="400110"/>
            <a:chOff x="568442" y="319364"/>
            <a:chExt cx="6314474" cy="400111"/>
          </a:xfrm>
        </p:grpSpPr>
        <p:sp>
          <p:nvSpPr>
            <p:cNvPr id="55" name="文本框 23"/>
            <p:cNvSpPr txBox="1"/>
            <p:nvPr/>
          </p:nvSpPr>
          <p:spPr>
            <a:xfrm>
              <a:off x="665958" y="319364"/>
              <a:ext cx="621695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852848" y="719475"/>
            <a:ext cx="11060979" cy="3076291"/>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 Fast Fourier Transform to implement and accelerate Discrete Fourier Transform.</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 the rotation factor of DFT into a butterfly architecture.</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Adopt CORDIC to perform trigonometric function operations and obtain rotation factors.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Implement an 8-point FFT through the radix-2 butterfly architecture.</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p:txBody>
      </p:sp>
      <p:pic>
        <p:nvPicPr>
          <p:cNvPr id="15" name="圖片 14">
            <a:extLst>
              <a:ext uri="{FF2B5EF4-FFF2-40B4-BE49-F238E27FC236}">
                <a16:creationId xmlns:a16="http://schemas.microsoft.com/office/drawing/2014/main" id="{92EC6F72-E27F-2313-F107-F43A5AE72C9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112331" y="3429000"/>
            <a:ext cx="2776641" cy="2631423"/>
          </a:xfrm>
          <a:prstGeom prst="rect">
            <a:avLst/>
          </a:prstGeom>
          <a:noFill/>
        </p:spPr>
      </p:pic>
      <p:pic>
        <p:nvPicPr>
          <p:cNvPr id="16" name="圖片 15">
            <a:extLst>
              <a:ext uri="{FF2B5EF4-FFF2-40B4-BE49-F238E27FC236}">
                <a16:creationId xmlns:a16="http://schemas.microsoft.com/office/drawing/2014/main" id="{C3EBB501-10B4-09A2-D4FE-E9E2E019EF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82917" y="3205580"/>
            <a:ext cx="4250212" cy="3445030"/>
          </a:xfrm>
          <a:prstGeom prst="rect">
            <a:avLst/>
          </a:prstGeom>
        </p:spPr>
      </p:pic>
      <p:pic>
        <p:nvPicPr>
          <p:cNvPr id="18" name="圖片 17">
            <a:extLst>
              <a:ext uri="{FF2B5EF4-FFF2-40B4-BE49-F238E27FC236}">
                <a16:creationId xmlns:a16="http://schemas.microsoft.com/office/drawing/2014/main" id="{53A7F359-2E6F-6FCD-3CB4-90F2175B6EDF}"/>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640964" y="3955727"/>
            <a:ext cx="2948085" cy="1297428"/>
          </a:xfrm>
          <a:prstGeom prst="rect">
            <a:avLst/>
          </a:prstGeom>
          <a:noFill/>
          <a:ln>
            <a:noFill/>
          </a:ln>
        </p:spPr>
      </p:pic>
      <p:sp>
        <p:nvSpPr>
          <p:cNvPr id="19" name="文本框 23">
            <a:extLst>
              <a:ext uri="{FF2B5EF4-FFF2-40B4-BE49-F238E27FC236}">
                <a16:creationId xmlns:a16="http://schemas.microsoft.com/office/drawing/2014/main" id="{496A0441-B263-492C-00CB-4B7099EA47BE}"/>
              </a:ext>
            </a:extLst>
          </p:cNvPr>
          <p:cNvSpPr txBox="1"/>
          <p:nvPr/>
        </p:nvSpPr>
        <p:spPr>
          <a:xfrm>
            <a:off x="4464828" y="5104583"/>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1854277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5734641" cy="400110"/>
            <a:chOff x="568442" y="319364"/>
            <a:chExt cx="5197786" cy="400111"/>
          </a:xfrm>
        </p:grpSpPr>
        <p:sp>
          <p:nvSpPr>
            <p:cNvPr id="55" name="文本框 23"/>
            <p:cNvSpPr txBox="1"/>
            <p:nvPr/>
          </p:nvSpPr>
          <p:spPr>
            <a:xfrm>
              <a:off x="665958" y="319364"/>
              <a:ext cx="510027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 – 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35</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7581E745-BE20-4BC2-A4D1-4124AFEC837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93440" y="1426901"/>
            <a:ext cx="9005119" cy="4320000"/>
          </a:xfrm>
          <a:prstGeom prst="rect">
            <a:avLst/>
          </a:prstGeom>
          <a:noFill/>
          <a:ln>
            <a:noFill/>
          </a:ln>
        </p:spPr>
      </p:pic>
    </p:spTree>
    <p:extLst>
      <p:ext uri="{BB962C8B-B14F-4D97-AF65-F5344CB8AC3E}">
        <p14:creationId xmlns:p14="http://schemas.microsoft.com/office/powerpoint/2010/main" val="33601003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6E612D-DCC8-20D5-932B-6885AEDC4C1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69120C20-11AC-177F-36BD-FF94C7AA8F9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TW" altLang="en-US"/>
          </a:p>
        </p:txBody>
      </p:sp>
      <p:grpSp>
        <p:nvGrpSpPr>
          <p:cNvPr id="54" name="组合 53">
            <a:extLst>
              <a:ext uri="{FF2B5EF4-FFF2-40B4-BE49-F238E27FC236}">
                <a16:creationId xmlns:a16="http://schemas.microsoft.com/office/drawing/2014/main" id="{F347CA6A-0964-FE87-56ED-DDA95E6898BD}"/>
              </a:ext>
            </a:extLst>
          </p:cNvPr>
          <p:cNvGrpSpPr/>
          <p:nvPr/>
        </p:nvGrpSpPr>
        <p:grpSpPr>
          <a:xfrm>
            <a:off x="568443" y="319365"/>
            <a:ext cx="4852536" cy="400110"/>
            <a:chOff x="568442" y="319364"/>
            <a:chExt cx="4852536" cy="400111"/>
          </a:xfrm>
        </p:grpSpPr>
        <p:sp>
          <p:nvSpPr>
            <p:cNvPr id="55" name="文本框 23">
              <a:extLst>
                <a:ext uri="{FF2B5EF4-FFF2-40B4-BE49-F238E27FC236}">
                  <a16:creationId xmlns:a16="http://schemas.microsoft.com/office/drawing/2014/main" id="{F9F06747-D887-E8C7-848F-19DB56A125BE}"/>
                </a:ext>
              </a:extLst>
            </p:cNvPr>
            <p:cNvSpPr txBox="1"/>
            <p:nvPr/>
          </p:nvSpPr>
          <p:spPr>
            <a:xfrm>
              <a:off x="665958" y="319364"/>
              <a:ext cx="475502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 </a:t>
              </a:r>
              <a:r>
                <a:rPr lang="en-US" altLang="zh-TW"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a:extLst>
                <a:ext uri="{FF2B5EF4-FFF2-40B4-BE49-F238E27FC236}">
                  <a16:creationId xmlns:a16="http://schemas.microsoft.com/office/drawing/2014/main" id="{5C8D7448-2A08-69FF-4270-49C5362F434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E99E9A9B-F65E-A605-CA69-50B5154CF711}"/>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36</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graphicFrame>
            <p:nvGraphicFramePr>
              <p:cNvPr id="3" name="表格 3">
                <a:extLst>
                  <a:ext uri="{FF2B5EF4-FFF2-40B4-BE49-F238E27FC236}">
                    <a16:creationId xmlns:a16="http://schemas.microsoft.com/office/drawing/2014/main" id="{D9D58663-DA81-845A-5619-9A1AD2F30039}"/>
                  </a:ext>
                </a:extLst>
              </p:cNvPr>
              <p:cNvGraphicFramePr>
                <a:graphicFrameLocks noGrp="1"/>
              </p:cNvGraphicFramePr>
              <p:nvPr/>
            </p:nvGraphicFramePr>
            <p:xfrm>
              <a:off x="1702748" y="948813"/>
              <a:ext cx="8206207" cy="2160000"/>
            </p:xfrm>
            <a:graphic>
              <a:graphicData uri="http://schemas.openxmlformats.org/drawingml/2006/table">
                <a:tbl>
                  <a:tblPr firstRow="1" bandRow="1">
                    <a:tableStyleId>{5C22544A-7EE6-4342-B048-85BDC9FD1C3A}</a:tableStyleId>
                  </a:tblPr>
                  <a:tblGrid>
                    <a:gridCol w="3717274">
                      <a:extLst>
                        <a:ext uri="{9D8B030D-6E8A-4147-A177-3AD203B41FA5}">
                          <a16:colId xmlns:a16="http://schemas.microsoft.com/office/drawing/2014/main" val="3390500385"/>
                        </a:ext>
                      </a:extLst>
                    </a:gridCol>
                    <a:gridCol w="4488933">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Package</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SB48</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3862932"/>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11.8062 </a:t>
                          </a:r>
                          <a:r>
                            <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𝑚𝑊</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pt-BR"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1.075 x 1.074 </a:t>
                          </a:r>
                          <a14:m>
                            <m:oMath xmlns:m="http://schemas.openxmlformats.org/officeDocument/2006/math">
                              <m:sSup>
                                <m:sSupPr>
                                  <m:ctrlPr>
                                    <a:rPr lang="en-US" altLang="zh-TW" sz="1600" i="1" dirty="0" smtClean="0">
                                      <a:solidFill>
                                        <a:schemeClr val="accent6"/>
                                      </a:solidFill>
                                      <a:latin typeface="Cambria Math" panose="02040503050406030204" pitchFamily="18" charset="0"/>
                                    </a:rPr>
                                  </m:ctrlPr>
                                </m:sSupPr>
                                <m:e>
                                  <m:r>
                                    <a:rPr lang="en-US" altLang="zh-TW" sz="1600" b="0" i="1" dirty="0" smtClean="0">
                                      <a:solidFill>
                                        <a:schemeClr val="accent6"/>
                                      </a:solidFill>
                                      <a:latin typeface="Cambria Math" panose="02040503050406030204" pitchFamily="18" charset="0"/>
                                    </a:rPr>
                                    <m:t>𝑚𝑚</m:t>
                                  </m:r>
                                </m:e>
                                <m:sup>
                                  <m:r>
                                    <a:rPr lang="en-US" altLang="zh-TW" sz="1600" b="0" i="1" dirty="0" smtClean="0">
                                      <a:solidFill>
                                        <a:schemeClr val="accent6"/>
                                      </a:solidFill>
                                      <a:latin typeface="Cambria Math" panose="02040503050406030204" pitchFamily="18" charset="0"/>
                                    </a:rPr>
                                    <m:t>2</m:t>
                                  </m:r>
                                </m:sup>
                              </m:sSup>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Choice>
        <mc:Fallback xmlns="">
          <p:graphicFrame>
            <p:nvGraphicFramePr>
              <p:cNvPr id="3" name="表格 3">
                <a:extLst>
                  <a:ext uri="{FF2B5EF4-FFF2-40B4-BE49-F238E27FC236}">
                    <a16:creationId xmlns:a16="http://schemas.microsoft.com/office/drawing/2014/main" id="{D9D58663-DA81-845A-5619-9A1AD2F30039}"/>
                  </a:ext>
                </a:extLst>
              </p:cNvPr>
              <p:cNvGraphicFramePr>
                <a:graphicFrameLocks noGrp="1"/>
              </p:cNvGraphicFramePr>
              <p:nvPr/>
            </p:nvGraphicFramePr>
            <p:xfrm>
              <a:off x="1702748" y="948813"/>
              <a:ext cx="8206207" cy="2160000"/>
            </p:xfrm>
            <a:graphic>
              <a:graphicData uri="http://schemas.openxmlformats.org/drawingml/2006/table">
                <a:tbl>
                  <a:tblPr firstRow="1" bandRow="1">
                    <a:tableStyleId>{5C22544A-7EE6-4342-B048-85BDC9FD1C3A}</a:tableStyleId>
                  </a:tblPr>
                  <a:tblGrid>
                    <a:gridCol w="3717274">
                      <a:extLst>
                        <a:ext uri="{9D8B030D-6E8A-4147-A177-3AD203B41FA5}">
                          <a16:colId xmlns:a16="http://schemas.microsoft.com/office/drawing/2014/main" val="3390500385"/>
                        </a:ext>
                      </a:extLst>
                    </a:gridCol>
                    <a:gridCol w="4488933">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Package</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SB48</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3862932"/>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2904" t="-301695" r="-136" b="-218644"/>
                          </a:stretch>
                        </a:blip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11.8062 </a:t>
                          </a:r>
                          <a:r>
                            <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𝑚𝑊</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2904" t="-501695" r="-136" b="-18644"/>
                          </a:stretch>
                        </a:blipFill>
                      </a:tcPr>
                    </a:tc>
                    <a:extLst>
                      <a:ext uri="{0D108BD9-81ED-4DB2-BD59-A6C34878D82A}">
                        <a16:rowId xmlns:a16="http://schemas.microsoft.com/office/drawing/2014/main" val="2838432433"/>
                      </a:ext>
                    </a:extLst>
                  </a:tr>
                </a:tbl>
              </a:graphicData>
            </a:graphic>
          </p:graphicFrame>
        </mc:Fallback>
      </mc:AlternateContent>
      <p:pic>
        <p:nvPicPr>
          <p:cNvPr id="6" name="圖片 5">
            <a:extLst>
              <a:ext uri="{FF2B5EF4-FFF2-40B4-BE49-F238E27FC236}">
                <a16:creationId xmlns:a16="http://schemas.microsoft.com/office/drawing/2014/main" id="{FD32EB92-613D-5652-53FF-D70C4BD14C6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702749" y="3290089"/>
            <a:ext cx="3189341" cy="3107939"/>
          </a:xfrm>
          <a:prstGeom prst="rect">
            <a:avLst/>
          </a:prstGeom>
          <a:noFill/>
          <a:ln>
            <a:noFill/>
          </a:ln>
        </p:spPr>
      </p:pic>
      <p:pic>
        <p:nvPicPr>
          <p:cNvPr id="7" name="Picture 2" descr="shmoo">
            <a:extLst>
              <a:ext uri="{FF2B5EF4-FFF2-40B4-BE49-F238E27FC236}">
                <a16:creationId xmlns:a16="http://schemas.microsoft.com/office/drawing/2014/main" id="{52CCD5DF-AA66-E6EC-83FF-3D195A79013C}"/>
              </a:ext>
            </a:extLst>
          </p:cNvPr>
          <p:cNvPicPr>
            <a:picLocks noChangeAspect="1" noChangeArrowheads="1"/>
          </p:cNvPicPr>
          <p:nvPr/>
        </p:nvPicPr>
        <p:blipFill rotWithShape="1">
          <a:blip r:embed="rId5" cstate="hqprint">
            <a:extLst>
              <a:ext uri="{28A0092B-C50C-407E-A947-70E740481C1C}">
                <a14:useLocalDpi xmlns:a14="http://schemas.microsoft.com/office/drawing/2010/main" val="0"/>
              </a:ext>
            </a:extLst>
          </a:blip>
          <a:srcRect r="6312"/>
          <a:stretch/>
        </p:blipFill>
        <p:spPr bwMode="auto">
          <a:xfrm>
            <a:off x="5109743" y="3290089"/>
            <a:ext cx="4799213" cy="3248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090068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23"/>
          <p:cNvSpPr txBox="1"/>
          <p:nvPr/>
        </p:nvSpPr>
        <p:spPr>
          <a:xfrm>
            <a:off x="825856" y="319365"/>
            <a:ext cx="1717137" cy="400110"/>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SoC </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期末專題</a:t>
            </a:r>
          </a:p>
        </p:txBody>
      </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37</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552A9295-4318-4561-8245-26DB53520BF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367" t="7260" r="13481" b="8888"/>
          <a:stretch/>
        </p:blipFill>
        <p:spPr>
          <a:xfrm>
            <a:off x="6419644" y="2372163"/>
            <a:ext cx="4855915" cy="4301171"/>
          </a:xfrm>
          <a:prstGeom prst="rect">
            <a:avLst/>
          </a:prstGeom>
        </p:spPr>
      </p:pic>
      <p:sp>
        <p:nvSpPr>
          <p:cNvPr id="11" name="矩形 10">
            <a:extLst>
              <a:ext uri="{FF2B5EF4-FFF2-40B4-BE49-F238E27FC236}">
                <a16:creationId xmlns:a16="http://schemas.microsoft.com/office/drawing/2014/main" id="{6D610FAB-2BDF-481D-960A-5C423D1A3933}"/>
              </a:ext>
            </a:extLst>
          </p:cNvPr>
          <p:cNvSpPr/>
          <p:nvPr/>
        </p:nvSpPr>
        <p:spPr>
          <a:xfrm>
            <a:off x="9829252" y="4602739"/>
            <a:ext cx="1273824" cy="198291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文字方塊 3">
            <a:extLst>
              <a:ext uri="{FF2B5EF4-FFF2-40B4-BE49-F238E27FC236}">
                <a16:creationId xmlns:a16="http://schemas.microsoft.com/office/drawing/2014/main" id="{88FCFBBD-60C2-85F7-F078-EFB29BDBC3E8}"/>
              </a:ext>
            </a:extLst>
          </p:cNvPr>
          <p:cNvSpPr txBox="1"/>
          <p:nvPr/>
        </p:nvSpPr>
        <p:spPr>
          <a:xfrm>
            <a:off x="604703" y="673612"/>
            <a:ext cx="5330499" cy="6101927"/>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Implementing Caravel SoC using Xilinx PYNQ-Z2 FPGA</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An accelerator for finite impulse response(64), matrix multiplication (4 x 4), and quicksort (11) has been designed and integrated into the </a:t>
            </a:r>
            <a:r>
              <a:rPr lang="en-US" altLang="zh-TW" dirty="0" err="1">
                <a:latin typeface="Times New Roman" panose="02020603050405020304" pitchFamily="18" charset="0"/>
                <a:cs typeface="Times New Roman" panose="02020603050405020304" pitchFamily="18" charset="0"/>
              </a:rPr>
              <a:t>SoC.</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accelerator uses the AXI-4 interface for data transfer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baud rate for the UART has been changed from 9600 to 115200.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type of memory is BRAM with prefetch controller.</a:t>
            </a:r>
          </a:p>
        </p:txBody>
      </p:sp>
      <p:sp>
        <p:nvSpPr>
          <p:cNvPr id="5" name="文字方塊 4">
            <a:extLst>
              <a:ext uri="{FF2B5EF4-FFF2-40B4-BE49-F238E27FC236}">
                <a16:creationId xmlns:a16="http://schemas.microsoft.com/office/drawing/2014/main" id="{F9DAAE04-0EDC-57FC-EF80-EC2A99AAE8EF}"/>
              </a:ext>
            </a:extLst>
          </p:cNvPr>
          <p:cNvSpPr txBox="1"/>
          <p:nvPr/>
        </p:nvSpPr>
        <p:spPr>
          <a:xfrm>
            <a:off x="6539905" y="683301"/>
            <a:ext cx="6118260" cy="1669944"/>
          </a:xfrm>
          <a:prstGeom prst="rect">
            <a:avLst/>
          </a:prstGeom>
          <a:noFill/>
        </p:spPr>
        <p:txBody>
          <a:bodyPr wrap="square">
            <a:spAutoFit/>
          </a:bodyPr>
          <a:lstStyle/>
          <a:p>
            <a:pPr>
              <a:lnSpc>
                <a:spcPct val="200000"/>
              </a:lnSpc>
            </a:pPr>
            <a:r>
              <a:rPr lang="en-US" altLang="zh-TW" dirty="0">
                <a:latin typeface="Times New Roman" panose="02020603050405020304" pitchFamily="18" charset="0"/>
                <a:cs typeface="Times New Roman" panose="02020603050405020304" pitchFamily="18" charset="0"/>
              </a:rPr>
              <a:t>Main Contributions: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of FIR, MM, and QS accelerators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Testbench design and verification</a:t>
            </a:r>
          </a:p>
        </p:txBody>
      </p:sp>
      <p:sp>
        <p:nvSpPr>
          <p:cNvPr id="7" name="等腰三角形 6">
            <a:extLst>
              <a:ext uri="{FF2B5EF4-FFF2-40B4-BE49-F238E27FC236}">
                <a16:creationId xmlns:a16="http://schemas.microsoft.com/office/drawing/2014/main" id="{0F446A37-1E9C-7B37-C8CF-49781F6CB6A5}"/>
              </a:ext>
            </a:extLst>
          </p:cNvPr>
          <p:cNvSpPr/>
          <p:nvPr/>
        </p:nvSpPr>
        <p:spPr>
          <a:xfrm rot="16200000" flipH="1" flipV="1">
            <a:off x="492509" y="454912"/>
            <a:ext cx="304322"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spTree>
    <p:extLst>
      <p:ext uri="{BB962C8B-B14F-4D97-AF65-F5344CB8AC3E}">
        <p14:creationId xmlns:p14="http://schemas.microsoft.com/office/powerpoint/2010/main" val="37602627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38</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A46BE913-0AF9-4301-8BD1-A97D8CA78194}"/>
              </a:ext>
            </a:extLst>
          </p:cNvPr>
          <p:cNvPicPr>
            <a:picLocks noChangeAspect="1"/>
          </p:cNvPicPr>
          <p:nvPr/>
        </p:nvPicPr>
        <p:blipFill>
          <a:blip r:embed="rId3"/>
          <a:stretch>
            <a:fillRect/>
          </a:stretch>
        </p:blipFill>
        <p:spPr>
          <a:xfrm>
            <a:off x="915228" y="912163"/>
            <a:ext cx="6152799" cy="5400000"/>
          </a:xfrm>
          <a:prstGeom prst="rect">
            <a:avLst/>
          </a:prstGeom>
        </p:spPr>
      </p:pic>
      <p:pic>
        <p:nvPicPr>
          <p:cNvPr id="3" name="圖片 2">
            <a:extLst>
              <a:ext uri="{FF2B5EF4-FFF2-40B4-BE49-F238E27FC236}">
                <a16:creationId xmlns:a16="http://schemas.microsoft.com/office/drawing/2014/main" id="{0644B1BB-93A2-F96B-B2D7-31B43554E5C0}"/>
              </a:ext>
            </a:extLst>
          </p:cNvPr>
          <p:cNvPicPr>
            <a:picLocks noChangeAspect="1"/>
          </p:cNvPicPr>
          <p:nvPr/>
        </p:nvPicPr>
        <p:blipFill>
          <a:blip r:embed="rId4"/>
          <a:stretch>
            <a:fillRect/>
          </a:stretch>
        </p:blipFill>
        <p:spPr>
          <a:xfrm>
            <a:off x="7624175" y="1921260"/>
            <a:ext cx="3761984" cy="3646008"/>
          </a:xfrm>
          <a:prstGeom prst="rect">
            <a:avLst/>
          </a:prstGeom>
        </p:spPr>
      </p:pic>
    </p:spTree>
    <p:extLst>
      <p:ext uri="{BB962C8B-B14F-4D97-AF65-F5344CB8AC3E}">
        <p14:creationId xmlns:p14="http://schemas.microsoft.com/office/powerpoint/2010/main" val="41608780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39</a:t>
            </a:r>
            <a:endParaRPr lang="zh-TW" altLang="en-US" dirty="0">
              <a:latin typeface="Times New Roman" panose="02020603050405020304" pitchFamily="18" charset="0"/>
              <a:cs typeface="Times New Roman" panose="02020603050405020304" pitchFamily="18" charset="0"/>
            </a:endParaRPr>
          </a:p>
        </p:txBody>
      </p:sp>
      <p:pic>
        <p:nvPicPr>
          <p:cNvPr id="9" name="圖片 8">
            <a:extLst>
              <a:ext uri="{FF2B5EF4-FFF2-40B4-BE49-F238E27FC236}">
                <a16:creationId xmlns:a16="http://schemas.microsoft.com/office/drawing/2014/main" id="{233CEF9F-9F2A-447F-9C1D-62A50DC97FD4}"/>
              </a:ext>
            </a:extLst>
          </p:cNvPr>
          <p:cNvPicPr>
            <a:picLocks noChangeAspect="1"/>
          </p:cNvPicPr>
          <p:nvPr/>
        </p:nvPicPr>
        <p:blipFill rotWithShape="1">
          <a:blip r:embed="rId3"/>
          <a:srcRect l="9403"/>
          <a:stretch/>
        </p:blipFill>
        <p:spPr bwMode="auto">
          <a:xfrm>
            <a:off x="696000" y="1021718"/>
            <a:ext cx="10800000" cy="54978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17620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5645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個人簡介</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3317586" y="763164"/>
            <a:ext cx="8874414" cy="5576719"/>
          </a:xfrm>
          <a:prstGeom prst="rect">
            <a:avLst/>
          </a:prstGeom>
          <a:noFill/>
        </p:spPr>
        <p:txBody>
          <a:bodyPr wrap="square" rtlCol="0">
            <a:spAutoFit/>
          </a:bodyPr>
          <a:lstStyle/>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姓        名：蘇柏丞</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生        日：</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2001/07/13</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信        箱：</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hlinkClick r:id="rId3"/>
              </a:rPr>
              <a:t>fossum2523@gmail.com</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電        話：</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0981-933-963</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學</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歷：臺灣科技大學電子工程學系</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指導教授：林銘波教授</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實  驗  室：數位積體電路實驗室</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經        歷：</a:t>
            </a:r>
            <a:r>
              <a:rPr lang="zh-TW" altLang="en-US" sz="2000" b="1" dirty="0">
                <a:latin typeface="Times New Roman" panose="02020603050405020304" pitchFamily="18" charset="0"/>
                <a:ea typeface="微軟正黑體" panose="020B0604030504040204" pitchFamily="34" charset="-120"/>
                <a:cs typeface="Times New Roman" panose="02020603050405020304" pitchFamily="18" charset="0"/>
              </a:rPr>
              <a:t>碩士班榮獲電子所碩士優秀獎學金</a:t>
            </a:r>
            <a:endPar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b="1" dirty="0">
                <a:latin typeface="Times New Roman" panose="02020603050405020304" pitchFamily="18" charset="0"/>
                <a:ea typeface="微軟正黑體" panose="020B0604030504040204" pitchFamily="34" charset="-120"/>
                <a:cs typeface="Times New Roman" panose="02020603050405020304" pitchFamily="18" charset="0"/>
              </a:rPr>
              <a:t>      第十七屆數位訊號處理創思設計競賽 入圍</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相關課程：</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NTU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系統晶片設計實驗</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、高等數位訊號處理</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 </a:t>
            </a:r>
            <a:b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b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NTUST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FPGA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系統設計實務</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、超大型積體電路設計</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高等計算機演算法</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、超大型積體電路測試</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修習中</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p>
        </p:txBody>
      </p:sp>
      <p:pic>
        <p:nvPicPr>
          <p:cNvPr id="4" name="圖片 3">
            <a:extLst>
              <a:ext uri="{FF2B5EF4-FFF2-40B4-BE49-F238E27FC236}">
                <a16:creationId xmlns:a16="http://schemas.microsoft.com/office/drawing/2014/main" id="{9957AE4E-87CE-4782-AAFD-D78B98D2BB63}"/>
              </a:ext>
            </a:extLst>
          </p:cNvPr>
          <p:cNvPicPr>
            <a:picLocks noChangeAspect="1"/>
          </p:cNvPicPr>
          <p:nvPr/>
        </p:nvPicPr>
        <p:blipFill>
          <a:blip r:embed="rId4"/>
          <a:stretch>
            <a:fillRect/>
          </a:stretch>
        </p:blipFill>
        <p:spPr>
          <a:xfrm>
            <a:off x="623502" y="921652"/>
            <a:ext cx="2431742" cy="3646449"/>
          </a:xfrm>
          <a:prstGeom prst="rect">
            <a:avLst/>
          </a:prstGeom>
        </p:spPr>
      </p:pic>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659081" y="-872837"/>
            <a:ext cx="8738755" cy="8603673"/>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sp>
        <p:nvSpPr>
          <p:cNvPr id="23" name="矩形 22"/>
          <p:cNvSpPr/>
          <p:nvPr/>
        </p:nvSpPr>
        <p:spPr>
          <a:xfrm>
            <a:off x="3885297" y="4005263"/>
            <a:ext cx="4421403" cy="523220"/>
          </a:xfrm>
          <a:prstGeom prst="rect">
            <a:avLst/>
          </a:prstGeom>
        </p:spPr>
        <p:txBody>
          <a:bodyPr wrap="none">
            <a:spAutoFit/>
          </a:bodyPr>
          <a:lstStyle/>
          <a:p>
            <a:pPr algn="ctr"/>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Thank you for your attention.</a:t>
            </a:r>
          </a:p>
        </p:txBody>
      </p:sp>
      <p:sp>
        <p:nvSpPr>
          <p:cNvPr id="32" name="文本框 31">
            <a:extLst>
              <a:ext uri="{FF2B5EF4-FFF2-40B4-BE49-F238E27FC236}">
                <a16:creationId xmlns:a16="http://schemas.microsoft.com/office/drawing/2014/main" id="{88C59FE2-D937-410B-85AA-96AA917379D0}"/>
              </a:ext>
            </a:extLst>
          </p:cNvPr>
          <p:cNvSpPr txBox="1"/>
          <p:nvPr/>
        </p:nvSpPr>
        <p:spPr>
          <a:xfrm>
            <a:off x="1416048" y="2951651"/>
            <a:ext cx="9359900" cy="892552"/>
          </a:xfrm>
          <a:prstGeom prst="rect">
            <a:avLst/>
          </a:prstGeom>
        </p:spPr>
        <p:txBody>
          <a:bodyPr wrap="square" rtlCol="0">
            <a:spAutoFit/>
          </a:bodyPr>
          <a:lstStyle/>
          <a:p>
            <a:pPr algn="ctr"/>
            <a:r>
              <a:rPr lang="zh-TW" altLang="en-US" sz="5200" dirty="0">
                <a:latin typeface="Times New Roman" panose="02020603050405020304" pitchFamily="18" charset="0"/>
                <a:ea typeface="微軟正黑體" panose="020B0604030504040204" pitchFamily="34" charset="-120"/>
                <a:cs typeface="Times New Roman" panose="02020603050405020304" pitchFamily="18" charset="0"/>
              </a:rPr>
              <a:t>感謝聆聽</a:t>
            </a:r>
            <a:endParaRPr lang="zh-CN" altLang="en-US" sz="5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16054423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a:t>
            </a:r>
            <a:endParaRPr lang="zh-CN" altLang="en-US" dirty="0"/>
          </a:p>
        </p:txBody>
      </p:sp>
      <p:grpSp>
        <p:nvGrpSpPr>
          <p:cNvPr id="54" name="组合 53"/>
          <p:cNvGrpSpPr/>
          <p:nvPr/>
        </p:nvGrpSpPr>
        <p:grpSpPr>
          <a:xfrm>
            <a:off x="568443" y="319365"/>
            <a:ext cx="2770299" cy="400110"/>
            <a:chOff x="568442" y="319364"/>
            <a:chExt cx="2770299" cy="400111"/>
          </a:xfrm>
        </p:grpSpPr>
        <p:sp>
          <p:nvSpPr>
            <p:cNvPr id="55" name="文本框 23"/>
            <p:cNvSpPr txBox="1"/>
            <p:nvPr/>
          </p:nvSpPr>
          <p:spPr>
            <a:xfrm>
              <a:off x="665958" y="319364"/>
              <a:ext cx="2672783" cy="400111"/>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Fiat-Shamir with Aborts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8602566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7221839" cy="400110"/>
            <a:chOff x="568442" y="319364"/>
            <a:chExt cx="7221839" cy="400111"/>
          </a:xfrm>
        </p:grpSpPr>
        <p:sp>
          <p:nvSpPr>
            <p:cNvPr id="55" name="文本框 23"/>
            <p:cNvSpPr txBox="1"/>
            <p:nvPr/>
          </p:nvSpPr>
          <p:spPr>
            <a:xfrm>
              <a:off x="665958" y="319364"/>
              <a:ext cx="7124323" cy="400111"/>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系統晶片設計實驗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Configuration Register Address Map and FIR</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33</a:t>
            </a:r>
            <a:endParaRPr lang="zh-TW" altLang="en-US" dirty="0">
              <a:latin typeface="Times New Roman" panose="02020603050405020304" pitchFamily="18" charset="0"/>
              <a:cs typeface="Times New Roman" panose="02020603050405020304" pitchFamily="18" charset="0"/>
            </a:endParaRPr>
          </a:p>
        </p:txBody>
      </p:sp>
      <p:graphicFrame>
        <p:nvGraphicFramePr>
          <p:cNvPr id="7" name="表格 6">
            <a:extLst>
              <a:ext uri="{FF2B5EF4-FFF2-40B4-BE49-F238E27FC236}">
                <a16:creationId xmlns:a16="http://schemas.microsoft.com/office/drawing/2014/main" id="{A591550E-5DAD-4A62-82D4-B09B73676333}"/>
              </a:ext>
            </a:extLst>
          </p:cNvPr>
          <p:cNvGraphicFramePr>
            <a:graphicFrameLocks noGrp="1"/>
          </p:cNvGraphicFramePr>
          <p:nvPr/>
        </p:nvGraphicFramePr>
        <p:xfrm>
          <a:off x="568442" y="1106629"/>
          <a:ext cx="5986738" cy="4251660"/>
        </p:xfrm>
        <a:graphic>
          <a:graphicData uri="http://schemas.openxmlformats.org/drawingml/2006/table">
            <a:tbl>
              <a:tblPr firstRow="1" firstCol="1" bandRow="1"/>
              <a:tblGrid>
                <a:gridCol w="3325967">
                  <a:extLst>
                    <a:ext uri="{9D8B030D-6E8A-4147-A177-3AD203B41FA5}">
                      <a16:colId xmlns:a16="http://schemas.microsoft.com/office/drawing/2014/main" val="1860776732"/>
                    </a:ext>
                  </a:extLst>
                </a:gridCol>
                <a:gridCol w="2660771">
                  <a:extLst>
                    <a:ext uri="{9D8B030D-6E8A-4147-A177-3AD203B41FA5}">
                      <a16:colId xmlns:a16="http://schemas.microsoft.com/office/drawing/2014/main" val="129680164"/>
                    </a:ext>
                  </a:extLst>
                </a:gridCol>
              </a:tblGrid>
              <a:tr h="708610">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User Project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6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Base Address Map</a:t>
                      </a:r>
                      <a:endParaRPr lang="zh-TW" sz="16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439153446"/>
                  </a:ext>
                </a:extLst>
              </a:tr>
              <a:tr h="708610">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Memory Starting</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3800_0000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7878910"/>
                  </a:ext>
                </a:extLst>
              </a:tr>
              <a:tr h="708610">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FIR Base Address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3600_0000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6427347"/>
                  </a:ext>
                </a:extLst>
              </a:tr>
              <a:tr h="7086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3400_0000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4363435"/>
                  </a:ext>
                </a:extLst>
              </a:tr>
              <a:tr h="708610">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Quick Sort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3200_0000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5345881"/>
                  </a:ext>
                </a:extLst>
              </a:tr>
              <a:tr h="708610">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UART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3000_0000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4467686"/>
                  </a:ext>
                </a:extLst>
              </a:tr>
            </a:tbl>
          </a:graphicData>
        </a:graphic>
      </p:graphicFrame>
      <p:graphicFrame>
        <p:nvGraphicFramePr>
          <p:cNvPr id="3" name="表格 2">
            <a:extLst>
              <a:ext uri="{FF2B5EF4-FFF2-40B4-BE49-F238E27FC236}">
                <a16:creationId xmlns:a16="http://schemas.microsoft.com/office/drawing/2014/main" id="{910E04B0-B7AA-7368-836A-D4FB8C5862F5}"/>
              </a:ext>
            </a:extLst>
          </p:cNvPr>
          <p:cNvGraphicFramePr>
            <a:graphicFrameLocks noGrp="1"/>
          </p:cNvGraphicFramePr>
          <p:nvPr/>
        </p:nvGraphicFramePr>
        <p:xfrm>
          <a:off x="6727419" y="1106629"/>
          <a:ext cx="4896139" cy="4251660"/>
        </p:xfrm>
        <a:graphic>
          <a:graphicData uri="http://schemas.openxmlformats.org/drawingml/2006/table">
            <a:tbl>
              <a:tblPr firstRow="1" firstCol="1" bandRow="1"/>
              <a:tblGrid>
                <a:gridCol w="1503391">
                  <a:extLst>
                    <a:ext uri="{9D8B030D-6E8A-4147-A177-3AD203B41FA5}">
                      <a16:colId xmlns:a16="http://schemas.microsoft.com/office/drawing/2014/main" val="3496151973"/>
                    </a:ext>
                  </a:extLst>
                </a:gridCol>
                <a:gridCol w="628182">
                  <a:extLst>
                    <a:ext uri="{9D8B030D-6E8A-4147-A177-3AD203B41FA5}">
                      <a16:colId xmlns:a16="http://schemas.microsoft.com/office/drawing/2014/main" val="880405108"/>
                    </a:ext>
                  </a:extLst>
                </a:gridCol>
                <a:gridCol w="2764566">
                  <a:extLst>
                    <a:ext uri="{9D8B030D-6E8A-4147-A177-3AD203B41FA5}">
                      <a16:colId xmlns:a16="http://schemas.microsoft.com/office/drawing/2014/main" val="3878580922"/>
                    </a:ext>
                  </a:extLst>
                </a:gridCol>
              </a:tblGrid>
              <a:tr h="45416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FIR</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6498584"/>
                  </a:ext>
                </a:extLst>
              </a:tr>
              <a:tr h="396170">
                <a:tc rowSpan="5">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0x00</a:t>
                      </a:r>
                      <a:endParaRPr lang="zh-TW"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ap_start</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(r/w)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8593863"/>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[1]</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ap_done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158732"/>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ap_idle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8876700"/>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[3]</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X[n]_ready to accept input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6404557"/>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is ready to read</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73737"/>
                  </a:ext>
                </a:extLst>
              </a:tr>
              <a:tr h="454162">
                <a:tc>
                  <a:txBody>
                    <a:bodyPr/>
                    <a:lstStyle/>
                    <a:p>
                      <a:pPr algn="ctr">
                        <a:lnSpc>
                          <a:spcPts val="1800"/>
                        </a:lnSpc>
                      </a:pPr>
                      <a:r>
                        <a:rPr lang="en-US" altLang="zh-TW" sz="14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0x10-13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data-length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9495483"/>
                  </a:ext>
                </a:extLst>
              </a:tr>
              <a:tr h="454162">
                <a:tc>
                  <a:txBody>
                    <a:bodyPr/>
                    <a:lstStyle/>
                    <a:p>
                      <a:pPr algn="ctr">
                        <a:lnSpc>
                          <a:spcPts val="1800"/>
                        </a:lnSpc>
                      </a:pPr>
                      <a:r>
                        <a:rPr lang="en-US" sz="14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0x40-7F</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Tap parameters</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434363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0x80-83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pt-BR"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 input (r/w)</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206786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0x84-87</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output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0621262"/>
                  </a:ext>
                </a:extLst>
              </a:tr>
            </a:tbl>
          </a:graphicData>
        </a:graphic>
      </p:graphicFrame>
    </p:spTree>
    <p:extLst>
      <p:ext uri="{BB962C8B-B14F-4D97-AF65-F5344CB8AC3E}">
        <p14:creationId xmlns:p14="http://schemas.microsoft.com/office/powerpoint/2010/main" val="41565055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16548" cy="400110"/>
            <a:chOff x="568442" y="319364"/>
            <a:chExt cx="3116548" cy="400111"/>
          </a:xfrm>
        </p:grpSpPr>
        <p:sp>
          <p:nvSpPr>
            <p:cNvPr id="55" name="文本框 23"/>
            <p:cNvSpPr txBox="1"/>
            <p:nvPr/>
          </p:nvSpPr>
          <p:spPr>
            <a:xfrm>
              <a:off x="665958" y="319364"/>
              <a:ext cx="3019032"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-FFT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09</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graphicFrame>
            <p:nvGraphicFramePr>
              <p:cNvPr id="3" name="表格 3">
                <a:extLst>
                  <a:ext uri="{FF2B5EF4-FFF2-40B4-BE49-F238E27FC236}">
                    <a16:creationId xmlns:a16="http://schemas.microsoft.com/office/drawing/2014/main" id="{582C0FE0-7993-4522-A74C-A7C91D367E9B}"/>
                  </a:ext>
                </a:extLst>
              </p:cNvPr>
              <p:cNvGraphicFramePr>
                <a:graphicFrameLocks noGrp="1"/>
              </p:cNvGraphicFramePr>
              <p:nvPr>
                <p:extLst>
                  <p:ext uri="{D42A27DB-BD31-4B8C-83A1-F6EECF244321}">
                    <p14:modId xmlns:p14="http://schemas.microsoft.com/office/powerpoint/2010/main" val="4017809838"/>
                  </p:ext>
                </p:extLst>
              </p:nvPr>
            </p:nvGraphicFramePr>
            <p:xfrm>
              <a:off x="2748000" y="2304526"/>
              <a:ext cx="6696000" cy="1152000"/>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090365968"/>
                        </a:ext>
                      </a:extLst>
                    </a:gridCol>
                    <a:gridCol w="1440000">
                      <a:extLst>
                        <a:ext uri="{9D8B030D-6E8A-4147-A177-3AD203B41FA5}">
                          <a16:colId xmlns:a16="http://schemas.microsoft.com/office/drawing/2014/main" val="3717068191"/>
                        </a:ext>
                      </a:extLst>
                    </a:gridCol>
                    <a:gridCol w="1080000">
                      <a:extLst>
                        <a:ext uri="{9D8B030D-6E8A-4147-A177-3AD203B41FA5}">
                          <a16:colId xmlns:a16="http://schemas.microsoft.com/office/drawing/2014/main" val="1175157336"/>
                        </a:ext>
                      </a:extLst>
                    </a:gridCol>
                    <a:gridCol w="1080000">
                      <a:extLst>
                        <a:ext uri="{9D8B030D-6E8A-4147-A177-3AD203B41FA5}">
                          <a16:colId xmlns:a16="http://schemas.microsoft.com/office/drawing/2014/main" val="1506179898"/>
                        </a:ext>
                      </a:extLst>
                    </a:gridCol>
                    <a:gridCol w="1080000">
                      <a:extLst>
                        <a:ext uri="{9D8B030D-6E8A-4147-A177-3AD203B41FA5}">
                          <a16:colId xmlns:a16="http://schemas.microsoft.com/office/drawing/2014/main" val="2192548674"/>
                        </a:ext>
                      </a:extLst>
                    </a:gridCol>
                    <a:gridCol w="1296000">
                      <a:extLst>
                        <a:ext uri="{9D8B030D-6E8A-4147-A177-3AD203B41FA5}">
                          <a16:colId xmlns:a16="http://schemas.microsoft.com/office/drawing/2014/main" val="2799278061"/>
                        </a:ext>
                      </a:extLst>
                    </a:gridCol>
                  </a:tblGrid>
                  <a:tr h="288000">
                    <a:tc gridSpan="6">
                      <a:txBody>
                        <a:bodyPr/>
                        <a:lstStyle/>
                        <a:p>
                          <a:pPr algn="ctr"/>
                          <a:r>
                            <a:rPr lang="zh-TW" altLang="en-US" sz="12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硬體規格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7469591"/>
                      </a:ext>
                    </a:extLst>
                  </a:tr>
                  <a:tr h="288000">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時脈頻率</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腳位數量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面積</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9197043"/>
                      </a:ext>
                    </a:extLst>
                  </a:tr>
                  <a:tr h="288000">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電源</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013559"/>
                      </a:ext>
                    </a:extLst>
                  </a:tr>
                  <a:tr h="288000">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50MHz</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0.429</a:t>
                          </a:r>
                          <a14:m>
                            <m:oMath xmlns:m="http://schemas.openxmlformats.org/officeDocument/2006/math">
                              <m:sSup>
                                <m:sSupPr>
                                  <m:ctrlPr>
                                    <a:rPr lang="en-US" altLang="zh-TW" sz="1200" i="1" smtClean="0">
                                      <a:latin typeface="Cambria Math" panose="02040503050406030204" pitchFamily="18" charset="0"/>
                                    </a:rPr>
                                  </m:ctrlPr>
                                </m:sSupPr>
                                <m:e>
                                  <m:r>
                                    <a:rPr lang="en-US" altLang="zh-TW" sz="1200" b="0" i="1" smtClean="0">
                                      <a:latin typeface="Cambria Math" panose="02040503050406030204" pitchFamily="18" charset="0"/>
                                    </a:rPr>
                                    <m:t>𝑚𝑚</m:t>
                                  </m:r>
                                </m:e>
                                <m:sup>
                                  <m:r>
                                    <a:rPr lang="en-US" altLang="zh-TW" sz="1200" b="0" i="1" smtClean="0">
                                      <a:latin typeface="Cambria Math" panose="02040503050406030204" pitchFamily="18" charset="0"/>
                                    </a:rPr>
                                    <m:t>2</m:t>
                                  </m:r>
                                </m:sup>
                              </m:sSup>
                            </m:oMath>
                          </a14:m>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74842802"/>
                      </a:ext>
                    </a:extLst>
                  </a:tr>
                </a:tbl>
              </a:graphicData>
            </a:graphic>
          </p:graphicFrame>
        </mc:Choice>
        <mc:Fallback xmlns="">
          <p:graphicFrame>
            <p:nvGraphicFramePr>
              <p:cNvPr id="3" name="表格 3">
                <a:extLst>
                  <a:ext uri="{FF2B5EF4-FFF2-40B4-BE49-F238E27FC236}">
                    <a16:creationId xmlns:a16="http://schemas.microsoft.com/office/drawing/2014/main" id="{582C0FE0-7993-4522-A74C-A7C91D367E9B}"/>
                  </a:ext>
                </a:extLst>
              </p:cNvPr>
              <p:cNvGraphicFramePr>
                <a:graphicFrameLocks noGrp="1"/>
              </p:cNvGraphicFramePr>
              <p:nvPr>
                <p:extLst>
                  <p:ext uri="{D42A27DB-BD31-4B8C-83A1-F6EECF244321}">
                    <p14:modId xmlns:p14="http://schemas.microsoft.com/office/powerpoint/2010/main" val="4017809838"/>
                  </p:ext>
                </p:extLst>
              </p:nvPr>
            </p:nvGraphicFramePr>
            <p:xfrm>
              <a:off x="2748000" y="2304526"/>
              <a:ext cx="6696000" cy="1152000"/>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090365968"/>
                        </a:ext>
                      </a:extLst>
                    </a:gridCol>
                    <a:gridCol w="1440000">
                      <a:extLst>
                        <a:ext uri="{9D8B030D-6E8A-4147-A177-3AD203B41FA5}">
                          <a16:colId xmlns:a16="http://schemas.microsoft.com/office/drawing/2014/main" val="3717068191"/>
                        </a:ext>
                      </a:extLst>
                    </a:gridCol>
                    <a:gridCol w="1080000">
                      <a:extLst>
                        <a:ext uri="{9D8B030D-6E8A-4147-A177-3AD203B41FA5}">
                          <a16:colId xmlns:a16="http://schemas.microsoft.com/office/drawing/2014/main" val="1175157336"/>
                        </a:ext>
                      </a:extLst>
                    </a:gridCol>
                    <a:gridCol w="1080000">
                      <a:extLst>
                        <a:ext uri="{9D8B030D-6E8A-4147-A177-3AD203B41FA5}">
                          <a16:colId xmlns:a16="http://schemas.microsoft.com/office/drawing/2014/main" val="1506179898"/>
                        </a:ext>
                      </a:extLst>
                    </a:gridCol>
                    <a:gridCol w="1080000">
                      <a:extLst>
                        <a:ext uri="{9D8B030D-6E8A-4147-A177-3AD203B41FA5}">
                          <a16:colId xmlns:a16="http://schemas.microsoft.com/office/drawing/2014/main" val="2192548674"/>
                        </a:ext>
                      </a:extLst>
                    </a:gridCol>
                    <a:gridCol w="1296000">
                      <a:extLst>
                        <a:ext uri="{9D8B030D-6E8A-4147-A177-3AD203B41FA5}">
                          <a16:colId xmlns:a16="http://schemas.microsoft.com/office/drawing/2014/main" val="2799278061"/>
                        </a:ext>
                      </a:extLst>
                    </a:gridCol>
                  </a:tblGrid>
                  <a:tr h="288000">
                    <a:tc gridSpan="6">
                      <a:txBody>
                        <a:bodyPr/>
                        <a:lstStyle/>
                        <a:p>
                          <a:pPr algn="ctr"/>
                          <a:r>
                            <a:rPr lang="zh-TW" altLang="en-US" sz="12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硬體規格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7469591"/>
                      </a:ext>
                    </a:extLst>
                  </a:tr>
                  <a:tr h="288000">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時脈頻率</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腳位數量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面積</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9197043"/>
                      </a:ext>
                    </a:extLst>
                  </a:tr>
                  <a:tr h="288000">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電源</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013559"/>
                      </a:ext>
                    </a:extLst>
                  </a:tr>
                  <a:tr h="288000">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50MHz</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6432" t="-306383" r="-469" b="-12766"/>
                          </a:stretch>
                        </a:blipFill>
                      </a:tcPr>
                    </a:tc>
                    <a:extLst>
                      <a:ext uri="{0D108BD9-81ED-4DB2-BD59-A6C34878D82A}">
                        <a16:rowId xmlns:a16="http://schemas.microsoft.com/office/drawing/2014/main" val="3874842802"/>
                      </a:ext>
                    </a:extLst>
                  </a:tr>
                </a:tbl>
              </a:graphicData>
            </a:graphic>
          </p:graphicFrame>
        </mc:Fallback>
      </mc:AlternateContent>
      <p:graphicFrame>
        <p:nvGraphicFramePr>
          <p:cNvPr id="4" name="表格 4">
            <a:extLst>
              <a:ext uri="{FF2B5EF4-FFF2-40B4-BE49-F238E27FC236}">
                <a16:creationId xmlns:a16="http://schemas.microsoft.com/office/drawing/2014/main" id="{9E531751-225B-481A-82D5-0027AC4AB657}"/>
              </a:ext>
            </a:extLst>
          </p:cNvPr>
          <p:cNvGraphicFramePr>
            <a:graphicFrameLocks noGrp="1"/>
          </p:cNvGraphicFramePr>
          <p:nvPr>
            <p:extLst>
              <p:ext uri="{D42A27DB-BD31-4B8C-83A1-F6EECF244321}">
                <p14:modId xmlns:p14="http://schemas.microsoft.com/office/powerpoint/2010/main" val="2403304176"/>
              </p:ext>
            </p:extLst>
          </p:nvPr>
        </p:nvGraphicFramePr>
        <p:xfrm>
          <a:off x="151760" y="4006976"/>
          <a:ext cx="6356800" cy="1728000"/>
        </p:xfrm>
        <a:graphic>
          <a:graphicData uri="http://schemas.openxmlformats.org/drawingml/2006/table">
            <a:tbl>
              <a:tblPr firstRow="1" bandRow="1">
                <a:tableStyleId>{5C22544A-7EE6-4342-B048-85BDC9FD1C3A}</a:tableStyleId>
              </a:tblPr>
              <a:tblGrid>
                <a:gridCol w="812800">
                  <a:extLst>
                    <a:ext uri="{9D8B030D-6E8A-4147-A177-3AD203B41FA5}">
                      <a16:colId xmlns:a16="http://schemas.microsoft.com/office/drawing/2014/main" val="2054976279"/>
                    </a:ext>
                  </a:extLst>
                </a:gridCol>
                <a:gridCol w="648000">
                  <a:extLst>
                    <a:ext uri="{9D8B030D-6E8A-4147-A177-3AD203B41FA5}">
                      <a16:colId xmlns:a16="http://schemas.microsoft.com/office/drawing/2014/main" val="110113594"/>
                    </a:ext>
                  </a:extLst>
                </a:gridCol>
                <a:gridCol w="648000">
                  <a:extLst>
                    <a:ext uri="{9D8B030D-6E8A-4147-A177-3AD203B41FA5}">
                      <a16:colId xmlns:a16="http://schemas.microsoft.com/office/drawing/2014/main" val="3792263228"/>
                    </a:ext>
                  </a:extLst>
                </a:gridCol>
                <a:gridCol w="1008000">
                  <a:extLst>
                    <a:ext uri="{9D8B030D-6E8A-4147-A177-3AD203B41FA5}">
                      <a16:colId xmlns:a16="http://schemas.microsoft.com/office/drawing/2014/main" val="1395972002"/>
                    </a:ext>
                  </a:extLst>
                </a:gridCol>
                <a:gridCol w="540000">
                  <a:extLst>
                    <a:ext uri="{9D8B030D-6E8A-4147-A177-3AD203B41FA5}">
                      <a16:colId xmlns:a16="http://schemas.microsoft.com/office/drawing/2014/main" val="949481173"/>
                    </a:ext>
                  </a:extLst>
                </a:gridCol>
                <a:gridCol w="540000">
                  <a:extLst>
                    <a:ext uri="{9D8B030D-6E8A-4147-A177-3AD203B41FA5}">
                      <a16:colId xmlns:a16="http://schemas.microsoft.com/office/drawing/2014/main" val="1412142992"/>
                    </a:ext>
                  </a:extLst>
                </a:gridCol>
                <a:gridCol w="540000">
                  <a:extLst>
                    <a:ext uri="{9D8B030D-6E8A-4147-A177-3AD203B41FA5}">
                      <a16:colId xmlns:a16="http://schemas.microsoft.com/office/drawing/2014/main" val="3315254988"/>
                    </a:ext>
                  </a:extLst>
                </a:gridCol>
                <a:gridCol w="540000">
                  <a:extLst>
                    <a:ext uri="{9D8B030D-6E8A-4147-A177-3AD203B41FA5}">
                      <a16:colId xmlns:a16="http://schemas.microsoft.com/office/drawing/2014/main" val="2938252578"/>
                    </a:ext>
                  </a:extLst>
                </a:gridCol>
                <a:gridCol w="540000">
                  <a:extLst>
                    <a:ext uri="{9D8B030D-6E8A-4147-A177-3AD203B41FA5}">
                      <a16:colId xmlns:a16="http://schemas.microsoft.com/office/drawing/2014/main" val="1014362449"/>
                    </a:ext>
                  </a:extLst>
                </a:gridCol>
                <a:gridCol w="540000">
                  <a:extLst>
                    <a:ext uri="{9D8B030D-6E8A-4147-A177-3AD203B41FA5}">
                      <a16:colId xmlns:a16="http://schemas.microsoft.com/office/drawing/2014/main" val="2845837363"/>
                    </a:ext>
                  </a:extLst>
                </a:gridCol>
              </a:tblGrid>
              <a:tr h="288000">
                <a:tc gridSpan="10">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軟體規格</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38900196"/>
                  </a:ext>
                </a:extLst>
              </a:tr>
              <a:tr h="288000">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clock</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reset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資料選擇線</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6">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0209125"/>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實部</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虛部</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7640219"/>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474060"/>
                  </a:ext>
                </a:extLst>
              </a:tr>
              <a:tr h="288000">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Bit(s)</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2641380"/>
                  </a:ext>
                </a:extLst>
              </a:tr>
              <a:tr h="288000">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3235334"/>
                  </a:ext>
                </a:extLst>
              </a:tr>
            </a:tbl>
          </a:graphicData>
        </a:graphic>
      </p:graphicFrame>
      <p:graphicFrame>
        <p:nvGraphicFramePr>
          <p:cNvPr id="13" name="表格 4">
            <a:extLst>
              <a:ext uri="{FF2B5EF4-FFF2-40B4-BE49-F238E27FC236}">
                <a16:creationId xmlns:a16="http://schemas.microsoft.com/office/drawing/2014/main" id="{E01672A5-4DDC-4F9D-B2A9-0221F8FBB45E}"/>
              </a:ext>
            </a:extLst>
          </p:cNvPr>
          <p:cNvGraphicFramePr>
            <a:graphicFrameLocks noGrp="1"/>
          </p:cNvGraphicFramePr>
          <p:nvPr>
            <p:extLst>
              <p:ext uri="{D42A27DB-BD31-4B8C-83A1-F6EECF244321}">
                <p14:modId xmlns:p14="http://schemas.microsoft.com/office/powerpoint/2010/main" val="1372710236"/>
              </p:ext>
            </p:extLst>
          </p:nvPr>
        </p:nvGraphicFramePr>
        <p:xfrm>
          <a:off x="6678160" y="4005263"/>
          <a:ext cx="5348800" cy="1728000"/>
        </p:xfrm>
        <a:graphic>
          <a:graphicData uri="http://schemas.openxmlformats.org/drawingml/2006/table">
            <a:tbl>
              <a:tblPr firstRow="1" bandRow="1">
                <a:tableStyleId>{5C22544A-7EE6-4342-B048-85BDC9FD1C3A}</a:tableStyleId>
              </a:tblPr>
              <a:tblGrid>
                <a:gridCol w="812800">
                  <a:extLst>
                    <a:ext uri="{9D8B030D-6E8A-4147-A177-3AD203B41FA5}">
                      <a16:colId xmlns:a16="http://schemas.microsoft.com/office/drawing/2014/main" val="2054976279"/>
                    </a:ext>
                  </a:extLst>
                </a:gridCol>
                <a:gridCol w="648000">
                  <a:extLst>
                    <a:ext uri="{9D8B030D-6E8A-4147-A177-3AD203B41FA5}">
                      <a16:colId xmlns:a16="http://schemas.microsoft.com/office/drawing/2014/main" val="110113594"/>
                    </a:ext>
                  </a:extLst>
                </a:gridCol>
                <a:gridCol w="648000">
                  <a:extLst>
                    <a:ext uri="{9D8B030D-6E8A-4147-A177-3AD203B41FA5}">
                      <a16:colId xmlns:a16="http://schemas.microsoft.com/office/drawing/2014/main" val="3792263228"/>
                    </a:ext>
                  </a:extLst>
                </a:gridCol>
                <a:gridCol w="540000">
                  <a:extLst>
                    <a:ext uri="{9D8B030D-6E8A-4147-A177-3AD203B41FA5}">
                      <a16:colId xmlns:a16="http://schemas.microsoft.com/office/drawing/2014/main" val="949481173"/>
                    </a:ext>
                  </a:extLst>
                </a:gridCol>
                <a:gridCol w="540000">
                  <a:extLst>
                    <a:ext uri="{9D8B030D-6E8A-4147-A177-3AD203B41FA5}">
                      <a16:colId xmlns:a16="http://schemas.microsoft.com/office/drawing/2014/main" val="1412142992"/>
                    </a:ext>
                  </a:extLst>
                </a:gridCol>
                <a:gridCol w="540000">
                  <a:extLst>
                    <a:ext uri="{9D8B030D-6E8A-4147-A177-3AD203B41FA5}">
                      <a16:colId xmlns:a16="http://schemas.microsoft.com/office/drawing/2014/main" val="3315254988"/>
                    </a:ext>
                  </a:extLst>
                </a:gridCol>
                <a:gridCol w="540000">
                  <a:extLst>
                    <a:ext uri="{9D8B030D-6E8A-4147-A177-3AD203B41FA5}">
                      <a16:colId xmlns:a16="http://schemas.microsoft.com/office/drawing/2014/main" val="2938252578"/>
                    </a:ext>
                  </a:extLst>
                </a:gridCol>
                <a:gridCol w="540000">
                  <a:extLst>
                    <a:ext uri="{9D8B030D-6E8A-4147-A177-3AD203B41FA5}">
                      <a16:colId xmlns:a16="http://schemas.microsoft.com/office/drawing/2014/main" val="1014362449"/>
                    </a:ext>
                  </a:extLst>
                </a:gridCol>
                <a:gridCol w="540000">
                  <a:extLst>
                    <a:ext uri="{9D8B030D-6E8A-4147-A177-3AD203B41FA5}">
                      <a16:colId xmlns:a16="http://schemas.microsoft.com/office/drawing/2014/main" val="2845837363"/>
                    </a:ext>
                  </a:extLst>
                </a:gridCol>
              </a:tblGrid>
              <a:tr h="288000">
                <a:tc gridSpan="9">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軟體規格</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輸出</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38900196"/>
                  </a:ext>
                </a:extLst>
              </a:tr>
              <a:tr h="288000">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Ready signal</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Next signal</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6">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資料輸出</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0209125"/>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實部</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虛部</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7640219"/>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474060"/>
                  </a:ext>
                </a:extLst>
              </a:tr>
              <a:tr h="288000">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Bit(s)</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2641380"/>
                  </a:ext>
                </a:extLst>
              </a:tr>
              <a:tr h="288000">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3235334"/>
                  </a:ext>
                </a:extLst>
              </a:tr>
            </a:tbl>
          </a:graphicData>
        </a:graphic>
      </p:graphicFrame>
    </p:spTree>
    <p:extLst>
      <p:ext uri="{BB962C8B-B14F-4D97-AF65-F5344CB8AC3E}">
        <p14:creationId xmlns:p14="http://schemas.microsoft.com/office/powerpoint/2010/main" val="4618949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6"/>
              </a:solidFill>
            </a:endParaRPr>
          </a:p>
        </p:txBody>
      </p:sp>
      <p:grpSp>
        <p:nvGrpSpPr>
          <p:cNvPr id="54" name="组合 53"/>
          <p:cNvGrpSpPr/>
          <p:nvPr/>
        </p:nvGrpSpPr>
        <p:grpSpPr>
          <a:xfrm>
            <a:off x="568443" y="319365"/>
            <a:ext cx="2024647" cy="400110"/>
            <a:chOff x="568442" y="319364"/>
            <a:chExt cx="2024647" cy="400111"/>
          </a:xfrm>
        </p:grpSpPr>
        <p:sp>
          <p:nvSpPr>
            <p:cNvPr id="55" name="文本框 23"/>
            <p:cNvSpPr txBox="1"/>
            <p:nvPr/>
          </p:nvSpPr>
          <p:spPr>
            <a:xfrm>
              <a:off x="665958" y="319364"/>
              <a:ext cx="1927131" cy="400111"/>
            </a:xfrm>
            <a:prstGeom prst="rect">
              <a:avLst/>
            </a:prstGeom>
            <a:noFill/>
          </p:spPr>
          <p:txBody>
            <a:bodyPr wrap="none" rtlCol="0">
              <a:spAutoFit/>
            </a:bodyPr>
            <a:lstStyle/>
            <a:p>
              <a:r>
                <a:rPr lang="en-US" altLang="zh-TW" sz="2000" dirty="0">
                  <a:solidFill>
                    <a:schemeClr val="bg2"/>
                  </a:solidFill>
                  <a:latin typeface="微軟正黑體" panose="020B0604030504040204" pitchFamily="34" charset="-120"/>
                  <a:ea typeface="微軟正黑體" panose="020B0604030504040204" pitchFamily="34" charset="-120"/>
                  <a:cs typeface="+mn-ea"/>
                </a:rPr>
                <a:t>AES Algorithm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52" name="表格 51">
            <a:extLst>
              <a:ext uri="{FF2B5EF4-FFF2-40B4-BE49-F238E27FC236}">
                <a16:creationId xmlns:a16="http://schemas.microsoft.com/office/drawing/2014/main" id="{F42D9BDA-8994-455B-92CC-599B0B68A264}"/>
              </a:ext>
            </a:extLst>
          </p:cNvPr>
          <p:cNvGraphicFramePr>
            <a:graphicFrameLocks noGrp="1"/>
          </p:cNvGraphicFramePr>
          <p:nvPr>
            <p:extLst>
              <p:ext uri="{D42A27DB-BD31-4B8C-83A1-F6EECF244321}">
                <p14:modId xmlns:p14="http://schemas.microsoft.com/office/powerpoint/2010/main" val="887686128"/>
              </p:ext>
            </p:extLst>
          </p:nvPr>
        </p:nvGraphicFramePr>
        <p:xfrm>
          <a:off x="7795833" y="2836646"/>
          <a:ext cx="3780000" cy="2160000"/>
        </p:xfrm>
        <a:graphic>
          <a:graphicData uri="http://schemas.openxmlformats.org/drawingml/2006/table">
            <a:tbl>
              <a:tblPr firstRow="1" firstCol="1" bandRow="1"/>
              <a:tblGrid>
                <a:gridCol w="2340000">
                  <a:extLst>
                    <a:ext uri="{9D8B030D-6E8A-4147-A177-3AD203B41FA5}">
                      <a16:colId xmlns:a16="http://schemas.microsoft.com/office/drawing/2014/main" val="1633469473"/>
                    </a:ext>
                  </a:extLst>
                </a:gridCol>
                <a:gridCol w="1440000">
                  <a:extLst>
                    <a:ext uri="{9D8B030D-6E8A-4147-A177-3AD203B41FA5}">
                      <a16:colId xmlns:a16="http://schemas.microsoft.com/office/drawing/2014/main" val="484967499"/>
                    </a:ext>
                  </a:extLst>
                </a:gridCol>
              </a:tblGrid>
              <a:tr h="360000">
                <a:tc gridSpan="2">
                  <a:txBody>
                    <a:bodyPr/>
                    <a:lstStyle/>
                    <a:p>
                      <a:pPr algn="ctr">
                        <a:lnSpc>
                          <a:spcPct val="100000"/>
                        </a:lnSpc>
                      </a:pPr>
                      <a:r>
                        <a:rPr lang="en-US" altLang="zh-TW" sz="1400" b="0" kern="100" dirty="0">
                          <a:effectLst/>
                          <a:latin typeface="Times New Roman" panose="02020603050405020304" pitchFamily="18" charset="0"/>
                          <a:ea typeface="標楷體" panose="03000509000000000000" pitchFamily="65" charset="-120"/>
                          <a:cs typeface="Times New Roman" panose="02020603050405020304" pitchFamily="18" charset="0"/>
                        </a:rPr>
                        <a:t>AES-128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500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2478427"/>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2682200"/>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Plaintext block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8865"/>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rounds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3958563"/>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Round 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5790822"/>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expanded keys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8030472"/>
                  </a:ext>
                </a:extLst>
              </a:tr>
            </a:tbl>
          </a:graphicData>
        </a:graphic>
      </p:graphicFrame>
      <p:sp>
        <p:nvSpPr>
          <p:cNvPr id="53" name="文字方塊 52">
            <a:extLst>
              <a:ext uri="{FF2B5EF4-FFF2-40B4-BE49-F238E27FC236}">
                <a16:creationId xmlns:a16="http://schemas.microsoft.com/office/drawing/2014/main" id="{137098A5-E892-4BFC-80CE-2C371E474EF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p:pic>
        <p:nvPicPr>
          <p:cNvPr id="171" name="table">
            <a:extLst>
              <a:ext uri="{FF2B5EF4-FFF2-40B4-BE49-F238E27FC236}">
                <a16:creationId xmlns:a16="http://schemas.microsoft.com/office/drawing/2014/main" id="{C5052AEC-18D7-4A81-A488-EED7F6DB3456}"/>
              </a:ext>
            </a:extLst>
          </p:cNvPr>
          <p:cNvPicPr>
            <a:picLocks noChangeAspect="1"/>
          </p:cNvPicPr>
          <p:nvPr/>
        </p:nvPicPr>
        <p:blipFill>
          <a:blip r:embed="rId3"/>
          <a:stretch>
            <a:fillRect/>
          </a:stretch>
        </p:blipFill>
        <p:spPr>
          <a:xfrm>
            <a:off x="950616" y="1185656"/>
            <a:ext cx="2082800" cy="217947"/>
          </a:xfrm>
          <a:prstGeom prst="rect">
            <a:avLst/>
          </a:prstGeom>
        </p:spPr>
      </p:pic>
      <p:grpSp>
        <p:nvGrpSpPr>
          <p:cNvPr id="172" name="群組 171">
            <a:extLst>
              <a:ext uri="{FF2B5EF4-FFF2-40B4-BE49-F238E27FC236}">
                <a16:creationId xmlns:a16="http://schemas.microsoft.com/office/drawing/2014/main" id="{3BC3EA1B-87D3-F049-926C-6B3E67604582}"/>
              </a:ext>
            </a:extLst>
          </p:cNvPr>
          <p:cNvGrpSpPr/>
          <p:nvPr/>
        </p:nvGrpSpPr>
        <p:grpSpPr>
          <a:xfrm>
            <a:off x="387914" y="929492"/>
            <a:ext cx="7428820" cy="5682316"/>
            <a:chOff x="1287236" y="978434"/>
            <a:chExt cx="7428820" cy="5682316"/>
          </a:xfrm>
        </p:grpSpPr>
        <p:sp>
          <p:nvSpPr>
            <p:cNvPr id="175" name="立方體 174">
              <a:extLst>
                <a:ext uri="{FF2B5EF4-FFF2-40B4-BE49-F238E27FC236}">
                  <a16:creationId xmlns:a16="http://schemas.microsoft.com/office/drawing/2014/main" id="{6F12EE5F-3377-C241-95F0-4BCAC6858B98}"/>
                </a:ext>
              </a:extLst>
            </p:cNvPr>
            <p:cNvSpPr/>
            <p:nvPr/>
          </p:nvSpPr>
          <p:spPr>
            <a:xfrm>
              <a:off x="2592278" y="1632423"/>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176" name="直線接點 175">
              <a:extLst>
                <a:ext uri="{FF2B5EF4-FFF2-40B4-BE49-F238E27FC236}">
                  <a16:creationId xmlns:a16="http://schemas.microsoft.com/office/drawing/2014/main" id="{E250B9D1-D5B7-B148-88DE-72CEFAA868E5}"/>
                </a:ext>
              </a:extLst>
            </p:cNvPr>
            <p:cNvCxnSpPr>
              <a:cxnSpLocks/>
            </p:cNvCxnSpPr>
            <p:nvPr/>
          </p:nvCxnSpPr>
          <p:spPr>
            <a:xfrm>
              <a:off x="2592278" y="180629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7" name="直線接點 176">
              <a:extLst>
                <a:ext uri="{FF2B5EF4-FFF2-40B4-BE49-F238E27FC236}">
                  <a16:creationId xmlns:a16="http://schemas.microsoft.com/office/drawing/2014/main" id="{70A33B4C-6322-194A-A3DC-A0CF3A8AC06B}"/>
                </a:ext>
              </a:extLst>
            </p:cNvPr>
            <p:cNvCxnSpPr>
              <a:cxnSpLocks/>
            </p:cNvCxnSpPr>
            <p:nvPr/>
          </p:nvCxnSpPr>
          <p:spPr>
            <a:xfrm>
              <a:off x="2592278" y="187934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8" name="直線接點 177">
              <a:extLst>
                <a:ext uri="{FF2B5EF4-FFF2-40B4-BE49-F238E27FC236}">
                  <a16:creationId xmlns:a16="http://schemas.microsoft.com/office/drawing/2014/main" id="{DC0B2DFA-2EBF-2547-9381-EF9B5A2F5983}"/>
                </a:ext>
              </a:extLst>
            </p:cNvPr>
            <p:cNvCxnSpPr>
              <a:cxnSpLocks/>
            </p:cNvCxnSpPr>
            <p:nvPr/>
          </p:nvCxnSpPr>
          <p:spPr>
            <a:xfrm>
              <a:off x="2592278" y="195239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9" name="直線接點 178">
              <a:extLst>
                <a:ext uri="{FF2B5EF4-FFF2-40B4-BE49-F238E27FC236}">
                  <a16:creationId xmlns:a16="http://schemas.microsoft.com/office/drawing/2014/main" id="{81CEB275-CB35-B248-9D7A-DC15233ED5CF}"/>
                </a:ext>
              </a:extLst>
            </p:cNvPr>
            <p:cNvCxnSpPr>
              <a:cxnSpLocks/>
            </p:cNvCxnSpPr>
            <p:nvPr/>
          </p:nvCxnSpPr>
          <p:spPr>
            <a:xfrm rot="5400000">
              <a:off x="2665848"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0" name="直線接點 179">
              <a:extLst>
                <a:ext uri="{FF2B5EF4-FFF2-40B4-BE49-F238E27FC236}">
                  <a16:creationId xmlns:a16="http://schemas.microsoft.com/office/drawing/2014/main" id="{F9F65861-A063-CA40-A4C3-BEB433CC0DE5}"/>
                </a:ext>
              </a:extLst>
            </p:cNvPr>
            <p:cNvCxnSpPr>
              <a:cxnSpLocks/>
            </p:cNvCxnSpPr>
            <p:nvPr/>
          </p:nvCxnSpPr>
          <p:spPr>
            <a:xfrm rot="5400000">
              <a:off x="2592626"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1" name="直線接點 180">
              <a:extLst>
                <a:ext uri="{FF2B5EF4-FFF2-40B4-BE49-F238E27FC236}">
                  <a16:creationId xmlns:a16="http://schemas.microsoft.com/office/drawing/2014/main" id="{2AD24F25-ECDF-2748-80BD-D9DBBD977724}"/>
                </a:ext>
              </a:extLst>
            </p:cNvPr>
            <p:cNvCxnSpPr>
              <a:cxnSpLocks/>
            </p:cNvCxnSpPr>
            <p:nvPr/>
          </p:nvCxnSpPr>
          <p:spPr>
            <a:xfrm rot="5400000">
              <a:off x="2519403"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2" name="直線接點 181">
              <a:extLst>
                <a:ext uri="{FF2B5EF4-FFF2-40B4-BE49-F238E27FC236}">
                  <a16:creationId xmlns:a16="http://schemas.microsoft.com/office/drawing/2014/main" id="{E384D360-A814-3C4E-BE8B-23BC1154D8FE}"/>
                </a:ext>
              </a:extLst>
            </p:cNvPr>
            <p:cNvCxnSpPr>
              <a:cxnSpLocks/>
              <a:stCxn id="175" idx="1"/>
              <a:endCxn id="175" idx="0"/>
            </p:cNvCxnSpPr>
            <p:nvPr/>
          </p:nvCxnSpPr>
          <p:spPr>
            <a:xfrm flipV="1">
              <a:off x="2740778" y="163242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3" name="直線接點 182">
              <a:extLst>
                <a:ext uri="{FF2B5EF4-FFF2-40B4-BE49-F238E27FC236}">
                  <a16:creationId xmlns:a16="http://schemas.microsoft.com/office/drawing/2014/main" id="{BDFAAD0F-BAFE-1D40-9474-3D2D871043BF}"/>
                </a:ext>
              </a:extLst>
            </p:cNvPr>
            <p:cNvCxnSpPr>
              <a:cxnSpLocks/>
            </p:cNvCxnSpPr>
            <p:nvPr/>
          </p:nvCxnSpPr>
          <p:spPr>
            <a:xfrm flipV="1">
              <a:off x="2665499" y="1637455"/>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4" name="直線接點 183">
              <a:extLst>
                <a:ext uri="{FF2B5EF4-FFF2-40B4-BE49-F238E27FC236}">
                  <a16:creationId xmlns:a16="http://schemas.microsoft.com/office/drawing/2014/main" id="{CC3BE582-0770-4044-A986-980D1A7EE791}"/>
                </a:ext>
              </a:extLst>
            </p:cNvPr>
            <p:cNvCxnSpPr>
              <a:cxnSpLocks/>
            </p:cNvCxnSpPr>
            <p:nvPr/>
          </p:nvCxnSpPr>
          <p:spPr>
            <a:xfrm flipV="1">
              <a:off x="2814001" y="163242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5" name="直線接點 184">
              <a:extLst>
                <a:ext uri="{FF2B5EF4-FFF2-40B4-BE49-F238E27FC236}">
                  <a16:creationId xmlns:a16="http://schemas.microsoft.com/office/drawing/2014/main" id="{7434B023-F8B8-5F42-ADBC-0288ED13CC9E}"/>
                </a:ext>
              </a:extLst>
            </p:cNvPr>
            <p:cNvCxnSpPr>
              <a:cxnSpLocks/>
              <a:stCxn id="175" idx="4"/>
              <a:endCxn id="175" idx="5"/>
            </p:cNvCxnSpPr>
            <p:nvPr/>
          </p:nvCxnSpPr>
          <p:spPr>
            <a:xfrm flipV="1">
              <a:off x="2889278" y="1780574"/>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6" name="直線接點 185">
              <a:extLst>
                <a:ext uri="{FF2B5EF4-FFF2-40B4-BE49-F238E27FC236}">
                  <a16:creationId xmlns:a16="http://schemas.microsoft.com/office/drawing/2014/main" id="{D0D4BA41-672A-774A-9F9B-5EB3022AA833}"/>
                </a:ext>
              </a:extLst>
            </p:cNvPr>
            <p:cNvCxnSpPr>
              <a:cxnSpLocks/>
            </p:cNvCxnSpPr>
            <p:nvPr/>
          </p:nvCxnSpPr>
          <p:spPr>
            <a:xfrm flipV="1">
              <a:off x="2887223" y="171017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7" name="直線接點 186">
              <a:extLst>
                <a:ext uri="{FF2B5EF4-FFF2-40B4-BE49-F238E27FC236}">
                  <a16:creationId xmlns:a16="http://schemas.microsoft.com/office/drawing/2014/main" id="{FE9D1F7B-10A0-0543-B8CA-6DDE1CDC73A2}"/>
                </a:ext>
              </a:extLst>
            </p:cNvPr>
            <p:cNvCxnSpPr>
              <a:cxnSpLocks/>
            </p:cNvCxnSpPr>
            <p:nvPr/>
          </p:nvCxnSpPr>
          <p:spPr>
            <a:xfrm flipV="1">
              <a:off x="2887223" y="185832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188" name="圓角矩形 17">
              <a:extLst>
                <a:ext uri="{FF2B5EF4-FFF2-40B4-BE49-F238E27FC236}">
                  <a16:creationId xmlns:a16="http://schemas.microsoft.com/office/drawing/2014/main" id="{8D406627-F011-684B-BD75-ED5053B5CDE5}"/>
                </a:ext>
              </a:extLst>
            </p:cNvPr>
            <p:cNvSpPr/>
            <p:nvPr/>
          </p:nvSpPr>
          <p:spPr>
            <a:xfrm>
              <a:off x="2088677" y="2148061"/>
              <a:ext cx="1450644" cy="217940"/>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t>Initial transformation</a:t>
              </a:r>
              <a:endParaRPr kumimoji="1" lang="zh-TW" altLang="en-US" sz="1000" dirty="0"/>
            </a:p>
          </p:txBody>
        </p:sp>
        <p:sp>
          <p:nvSpPr>
            <p:cNvPr id="189" name="立方體 188">
              <a:extLst>
                <a:ext uri="{FF2B5EF4-FFF2-40B4-BE49-F238E27FC236}">
                  <a16:creationId xmlns:a16="http://schemas.microsoft.com/office/drawing/2014/main" id="{9B1AD58E-FE31-274A-98C0-F5F2ED1C8627}"/>
                </a:ext>
              </a:extLst>
            </p:cNvPr>
            <p:cNvSpPr/>
            <p:nvPr/>
          </p:nvSpPr>
          <p:spPr>
            <a:xfrm>
              <a:off x="2590223" y="251714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190" name="直線接點 189">
              <a:extLst>
                <a:ext uri="{FF2B5EF4-FFF2-40B4-BE49-F238E27FC236}">
                  <a16:creationId xmlns:a16="http://schemas.microsoft.com/office/drawing/2014/main" id="{8A113432-53E2-2746-ABD6-51DBB57278BE}"/>
                </a:ext>
              </a:extLst>
            </p:cNvPr>
            <p:cNvCxnSpPr>
              <a:cxnSpLocks/>
            </p:cNvCxnSpPr>
            <p:nvPr/>
          </p:nvCxnSpPr>
          <p:spPr>
            <a:xfrm>
              <a:off x="2590223" y="269101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1" name="直線接點 190">
              <a:extLst>
                <a:ext uri="{FF2B5EF4-FFF2-40B4-BE49-F238E27FC236}">
                  <a16:creationId xmlns:a16="http://schemas.microsoft.com/office/drawing/2014/main" id="{084797CD-9A80-9B42-BB8C-96392B004B7D}"/>
                </a:ext>
              </a:extLst>
            </p:cNvPr>
            <p:cNvCxnSpPr>
              <a:cxnSpLocks/>
            </p:cNvCxnSpPr>
            <p:nvPr/>
          </p:nvCxnSpPr>
          <p:spPr>
            <a:xfrm>
              <a:off x="2590223" y="276406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2" name="直線接點 191">
              <a:extLst>
                <a:ext uri="{FF2B5EF4-FFF2-40B4-BE49-F238E27FC236}">
                  <a16:creationId xmlns:a16="http://schemas.microsoft.com/office/drawing/2014/main" id="{A1821923-765E-B44D-9E47-DB9C439943FB}"/>
                </a:ext>
              </a:extLst>
            </p:cNvPr>
            <p:cNvCxnSpPr>
              <a:cxnSpLocks/>
            </p:cNvCxnSpPr>
            <p:nvPr/>
          </p:nvCxnSpPr>
          <p:spPr>
            <a:xfrm>
              <a:off x="2590223" y="283711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3" name="直線接點 192">
              <a:extLst>
                <a:ext uri="{FF2B5EF4-FFF2-40B4-BE49-F238E27FC236}">
                  <a16:creationId xmlns:a16="http://schemas.microsoft.com/office/drawing/2014/main" id="{76F3A454-5355-9442-9763-A933FB277444}"/>
                </a:ext>
              </a:extLst>
            </p:cNvPr>
            <p:cNvCxnSpPr>
              <a:cxnSpLocks/>
            </p:cNvCxnSpPr>
            <p:nvPr/>
          </p:nvCxnSpPr>
          <p:spPr>
            <a:xfrm rot="5400000">
              <a:off x="2663793"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4" name="直線接點 193">
              <a:extLst>
                <a:ext uri="{FF2B5EF4-FFF2-40B4-BE49-F238E27FC236}">
                  <a16:creationId xmlns:a16="http://schemas.microsoft.com/office/drawing/2014/main" id="{C1F37692-7EAE-E446-9190-18A0F5D291F9}"/>
                </a:ext>
              </a:extLst>
            </p:cNvPr>
            <p:cNvCxnSpPr>
              <a:cxnSpLocks/>
            </p:cNvCxnSpPr>
            <p:nvPr/>
          </p:nvCxnSpPr>
          <p:spPr>
            <a:xfrm rot="5400000">
              <a:off x="2590571"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5" name="直線接點 194">
              <a:extLst>
                <a:ext uri="{FF2B5EF4-FFF2-40B4-BE49-F238E27FC236}">
                  <a16:creationId xmlns:a16="http://schemas.microsoft.com/office/drawing/2014/main" id="{382680D9-9C9F-8742-A5A9-5ABA8251F1CD}"/>
                </a:ext>
              </a:extLst>
            </p:cNvPr>
            <p:cNvCxnSpPr>
              <a:cxnSpLocks/>
            </p:cNvCxnSpPr>
            <p:nvPr/>
          </p:nvCxnSpPr>
          <p:spPr>
            <a:xfrm rot="5400000">
              <a:off x="2517348"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6" name="直線接點 195">
              <a:extLst>
                <a:ext uri="{FF2B5EF4-FFF2-40B4-BE49-F238E27FC236}">
                  <a16:creationId xmlns:a16="http://schemas.microsoft.com/office/drawing/2014/main" id="{CB255258-BDD8-BC40-9949-A1B05D03833B}"/>
                </a:ext>
              </a:extLst>
            </p:cNvPr>
            <p:cNvCxnSpPr>
              <a:cxnSpLocks/>
              <a:stCxn id="189" idx="1"/>
              <a:endCxn id="189" idx="0"/>
            </p:cNvCxnSpPr>
            <p:nvPr/>
          </p:nvCxnSpPr>
          <p:spPr>
            <a:xfrm flipV="1">
              <a:off x="2738723" y="251714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7" name="直線接點 196">
              <a:extLst>
                <a:ext uri="{FF2B5EF4-FFF2-40B4-BE49-F238E27FC236}">
                  <a16:creationId xmlns:a16="http://schemas.microsoft.com/office/drawing/2014/main" id="{8F3E462D-C85A-0243-887A-6B1EB7377335}"/>
                </a:ext>
              </a:extLst>
            </p:cNvPr>
            <p:cNvCxnSpPr>
              <a:cxnSpLocks/>
            </p:cNvCxnSpPr>
            <p:nvPr/>
          </p:nvCxnSpPr>
          <p:spPr>
            <a:xfrm flipV="1">
              <a:off x="2663444" y="252217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8" name="直線接點 197">
              <a:extLst>
                <a:ext uri="{FF2B5EF4-FFF2-40B4-BE49-F238E27FC236}">
                  <a16:creationId xmlns:a16="http://schemas.microsoft.com/office/drawing/2014/main" id="{C664E3E3-C63B-F946-9E33-62065EFD2D76}"/>
                </a:ext>
              </a:extLst>
            </p:cNvPr>
            <p:cNvCxnSpPr>
              <a:cxnSpLocks/>
            </p:cNvCxnSpPr>
            <p:nvPr/>
          </p:nvCxnSpPr>
          <p:spPr>
            <a:xfrm flipV="1">
              <a:off x="2811946" y="251714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9" name="直線接點 198">
              <a:extLst>
                <a:ext uri="{FF2B5EF4-FFF2-40B4-BE49-F238E27FC236}">
                  <a16:creationId xmlns:a16="http://schemas.microsoft.com/office/drawing/2014/main" id="{E09F4E99-DEAB-974D-B167-772257666902}"/>
                </a:ext>
              </a:extLst>
            </p:cNvPr>
            <p:cNvCxnSpPr>
              <a:cxnSpLocks/>
              <a:stCxn id="189" idx="4"/>
              <a:endCxn id="189" idx="5"/>
            </p:cNvCxnSpPr>
            <p:nvPr/>
          </p:nvCxnSpPr>
          <p:spPr>
            <a:xfrm flipV="1">
              <a:off x="2887223" y="266529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00" name="直線接點 199">
              <a:extLst>
                <a:ext uri="{FF2B5EF4-FFF2-40B4-BE49-F238E27FC236}">
                  <a16:creationId xmlns:a16="http://schemas.microsoft.com/office/drawing/2014/main" id="{EF272EF1-9C2D-EF48-85B8-3585B4A2C6AE}"/>
                </a:ext>
              </a:extLst>
            </p:cNvPr>
            <p:cNvCxnSpPr>
              <a:cxnSpLocks/>
            </p:cNvCxnSpPr>
            <p:nvPr/>
          </p:nvCxnSpPr>
          <p:spPr>
            <a:xfrm flipV="1">
              <a:off x="2885168" y="259489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01" name="直線接點 200">
              <a:extLst>
                <a:ext uri="{FF2B5EF4-FFF2-40B4-BE49-F238E27FC236}">
                  <a16:creationId xmlns:a16="http://schemas.microsoft.com/office/drawing/2014/main" id="{AD345D50-C1E5-604A-8506-612B43B5AB82}"/>
                </a:ext>
              </a:extLst>
            </p:cNvPr>
            <p:cNvCxnSpPr>
              <a:cxnSpLocks/>
            </p:cNvCxnSpPr>
            <p:nvPr/>
          </p:nvCxnSpPr>
          <p:spPr>
            <a:xfrm flipV="1">
              <a:off x="2885168" y="274304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02" name="圓角矩形 31">
              <a:extLst>
                <a:ext uri="{FF2B5EF4-FFF2-40B4-BE49-F238E27FC236}">
                  <a16:creationId xmlns:a16="http://schemas.microsoft.com/office/drawing/2014/main" id="{DF9355B3-813E-C54D-A925-F2A051520111}"/>
                </a:ext>
              </a:extLst>
            </p:cNvPr>
            <p:cNvSpPr/>
            <p:nvPr/>
          </p:nvSpPr>
          <p:spPr>
            <a:xfrm>
              <a:off x="2086622" y="3066900"/>
              <a:ext cx="1450644" cy="824296"/>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solidFill>
                    <a:schemeClr val="tx1"/>
                  </a:solidFill>
                </a:rPr>
                <a:t>Round 1 to (N-1)</a:t>
              </a:r>
            </a:p>
            <a:p>
              <a:pPr algn="ctr"/>
              <a:r>
                <a:rPr kumimoji="1" lang="en-US" altLang="zh-TW" sz="1000" dirty="0"/>
                <a:t>SubBytes</a:t>
              </a:r>
            </a:p>
            <a:p>
              <a:pPr algn="ctr"/>
              <a:r>
                <a:rPr kumimoji="1" lang="en-US" altLang="zh-TW" sz="1000" dirty="0"/>
                <a:t>ShiftRows</a:t>
              </a:r>
            </a:p>
            <a:p>
              <a:pPr algn="ctr"/>
              <a:r>
                <a:rPr kumimoji="1" lang="en-US" altLang="zh-TW" sz="1000" dirty="0"/>
                <a:t>MixColumns</a:t>
              </a:r>
            </a:p>
            <a:p>
              <a:pPr algn="ctr"/>
              <a:r>
                <a:rPr kumimoji="1" lang="en-US" altLang="zh-TW" sz="1000" dirty="0"/>
                <a:t>AddRoundKey</a:t>
              </a:r>
              <a:endParaRPr kumimoji="1" lang="zh-TW" altLang="en-US" sz="1000" dirty="0"/>
            </a:p>
          </p:txBody>
        </p:sp>
        <p:sp>
          <p:nvSpPr>
            <p:cNvPr id="203" name="立方體 202">
              <a:extLst>
                <a:ext uri="{FF2B5EF4-FFF2-40B4-BE49-F238E27FC236}">
                  <a16:creationId xmlns:a16="http://schemas.microsoft.com/office/drawing/2014/main" id="{038120CD-DEFD-C14F-B5EB-8457C50D92D3}"/>
                </a:ext>
              </a:extLst>
            </p:cNvPr>
            <p:cNvSpPr/>
            <p:nvPr/>
          </p:nvSpPr>
          <p:spPr>
            <a:xfrm>
              <a:off x="2587470" y="4116281"/>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04" name="直線接點 203">
              <a:extLst>
                <a:ext uri="{FF2B5EF4-FFF2-40B4-BE49-F238E27FC236}">
                  <a16:creationId xmlns:a16="http://schemas.microsoft.com/office/drawing/2014/main" id="{8AD2A4AB-F81F-3B45-9996-61CA3E1228A6}"/>
                </a:ext>
              </a:extLst>
            </p:cNvPr>
            <p:cNvCxnSpPr>
              <a:cxnSpLocks/>
            </p:cNvCxnSpPr>
            <p:nvPr/>
          </p:nvCxnSpPr>
          <p:spPr>
            <a:xfrm>
              <a:off x="2587470" y="4290149"/>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5" name="直線接點 204">
              <a:extLst>
                <a:ext uri="{FF2B5EF4-FFF2-40B4-BE49-F238E27FC236}">
                  <a16:creationId xmlns:a16="http://schemas.microsoft.com/office/drawing/2014/main" id="{0271E1A9-8CF7-B44A-851A-AD5254777BBC}"/>
                </a:ext>
              </a:extLst>
            </p:cNvPr>
            <p:cNvCxnSpPr>
              <a:cxnSpLocks/>
            </p:cNvCxnSpPr>
            <p:nvPr/>
          </p:nvCxnSpPr>
          <p:spPr>
            <a:xfrm>
              <a:off x="2587470" y="4363199"/>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6" name="直線接點 205">
              <a:extLst>
                <a:ext uri="{FF2B5EF4-FFF2-40B4-BE49-F238E27FC236}">
                  <a16:creationId xmlns:a16="http://schemas.microsoft.com/office/drawing/2014/main" id="{A010041A-62A0-5042-AC2B-10ABA5688A8E}"/>
                </a:ext>
              </a:extLst>
            </p:cNvPr>
            <p:cNvCxnSpPr>
              <a:cxnSpLocks/>
            </p:cNvCxnSpPr>
            <p:nvPr/>
          </p:nvCxnSpPr>
          <p:spPr>
            <a:xfrm>
              <a:off x="2587470" y="4436250"/>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7" name="直線接點 206">
              <a:extLst>
                <a:ext uri="{FF2B5EF4-FFF2-40B4-BE49-F238E27FC236}">
                  <a16:creationId xmlns:a16="http://schemas.microsoft.com/office/drawing/2014/main" id="{290314A1-47E0-D24F-956E-EC4F03C5C4E3}"/>
                </a:ext>
              </a:extLst>
            </p:cNvPr>
            <p:cNvCxnSpPr>
              <a:cxnSpLocks/>
            </p:cNvCxnSpPr>
            <p:nvPr/>
          </p:nvCxnSpPr>
          <p:spPr>
            <a:xfrm rot="5400000">
              <a:off x="2661040"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8" name="直線接點 207">
              <a:extLst>
                <a:ext uri="{FF2B5EF4-FFF2-40B4-BE49-F238E27FC236}">
                  <a16:creationId xmlns:a16="http://schemas.microsoft.com/office/drawing/2014/main" id="{7B688561-7FD6-8C48-9926-D74A8900CF49}"/>
                </a:ext>
              </a:extLst>
            </p:cNvPr>
            <p:cNvCxnSpPr>
              <a:cxnSpLocks/>
            </p:cNvCxnSpPr>
            <p:nvPr/>
          </p:nvCxnSpPr>
          <p:spPr>
            <a:xfrm rot="5400000">
              <a:off x="2587818"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9" name="直線接點 208">
              <a:extLst>
                <a:ext uri="{FF2B5EF4-FFF2-40B4-BE49-F238E27FC236}">
                  <a16:creationId xmlns:a16="http://schemas.microsoft.com/office/drawing/2014/main" id="{B2F1E87D-BD0E-7247-B617-0318806B5EC0}"/>
                </a:ext>
              </a:extLst>
            </p:cNvPr>
            <p:cNvCxnSpPr>
              <a:cxnSpLocks/>
            </p:cNvCxnSpPr>
            <p:nvPr/>
          </p:nvCxnSpPr>
          <p:spPr>
            <a:xfrm rot="5400000">
              <a:off x="2514595"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10" name="直線接點 209">
              <a:extLst>
                <a:ext uri="{FF2B5EF4-FFF2-40B4-BE49-F238E27FC236}">
                  <a16:creationId xmlns:a16="http://schemas.microsoft.com/office/drawing/2014/main" id="{1F08116F-4BDF-F346-A82D-4BE4694BBFDC}"/>
                </a:ext>
              </a:extLst>
            </p:cNvPr>
            <p:cNvCxnSpPr>
              <a:cxnSpLocks/>
              <a:stCxn id="203" idx="1"/>
              <a:endCxn id="203" idx="0"/>
            </p:cNvCxnSpPr>
            <p:nvPr/>
          </p:nvCxnSpPr>
          <p:spPr>
            <a:xfrm flipV="1">
              <a:off x="2735970" y="4116281"/>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1" name="直線接點 210">
              <a:extLst>
                <a:ext uri="{FF2B5EF4-FFF2-40B4-BE49-F238E27FC236}">
                  <a16:creationId xmlns:a16="http://schemas.microsoft.com/office/drawing/2014/main" id="{1879DA5A-50F3-6D4A-BF59-180E17616251}"/>
                </a:ext>
              </a:extLst>
            </p:cNvPr>
            <p:cNvCxnSpPr>
              <a:cxnSpLocks/>
            </p:cNvCxnSpPr>
            <p:nvPr/>
          </p:nvCxnSpPr>
          <p:spPr>
            <a:xfrm flipV="1">
              <a:off x="2660691" y="41213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2" name="直線接點 211">
              <a:extLst>
                <a:ext uri="{FF2B5EF4-FFF2-40B4-BE49-F238E27FC236}">
                  <a16:creationId xmlns:a16="http://schemas.microsoft.com/office/drawing/2014/main" id="{3C0103B4-DD26-9040-ADF3-42326C90B5DA}"/>
                </a:ext>
              </a:extLst>
            </p:cNvPr>
            <p:cNvCxnSpPr>
              <a:cxnSpLocks/>
            </p:cNvCxnSpPr>
            <p:nvPr/>
          </p:nvCxnSpPr>
          <p:spPr>
            <a:xfrm flipV="1">
              <a:off x="2809193" y="4116281"/>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3" name="直線接點 212">
              <a:extLst>
                <a:ext uri="{FF2B5EF4-FFF2-40B4-BE49-F238E27FC236}">
                  <a16:creationId xmlns:a16="http://schemas.microsoft.com/office/drawing/2014/main" id="{B1F0B714-F28B-1F4C-8EF0-F36E69BB6B21}"/>
                </a:ext>
              </a:extLst>
            </p:cNvPr>
            <p:cNvCxnSpPr>
              <a:cxnSpLocks/>
              <a:stCxn id="203" idx="4"/>
              <a:endCxn id="203" idx="5"/>
            </p:cNvCxnSpPr>
            <p:nvPr/>
          </p:nvCxnSpPr>
          <p:spPr>
            <a:xfrm flipV="1">
              <a:off x="2884470" y="426443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4" name="直線接點 213">
              <a:extLst>
                <a:ext uri="{FF2B5EF4-FFF2-40B4-BE49-F238E27FC236}">
                  <a16:creationId xmlns:a16="http://schemas.microsoft.com/office/drawing/2014/main" id="{F2587EC5-D368-3F4E-9A5A-7EE82F048920}"/>
                </a:ext>
              </a:extLst>
            </p:cNvPr>
            <p:cNvCxnSpPr>
              <a:cxnSpLocks/>
            </p:cNvCxnSpPr>
            <p:nvPr/>
          </p:nvCxnSpPr>
          <p:spPr>
            <a:xfrm flipV="1">
              <a:off x="2882415" y="419403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5" name="直線接點 214">
              <a:extLst>
                <a:ext uri="{FF2B5EF4-FFF2-40B4-BE49-F238E27FC236}">
                  <a16:creationId xmlns:a16="http://schemas.microsoft.com/office/drawing/2014/main" id="{CD0E6FD2-2AF8-794B-92C4-2978A000F914}"/>
                </a:ext>
              </a:extLst>
            </p:cNvPr>
            <p:cNvCxnSpPr>
              <a:cxnSpLocks/>
            </p:cNvCxnSpPr>
            <p:nvPr/>
          </p:nvCxnSpPr>
          <p:spPr>
            <a:xfrm flipV="1">
              <a:off x="2882415" y="434218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16" name="圓角矩形 45">
              <a:extLst>
                <a:ext uri="{FF2B5EF4-FFF2-40B4-BE49-F238E27FC236}">
                  <a16:creationId xmlns:a16="http://schemas.microsoft.com/office/drawing/2014/main" id="{AFDB7ABB-4545-EE48-9704-F0FBA5A00A3C}"/>
                </a:ext>
              </a:extLst>
            </p:cNvPr>
            <p:cNvSpPr/>
            <p:nvPr/>
          </p:nvSpPr>
          <p:spPr>
            <a:xfrm>
              <a:off x="2086622" y="4736435"/>
              <a:ext cx="1450644" cy="653143"/>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solidFill>
                    <a:schemeClr val="tx1"/>
                  </a:solidFill>
                </a:rPr>
                <a:t>Round N</a:t>
              </a:r>
            </a:p>
            <a:p>
              <a:pPr algn="ctr"/>
              <a:r>
                <a:rPr kumimoji="1" lang="en-US" altLang="zh-TW" sz="1000" dirty="0"/>
                <a:t>SubBytes</a:t>
              </a:r>
            </a:p>
            <a:p>
              <a:pPr algn="ctr"/>
              <a:r>
                <a:rPr kumimoji="1" lang="en-US" altLang="zh-TW" sz="1000" dirty="0"/>
                <a:t>ShiftRows</a:t>
              </a:r>
            </a:p>
            <a:p>
              <a:pPr algn="ctr"/>
              <a:r>
                <a:rPr kumimoji="1" lang="en-US" altLang="zh-TW" sz="1000" dirty="0"/>
                <a:t>AddRoundKey</a:t>
              </a:r>
              <a:endParaRPr kumimoji="1" lang="zh-TW" altLang="en-US" sz="1000" dirty="0"/>
            </a:p>
          </p:txBody>
        </p:sp>
        <p:sp>
          <p:nvSpPr>
            <p:cNvPr id="217" name="立方體 216">
              <a:extLst>
                <a:ext uri="{FF2B5EF4-FFF2-40B4-BE49-F238E27FC236}">
                  <a16:creationId xmlns:a16="http://schemas.microsoft.com/office/drawing/2014/main" id="{F592593C-E057-1C42-89E5-B6698AF000C0}"/>
                </a:ext>
              </a:extLst>
            </p:cNvPr>
            <p:cNvSpPr/>
            <p:nvPr/>
          </p:nvSpPr>
          <p:spPr>
            <a:xfrm>
              <a:off x="2593305" y="5564813"/>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18" name="直線接點 217">
              <a:extLst>
                <a:ext uri="{FF2B5EF4-FFF2-40B4-BE49-F238E27FC236}">
                  <a16:creationId xmlns:a16="http://schemas.microsoft.com/office/drawing/2014/main" id="{7A0C40DF-9F9B-4749-A821-1BF31F86815A}"/>
                </a:ext>
              </a:extLst>
            </p:cNvPr>
            <p:cNvCxnSpPr>
              <a:cxnSpLocks/>
            </p:cNvCxnSpPr>
            <p:nvPr/>
          </p:nvCxnSpPr>
          <p:spPr>
            <a:xfrm>
              <a:off x="2593305" y="573868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19" name="直線接點 218">
              <a:extLst>
                <a:ext uri="{FF2B5EF4-FFF2-40B4-BE49-F238E27FC236}">
                  <a16:creationId xmlns:a16="http://schemas.microsoft.com/office/drawing/2014/main" id="{C2502328-0B17-4446-9BC8-D641F344A94B}"/>
                </a:ext>
              </a:extLst>
            </p:cNvPr>
            <p:cNvCxnSpPr>
              <a:cxnSpLocks/>
            </p:cNvCxnSpPr>
            <p:nvPr/>
          </p:nvCxnSpPr>
          <p:spPr>
            <a:xfrm>
              <a:off x="2593305" y="581173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0" name="直線接點 219">
              <a:extLst>
                <a:ext uri="{FF2B5EF4-FFF2-40B4-BE49-F238E27FC236}">
                  <a16:creationId xmlns:a16="http://schemas.microsoft.com/office/drawing/2014/main" id="{B29FCBE0-CD9F-FA46-A6DA-429F7BE99210}"/>
                </a:ext>
              </a:extLst>
            </p:cNvPr>
            <p:cNvCxnSpPr>
              <a:cxnSpLocks/>
            </p:cNvCxnSpPr>
            <p:nvPr/>
          </p:nvCxnSpPr>
          <p:spPr>
            <a:xfrm>
              <a:off x="2593305" y="588478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1" name="直線接點 220">
              <a:extLst>
                <a:ext uri="{FF2B5EF4-FFF2-40B4-BE49-F238E27FC236}">
                  <a16:creationId xmlns:a16="http://schemas.microsoft.com/office/drawing/2014/main" id="{E5EEDD5C-9BF9-0046-ACD9-9D52BDCABC10}"/>
                </a:ext>
              </a:extLst>
            </p:cNvPr>
            <p:cNvCxnSpPr>
              <a:cxnSpLocks/>
            </p:cNvCxnSpPr>
            <p:nvPr/>
          </p:nvCxnSpPr>
          <p:spPr>
            <a:xfrm rot="5400000">
              <a:off x="2666875"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2" name="直線接點 221">
              <a:extLst>
                <a:ext uri="{FF2B5EF4-FFF2-40B4-BE49-F238E27FC236}">
                  <a16:creationId xmlns:a16="http://schemas.microsoft.com/office/drawing/2014/main" id="{C34D33A5-AA16-1C44-8207-86DC6AE152AB}"/>
                </a:ext>
              </a:extLst>
            </p:cNvPr>
            <p:cNvCxnSpPr>
              <a:cxnSpLocks/>
            </p:cNvCxnSpPr>
            <p:nvPr/>
          </p:nvCxnSpPr>
          <p:spPr>
            <a:xfrm rot="5400000">
              <a:off x="2593653"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3" name="直線接點 222">
              <a:extLst>
                <a:ext uri="{FF2B5EF4-FFF2-40B4-BE49-F238E27FC236}">
                  <a16:creationId xmlns:a16="http://schemas.microsoft.com/office/drawing/2014/main" id="{9FCDD7A5-DB67-CA4B-A899-0177779B23B3}"/>
                </a:ext>
              </a:extLst>
            </p:cNvPr>
            <p:cNvCxnSpPr>
              <a:cxnSpLocks/>
            </p:cNvCxnSpPr>
            <p:nvPr/>
          </p:nvCxnSpPr>
          <p:spPr>
            <a:xfrm rot="5400000">
              <a:off x="2520430"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4" name="直線接點 223">
              <a:extLst>
                <a:ext uri="{FF2B5EF4-FFF2-40B4-BE49-F238E27FC236}">
                  <a16:creationId xmlns:a16="http://schemas.microsoft.com/office/drawing/2014/main" id="{A85E5F37-6285-5946-949A-538547C4DD5D}"/>
                </a:ext>
              </a:extLst>
            </p:cNvPr>
            <p:cNvCxnSpPr>
              <a:cxnSpLocks/>
              <a:stCxn id="217" idx="1"/>
              <a:endCxn id="217" idx="0"/>
            </p:cNvCxnSpPr>
            <p:nvPr/>
          </p:nvCxnSpPr>
          <p:spPr>
            <a:xfrm flipV="1">
              <a:off x="2741805" y="55648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5" name="直線接點 224">
              <a:extLst>
                <a:ext uri="{FF2B5EF4-FFF2-40B4-BE49-F238E27FC236}">
                  <a16:creationId xmlns:a16="http://schemas.microsoft.com/office/drawing/2014/main" id="{DFB3D86E-D934-374E-AA27-1793C9AB54C5}"/>
                </a:ext>
              </a:extLst>
            </p:cNvPr>
            <p:cNvCxnSpPr>
              <a:cxnSpLocks/>
            </p:cNvCxnSpPr>
            <p:nvPr/>
          </p:nvCxnSpPr>
          <p:spPr>
            <a:xfrm flipV="1">
              <a:off x="2666526" y="5569845"/>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6" name="直線接點 225">
              <a:extLst>
                <a:ext uri="{FF2B5EF4-FFF2-40B4-BE49-F238E27FC236}">
                  <a16:creationId xmlns:a16="http://schemas.microsoft.com/office/drawing/2014/main" id="{B78D910D-3D3D-634B-A349-FC1733E24176}"/>
                </a:ext>
              </a:extLst>
            </p:cNvPr>
            <p:cNvCxnSpPr>
              <a:cxnSpLocks/>
            </p:cNvCxnSpPr>
            <p:nvPr/>
          </p:nvCxnSpPr>
          <p:spPr>
            <a:xfrm flipV="1">
              <a:off x="2815028" y="55648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7" name="直線接點 226">
              <a:extLst>
                <a:ext uri="{FF2B5EF4-FFF2-40B4-BE49-F238E27FC236}">
                  <a16:creationId xmlns:a16="http://schemas.microsoft.com/office/drawing/2014/main" id="{B0B27F0C-7741-3740-9417-9358DA7AFA25}"/>
                </a:ext>
              </a:extLst>
            </p:cNvPr>
            <p:cNvCxnSpPr>
              <a:cxnSpLocks/>
              <a:stCxn id="217" idx="4"/>
              <a:endCxn id="217" idx="5"/>
            </p:cNvCxnSpPr>
            <p:nvPr/>
          </p:nvCxnSpPr>
          <p:spPr>
            <a:xfrm flipV="1">
              <a:off x="2890305" y="5712964"/>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8" name="直線接點 227">
              <a:extLst>
                <a:ext uri="{FF2B5EF4-FFF2-40B4-BE49-F238E27FC236}">
                  <a16:creationId xmlns:a16="http://schemas.microsoft.com/office/drawing/2014/main" id="{2A506F8A-B502-7041-92F4-39A74CAE6113}"/>
                </a:ext>
              </a:extLst>
            </p:cNvPr>
            <p:cNvCxnSpPr>
              <a:cxnSpLocks/>
            </p:cNvCxnSpPr>
            <p:nvPr/>
          </p:nvCxnSpPr>
          <p:spPr>
            <a:xfrm flipV="1">
              <a:off x="2888250" y="564256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9" name="直線接點 228">
              <a:extLst>
                <a:ext uri="{FF2B5EF4-FFF2-40B4-BE49-F238E27FC236}">
                  <a16:creationId xmlns:a16="http://schemas.microsoft.com/office/drawing/2014/main" id="{F7BB0607-15F7-9945-82BC-BB455BF8DF22}"/>
                </a:ext>
              </a:extLst>
            </p:cNvPr>
            <p:cNvCxnSpPr>
              <a:cxnSpLocks/>
            </p:cNvCxnSpPr>
            <p:nvPr/>
          </p:nvCxnSpPr>
          <p:spPr>
            <a:xfrm flipV="1">
              <a:off x="2888250" y="579071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30" name="立方體 229">
              <a:extLst>
                <a:ext uri="{FF2B5EF4-FFF2-40B4-BE49-F238E27FC236}">
                  <a16:creationId xmlns:a16="http://schemas.microsoft.com/office/drawing/2014/main" id="{FC062F81-4E5B-0748-B51A-C83BBF8CB82C}"/>
                </a:ext>
              </a:extLst>
            </p:cNvPr>
            <p:cNvSpPr/>
            <p:nvPr/>
          </p:nvSpPr>
          <p:spPr>
            <a:xfrm>
              <a:off x="5735061" y="158257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31" name="直線接點 230">
              <a:extLst>
                <a:ext uri="{FF2B5EF4-FFF2-40B4-BE49-F238E27FC236}">
                  <a16:creationId xmlns:a16="http://schemas.microsoft.com/office/drawing/2014/main" id="{1E8B8BCF-C009-0D4A-AB02-05F60D7209C2}"/>
                </a:ext>
              </a:extLst>
            </p:cNvPr>
            <p:cNvCxnSpPr>
              <a:cxnSpLocks/>
            </p:cNvCxnSpPr>
            <p:nvPr/>
          </p:nvCxnSpPr>
          <p:spPr>
            <a:xfrm>
              <a:off x="5735061" y="175644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2" name="直線接點 231">
              <a:extLst>
                <a:ext uri="{FF2B5EF4-FFF2-40B4-BE49-F238E27FC236}">
                  <a16:creationId xmlns:a16="http://schemas.microsoft.com/office/drawing/2014/main" id="{E940D77B-7835-3745-9781-52D87FFCC769}"/>
                </a:ext>
              </a:extLst>
            </p:cNvPr>
            <p:cNvCxnSpPr>
              <a:cxnSpLocks/>
            </p:cNvCxnSpPr>
            <p:nvPr/>
          </p:nvCxnSpPr>
          <p:spPr>
            <a:xfrm>
              <a:off x="5735061" y="182949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3" name="直線接點 232">
              <a:extLst>
                <a:ext uri="{FF2B5EF4-FFF2-40B4-BE49-F238E27FC236}">
                  <a16:creationId xmlns:a16="http://schemas.microsoft.com/office/drawing/2014/main" id="{DB213EA2-936A-ED47-9A65-197FF2F3A973}"/>
                </a:ext>
              </a:extLst>
            </p:cNvPr>
            <p:cNvCxnSpPr>
              <a:cxnSpLocks/>
            </p:cNvCxnSpPr>
            <p:nvPr/>
          </p:nvCxnSpPr>
          <p:spPr>
            <a:xfrm>
              <a:off x="5735061" y="190254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4" name="直線接點 233">
              <a:extLst>
                <a:ext uri="{FF2B5EF4-FFF2-40B4-BE49-F238E27FC236}">
                  <a16:creationId xmlns:a16="http://schemas.microsoft.com/office/drawing/2014/main" id="{39ED9DEC-726F-9146-BC89-6829BA3BB828}"/>
                </a:ext>
              </a:extLst>
            </p:cNvPr>
            <p:cNvCxnSpPr>
              <a:cxnSpLocks/>
            </p:cNvCxnSpPr>
            <p:nvPr/>
          </p:nvCxnSpPr>
          <p:spPr>
            <a:xfrm rot="5400000">
              <a:off x="5808632"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5" name="直線接點 234">
              <a:extLst>
                <a:ext uri="{FF2B5EF4-FFF2-40B4-BE49-F238E27FC236}">
                  <a16:creationId xmlns:a16="http://schemas.microsoft.com/office/drawing/2014/main" id="{539F0F8A-BBE5-F647-9AE3-9B81C2BB5876}"/>
                </a:ext>
              </a:extLst>
            </p:cNvPr>
            <p:cNvCxnSpPr>
              <a:cxnSpLocks/>
            </p:cNvCxnSpPr>
            <p:nvPr/>
          </p:nvCxnSpPr>
          <p:spPr>
            <a:xfrm rot="5400000">
              <a:off x="5735409"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6" name="直線接點 235">
              <a:extLst>
                <a:ext uri="{FF2B5EF4-FFF2-40B4-BE49-F238E27FC236}">
                  <a16:creationId xmlns:a16="http://schemas.microsoft.com/office/drawing/2014/main" id="{74451A92-26DB-A34B-ABF5-4E362FDD32E5}"/>
                </a:ext>
              </a:extLst>
            </p:cNvPr>
            <p:cNvCxnSpPr>
              <a:cxnSpLocks/>
            </p:cNvCxnSpPr>
            <p:nvPr/>
          </p:nvCxnSpPr>
          <p:spPr>
            <a:xfrm rot="5400000">
              <a:off x="5662187"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7" name="直線接點 236">
              <a:extLst>
                <a:ext uri="{FF2B5EF4-FFF2-40B4-BE49-F238E27FC236}">
                  <a16:creationId xmlns:a16="http://schemas.microsoft.com/office/drawing/2014/main" id="{2B1275B5-97F7-164A-98EE-ACE9C6B27998}"/>
                </a:ext>
              </a:extLst>
            </p:cNvPr>
            <p:cNvCxnSpPr>
              <a:cxnSpLocks/>
              <a:stCxn id="230" idx="1"/>
              <a:endCxn id="230" idx="0"/>
            </p:cNvCxnSpPr>
            <p:nvPr/>
          </p:nvCxnSpPr>
          <p:spPr>
            <a:xfrm flipV="1">
              <a:off x="5883561" y="158257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38" name="直線接點 237">
              <a:extLst>
                <a:ext uri="{FF2B5EF4-FFF2-40B4-BE49-F238E27FC236}">
                  <a16:creationId xmlns:a16="http://schemas.microsoft.com/office/drawing/2014/main" id="{89A56D3D-FF0F-C045-A17B-557282CEB92E}"/>
                </a:ext>
              </a:extLst>
            </p:cNvPr>
            <p:cNvCxnSpPr>
              <a:cxnSpLocks/>
            </p:cNvCxnSpPr>
            <p:nvPr/>
          </p:nvCxnSpPr>
          <p:spPr>
            <a:xfrm flipV="1">
              <a:off x="5808282" y="15876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39" name="直線接點 238">
              <a:extLst>
                <a:ext uri="{FF2B5EF4-FFF2-40B4-BE49-F238E27FC236}">
                  <a16:creationId xmlns:a16="http://schemas.microsoft.com/office/drawing/2014/main" id="{ED26B13A-B051-5947-B956-1A50D24D182F}"/>
                </a:ext>
              </a:extLst>
            </p:cNvPr>
            <p:cNvCxnSpPr>
              <a:cxnSpLocks/>
            </p:cNvCxnSpPr>
            <p:nvPr/>
          </p:nvCxnSpPr>
          <p:spPr>
            <a:xfrm flipV="1">
              <a:off x="5956784" y="158257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0" name="直線接點 239">
              <a:extLst>
                <a:ext uri="{FF2B5EF4-FFF2-40B4-BE49-F238E27FC236}">
                  <a16:creationId xmlns:a16="http://schemas.microsoft.com/office/drawing/2014/main" id="{FF7EDE8E-CA2B-6049-A42D-CC7DFA9A8381}"/>
                </a:ext>
              </a:extLst>
            </p:cNvPr>
            <p:cNvCxnSpPr>
              <a:cxnSpLocks/>
              <a:stCxn id="230" idx="4"/>
              <a:endCxn id="230" idx="5"/>
            </p:cNvCxnSpPr>
            <p:nvPr/>
          </p:nvCxnSpPr>
          <p:spPr>
            <a:xfrm flipV="1">
              <a:off x="6032061" y="173072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1" name="直線接點 240">
              <a:extLst>
                <a:ext uri="{FF2B5EF4-FFF2-40B4-BE49-F238E27FC236}">
                  <a16:creationId xmlns:a16="http://schemas.microsoft.com/office/drawing/2014/main" id="{4A16C62C-3083-3B4B-9E9C-2C6C02029696}"/>
                </a:ext>
              </a:extLst>
            </p:cNvPr>
            <p:cNvCxnSpPr>
              <a:cxnSpLocks/>
            </p:cNvCxnSpPr>
            <p:nvPr/>
          </p:nvCxnSpPr>
          <p:spPr>
            <a:xfrm flipV="1">
              <a:off x="6030006" y="166032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2" name="直線接點 241">
              <a:extLst>
                <a:ext uri="{FF2B5EF4-FFF2-40B4-BE49-F238E27FC236}">
                  <a16:creationId xmlns:a16="http://schemas.microsoft.com/office/drawing/2014/main" id="{45A4585A-3589-E448-8070-A5C4157403EC}"/>
                </a:ext>
              </a:extLst>
            </p:cNvPr>
            <p:cNvCxnSpPr>
              <a:cxnSpLocks/>
            </p:cNvCxnSpPr>
            <p:nvPr/>
          </p:nvCxnSpPr>
          <p:spPr>
            <a:xfrm flipV="1">
              <a:off x="6030006" y="180847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43" name="立方體 242">
              <a:extLst>
                <a:ext uri="{FF2B5EF4-FFF2-40B4-BE49-F238E27FC236}">
                  <a16:creationId xmlns:a16="http://schemas.microsoft.com/office/drawing/2014/main" id="{F1495578-713B-A24F-A064-82A462A054E1}"/>
                </a:ext>
              </a:extLst>
            </p:cNvPr>
            <p:cNvSpPr/>
            <p:nvPr/>
          </p:nvSpPr>
          <p:spPr>
            <a:xfrm>
              <a:off x="4173471" y="209260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44" name="直線接點 243">
              <a:extLst>
                <a:ext uri="{FF2B5EF4-FFF2-40B4-BE49-F238E27FC236}">
                  <a16:creationId xmlns:a16="http://schemas.microsoft.com/office/drawing/2014/main" id="{3A897D03-0598-4049-A1EA-02F7DE3461F8}"/>
                </a:ext>
              </a:extLst>
            </p:cNvPr>
            <p:cNvCxnSpPr>
              <a:cxnSpLocks/>
            </p:cNvCxnSpPr>
            <p:nvPr/>
          </p:nvCxnSpPr>
          <p:spPr>
            <a:xfrm>
              <a:off x="4173471" y="226647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5" name="直線接點 244">
              <a:extLst>
                <a:ext uri="{FF2B5EF4-FFF2-40B4-BE49-F238E27FC236}">
                  <a16:creationId xmlns:a16="http://schemas.microsoft.com/office/drawing/2014/main" id="{53AE1F1A-213D-0343-9BDB-5312611020F4}"/>
                </a:ext>
              </a:extLst>
            </p:cNvPr>
            <p:cNvCxnSpPr>
              <a:cxnSpLocks/>
            </p:cNvCxnSpPr>
            <p:nvPr/>
          </p:nvCxnSpPr>
          <p:spPr>
            <a:xfrm>
              <a:off x="4173471" y="233952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6" name="直線接點 245">
              <a:extLst>
                <a:ext uri="{FF2B5EF4-FFF2-40B4-BE49-F238E27FC236}">
                  <a16:creationId xmlns:a16="http://schemas.microsoft.com/office/drawing/2014/main" id="{EBF9098B-B9A6-A147-8A14-39DF4BC4CEF1}"/>
                </a:ext>
              </a:extLst>
            </p:cNvPr>
            <p:cNvCxnSpPr>
              <a:cxnSpLocks/>
            </p:cNvCxnSpPr>
            <p:nvPr/>
          </p:nvCxnSpPr>
          <p:spPr>
            <a:xfrm>
              <a:off x="4173471" y="241257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7" name="直線接點 246">
              <a:extLst>
                <a:ext uri="{FF2B5EF4-FFF2-40B4-BE49-F238E27FC236}">
                  <a16:creationId xmlns:a16="http://schemas.microsoft.com/office/drawing/2014/main" id="{ED29B69D-2123-794F-BAD1-2E82D74E5541}"/>
                </a:ext>
              </a:extLst>
            </p:cNvPr>
            <p:cNvCxnSpPr>
              <a:cxnSpLocks/>
            </p:cNvCxnSpPr>
            <p:nvPr/>
          </p:nvCxnSpPr>
          <p:spPr>
            <a:xfrm rot="5400000">
              <a:off x="4247042"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8" name="直線接點 247">
              <a:extLst>
                <a:ext uri="{FF2B5EF4-FFF2-40B4-BE49-F238E27FC236}">
                  <a16:creationId xmlns:a16="http://schemas.microsoft.com/office/drawing/2014/main" id="{5FFDE1D5-44DD-6947-A006-02A855AE4947}"/>
                </a:ext>
              </a:extLst>
            </p:cNvPr>
            <p:cNvCxnSpPr>
              <a:cxnSpLocks/>
            </p:cNvCxnSpPr>
            <p:nvPr/>
          </p:nvCxnSpPr>
          <p:spPr>
            <a:xfrm rot="5400000">
              <a:off x="4173819"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9" name="直線接點 248">
              <a:extLst>
                <a:ext uri="{FF2B5EF4-FFF2-40B4-BE49-F238E27FC236}">
                  <a16:creationId xmlns:a16="http://schemas.microsoft.com/office/drawing/2014/main" id="{92178A37-B8EB-ED4A-AE20-CF3EB995D942}"/>
                </a:ext>
              </a:extLst>
            </p:cNvPr>
            <p:cNvCxnSpPr>
              <a:cxnSpLocks/>
            </p:cNvCxnSpPr>
            <p:nvPr/>
          </p:nvCxnSpPr>
          <p:spPr>
            <a:xfrm rot="5400000">
              <a:off x="4100597"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0" name="直線接點 249">
              <a:extLst>
                <a:ext uri="{FF2B5EF4-FFF2-40B4-BE49-F238E27FC236}">
                  <a16:creationId xmlns:a16="http://schemas.microsoft.com/office/drawing/2014/main" id="{1DDC7065-23A1-324C-9BB2-7D7CBB833AB6}"/>
                </a:ext>
              </a:extLst>
            </p:cNvPr>
            <p:cNvCxnSpPr>
              <a:cxnSpLocks/>
              <a:stCxn id="243" idx="1"/>
              <a:endCxn id="243" idx="0"/>
            </p:cNvCxnSpPr>
            <p:nvPr/>
          </p:nvCxnSpPr>
          <p:spPr>
            <a:xfrm flipV="1">
              <a:off x="4321971" y="209260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1" name="直線接點 250">
              <a:extLst>
                <a:ext uri="{FF2B5EF4-FFF2-40B4-BE49-F238E27FC236}">
                  <a16:creationId xmlns:a16="http://schemas.microsoft.com/office/drawing/2014/main" id="{0980502D-1A59-6643-8DD8-8183FD8DC7F4}"/>
                </a:ext>
              </a:extLst>
            </p:cNvPr>
            <p:cNvCxnSpPr>
              <a:cxnSpLocks/>
            </p:cNvCxnSpPr>
            <p:nvPr/>
          </p:nvCxnSpPr>
          <p:spPr>
            <a:xfrm flipV="1">
              <a:off x="4246692" y="209763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2" name="直線接點 251">
              <a:extLst>
                <a:ext uri="{FF2B5EF4-FFF2-40B4-BE49-F238E27FC236}">
                  <a16:creationId xmlns:a16="http://schemas.microsoft.com/office/drawing/2014/main" id="{89376009-8E01-4647-929E-1CBA65F5E873}"/>
                </a:ext>
              </a:extLst>
            </p:cNvPr>
            <p:cNvCxnSpPr>
              <a:cxnSpLocks/>
            </p:cNvCxnSpPr>
            <p:nvPr/>
          </p:nvCxnSpPr>
          <p:spPr>
            <a:xfrm flipV="1">
              <a:off x="4395194" y="209260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3" name="直線接點 252">
              <a:extLst>
                <a:ext uri="{FF2B5EF4-FFF2-40B4-BE49-F238E27FC236}">
                  <a16:creationId xmlns:a16="http://schemas.microsoft.com/office/drawing/2014/main" id="{B7C95571-78D1-1D40-A73C-DA62CA6A31D1}"/>
                </a:ext>
              </a:extLst>
            </p:cNvPr>
            <p:cNvCxnSpPr>
              <a:cxnSpLocks/>
              <a:stCxn id="243" idx="4"/>
              <a:endCxn id="243" idx="5"/>
            </p:cNvCxnSpPr>
            <p:nvPr/>
          </p:nvCxnSpPr>
          <p:spPr>
            <a:xfrm flipV="1">
              <a:off x="4470471" y="224075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4" name="直線接點 253">
              <a:extLst>
                <a:ext uri="{FF2B5EF4-FFF2-40B4-BE49-F238E27FC236}">
                  <a16:creationId xmlns:a16="http://schemas.microsoft.com/office/drawing/2014/main" id="{D52FD343-A2C0-B54C-87C6-CFB9101E1B2C}"/>
                </a:ext>
              </a:extLst>
            </p:cNvPr>
            <p:cNvCxnSpPr>
              <a:cxnSpLocks/>
            </p:cNvCxnSpPr>
            <p:nvPr/>
          </p:nvCxnSpPr>
          <p:spPr>
            <a:xfrm flipV="1">
              <a:off x="4468416" y="217035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5" name="直線接點 254">
              <a:extLst>
                <a:ext uri="{FF2B5EF4-FFF2-40B4-BE49-F238E27FC236}">
                  <a16:creationId xmlns:a16="http://schemas.microsoft.com/office/drawing/2014/main" id="{DC0D080F-9545-9845-A10E-1292C045D5FE}"/>
                </a:ext>
              </a:extLst>
            </p:cNvPr>
            <p:cNvCxnSpPr>
              <a:cxnSpLocks/>
            </p:cNvCxnSpPr>
            <p:nvPr/>
          </p:nvCxnSpPr>
          <p:spPr>
            <a:xfrm flipV="1">
              <a:off x="4468416" y="231850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56" name="立方體 255">
              <a:extLst>
                <a:ext uri="{FF2B5EF4-FFF2-40B4-BE49-F238E27FC236}">
                  <a16:creationId xmlns:a16="http://schemas.microsoft.com/office/drawing/2014/main" id="{6973A434-A01A-0548-A4D9-0A1D25E2EFB2}"/>
                </a:ext>
              </a:extLst>
            </p:cNvPr>
            <p:cNvSpPr/>
            <p:nvPr/>
          </p:nvSpPr>
          <p:spPr>
            <a:xfrm>
              <a:off x="4199251" y="3281048"/>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57" name="直線接點 256">
              <a:extLst>
                <a:ext uri="{FF2B5EF4-FFF2-40B4-BE49-F238E27FC236}">
                  <a16:creationId xmlns:a16="http://schemas.microsoft.com/office/drawing/2014/main" id="{824C38D0-AD62-D247-B9FE-9BB38F4AFC6D}"/>
                </a:ext>
              </a:extLst>
            </p:cNvPr>
            <p:cNvCxnSpPr>
              <a:cxnSpLocks/>
            </p:cNvCxnSpPr>
            <p:nvPr/>
          </p:nvCxnSpPr>
          <p:spPr>
            <a:xfrm>
              <a:off x="4199251" y="3454916"/>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8" name="直線接點 257">
              <a:extLst>
                <a:ext uri="{FF2B5EF4-FFF2-40B4-BE49-F238E27FC236}">
                  <a16:creationId xmlns:a16="http://schemas.microsoft.com/office/drawing/2014/main" id="{F25E0A81-D31A-C140-81B7-386BFAD3C3AB}"/>
                </a:ext>
              </a:extLst>
            </p:cNvPr>
            <p:cNvCxnSpPr>
              <a:cxnSpLocks/>
            </p:cNvCxnSpPr>
            <p:nvPr/>
          </p:nvCxnSpPr>
          <p:spPr>
            <a:xfrm>
              <a:off x="4199251" y="3527966"/>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9" name="直線接點 258">
              <a:extLst>
                <a:ext uri="{FF2B5EF4-FFF2-40B4-BE49-F238E27FC236}">
                  <a16:creationId xmlns:a16="http://schemas.microsoft.com/office/drawing/2014/main" id="{031D7521-CADD-5C47-8A07-EC03F0637CF9}"/>
                </a:ext>
              </a:extLst>
            </p:cNvPr>
            <p:cNvCxnSpPr>
              <a:cxnSpLocks/>
            </p:cNvCxnSpPr>
            <p:nvPr/>
          </p:nvCxnSpPr>
          <p:spPr>
            <a:xfrm>
              <a:off x="4199251" y="3601017"/>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0" name="直線接點 259">
              <a:extLst>
                <a:ext uri="{FF2B5EF4-FFF2-40B4-BE49-F238E27FC236}">
                  <a16:creationId xmlns:a16="http://schemas.microsoft.com/office/drawing/2014/main" id="{0732E21F-93DE-0A41-9C2E-8658082AFFBD}"/>
                </a:ext>
              </a:extLst>
            </p:cNvPr>
            <p:cNvCxnSpPr>
              <a:cxnSpLocks/>
            </p:cNvCxnSpPr>
            <p:nvPr/>
          </p:nvCxnSpPr>
          <p:spPr>
            <a:xfrm rot="5400000">
              <a:off x="4272822"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1" name="直線接點 260">
              <a:extLst>
                <a:ext uri="{FF2B5EF4-FFF2-40B4-BE49-F238E27FC236}">
                  <a16:creationId xmlns:a16="http://schemas.microsoft.com/office/drawing/2014/main" id="{66A66CDD-2E71-4046-AB43-C52D33F3CFC6}"/>
                </a:ext>
              </a:extLst>
            </p:cNvPr>
            <p:cNvCxnSpPr>
              <a:cxnSpLocks/>
            </p:cNvCxnSpPr>
            <p:nvPr/>
          </p:nvCxnSpPr>
          <p:spPr>
            <a:xfrm rot="5400000">
              <a:off x="4199599"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2" name="直線接點 261">
              <a:extLst>
                <a:ext uri="{FF2B5EF4-FFF2-40B4-BE49-F238E27FC236}">
                  <a16:creationId xmlns:a16="http://schemas.microsoft.com/office/drawing/2014/main" id="{B0D04D64-FAAB-8949-A370-060F80A6FC2C}"/>
                </a:ext>
              </a:extLst>
            </p:cNvPr>
            <p:cNvCxnSpPr>
              <a:cxnSpLocks/>
            </p:cNvCxnSpPr>
            <p:nvPr/>
          </p:nvCxnSpPr>
          <p:spPr>
            <a:xfrm rot="5400000">
              <a:off x="4126377"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3" name="直線接點 262">
              <a:extLst>
                <a:ext uri="{FF2B5EF4-FFF2-40B4-BE49-F238E27FC236}">
                  <a16:creationId xmlns:a16="http://schemas.microsoft.com/office/drawing/2014/main" id="{0DC79B9A-E4E0-9F47-87A1-342EF429A578}"/>
                </a:ext>
              </a:extLst>
            </p:cNvPr>
            <p:cNvCxnSpPr>
              <a:cxnSpLocks/>
              <a:stCxn id="256" idx="1"/>
              <a:endCxn id="256" idx="0"/>
            </p:cNvCxnSpPr>
            <p:nvPr/>
          </p:nvCxnSpPr>
          <p:spPr>
            <a:xfrm flipV="1">
              <a:off x="4347751" y="328104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4" name="直線接點 263">
              <a:extLst>
                <a:ext uri="{FF2B5EF4-FFF2-40B4-BE49-F238E27FC236}">
                  <a16:creationId xmlns:a16="http://schemas.microsoft.com/office/drawing/2014/main" id="{C48CA74B-2DCF-D443-B743-2E116A9E6879}"/>
                </a:ext>
              </a:extLst>
            </p:cNvPr>
            <p:cNvCxnSpPr>
              <a:cxnSpLocks/>
            </p:cNvCxnSpPr>
            <p:nvPr/>
          </p:nvCxnSpPr>
          <p:spPr>
            <a:xfrm flipV="1">
              <a:off x="4272472" y="3286080"/>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5" name="直線接點 264">
              <a:extLst>
                <a:ext uri="{FF2B5EF4-FFF2-40B4-BE49-F238E27FC236}">
                  <a16:creationId xmlns:a16="http://schemas.microsoft.com/office/drawing/2014/main" id="{4590B991-A2A7-3941-B831-FEDF121803FD}"/>
                </a:ext>
              </a:extLst>
            </p:cNvPr>
            <p:cNvCxnSpPr>
              <a:cxnSpLocks/>
            </p:cNvCxnSpPr>
            <p:nvPr/>
          </p:nvCxnSpPr>
          <p:spPr>
            <a:xfrm flipV="1">
              <a:off x="4420974" y="328104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6" name="直線接點 265">
              <a:extLst>
                <a:ext uri="{FF2B5EF4-FFF2-40B4-BE49-F238E27FC236}">
                  <a16:creationId xmlns:a16="http://schemas.microsoft.com/office/drawing/2014/main" id="{3A5EE95D-0F3F-3445-BCEC-03EF9D9CCFAB}"/>
                </a:ext>
              </a:extLst>
            </p:cNvPr>
            <p:cNvCxnSpPr>
              <a:cxnSpLocks/>
              <a:stCxn id="256" idx="4"/>
              <a:endCxn id="256" idx="5"/>
            </p:cNvCxnSpPr>
            <p:nvPr/>
          </p:nvCxnSpPr>
          <p:spPr>
            <a:xfrm flipV="1">
              <a:off x="4496251" y="3429199"/>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7" name="直線接點 266">
              <a:extLst>
                <a:ext uri="{FF2B5EF4-FFF2-40B4-BE49-F238E27FC236}">
                  <a16:creationId xmlns:a16="http://schemas.microsoft.com/office/drawing/2014/main" id="{A8656FBF-B63A-CF48-900F-D5F60E79F640}"/>
                </a:ext>
              </a:extLst>
            </p:cNvPr>
            <p:cNvCxnSpPr>
              <a:cxnSpLocks/>
            </p:cNvCxnSpPr>
            <p:nvPr/>
          </p:nvCxnSpPr>
          <p:spPr>
            <a:xfrm flipV="1">
              <a:off x="4494196" y="335880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8" name="直線接點 267">
              <a:extLst>
                <a:ext uri="{FF2B5EF4-FFF2-40B4-BE49-F238E27FC236}">
                  <a16:creationId xmlns:a16="http://schemas.microsoft.com/office/drawing/2014/main" id="{0F1B431B-6DE1-9242-A9D7-4805F60A91FD}"/>
                </a:ext>
              </a:extLst>
            </p:cNvPr>
            <p:cNvCxnSpPr>
              <a:cxnSpLocks/>
            </p:cNvCxnSpPr>
            <p:nvPr/>
          </p:nvCxnSpPr>
          <p:spPr>
            <a:xfrm flipV="1">
              <a:off x="4494196" y="350695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69" name="立方體 268">
              <a:extLst>
                <a:ext uri="{FF2B5EF4-FFF2-40B4-BE49-F238E27FC236}">
                  <a16:creationId xmlns:a16="http://schemas.microsoft.com/office/drawing/2014/main" id="{317F11A3-1E48-DB4C-9531-CBA592716790}"/>
                </a:ext>
              </a:extLst>
            </p:cNvPr>
            <p:cNvSpPr/>
            <p:nvPr/>
          </p:nvSpPr>
          <p:spPr>
            <a:xfrm>
              <a:off x="4199251" y="4865006"/>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70" name="直線接點 269">
              <a:extLst>
                <a:ext uri="{FF2B5EF4-FFF2-40B4-BE49-F238E27FC236}">
                  <a16:creationId xmlns:a16="http://schemas.microsoft.com/office/drawing/2014/main" id="{EF9DE5DF-B1AD-7444-8337-054E39F9F4A0}"/>
                </a:ext>
              </a:extLst>
            </p:cNvPr>
            <p:cNvCxnSpPr>
              <a:cxnSpLocks/>
            </p:cNvCxnSpPr>
            <p:nvPr/>
          </p:nvCxnSpPr>
          <p:spPr>
            <a:xfrm>
              <a:off x="4199251" y="5038874"/>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1" name="直線接點 270">
              <a:extLst>
                <a:ext uri="{FF2B5EF4-FFF2-40B4-BE49-F238E27FC236}">
                  <a16:creationId xmlns:a16="http://schemas.microsoft.com/office/drawing/2014/main" id="{AD52EBBB-25CA-F644-99D9-B2D3B3EA0E74}"/>
                </a:ext>
              </a:extLst>
            </p:cNvPr>
            <p:cNvCxnSpPr>
              <a:cxnSpLocks/>
            </p:cNvCxnSpPr>
            <p:nvPr/>
          </p:nvCxnSpPr>
          <p:spPr>
            <a:xfrm>
              <a:off x="4199251" y="5111924"/>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2" name="直線接點 271">
              <a:extLst>
                <a:ext uri="{FF2B5EF4-FFF2-40B4-BE49-F238E27FC236}">
                  <a16:creationId xmlns:a16="http://schemas.microsoft.com/office/drawing/2014/main" id="{B038BA06-B029-0740-B28B-D3DB6D304821}"/>
                </a:ext>
              </a:extLst>
            </p:cNvPr>
            <p:cNvCxnSpPr>
              <a:cxnSpLocks/>
            </p:cNvCxnSpPr>
            <p:nvPr/>
          </p:nvCxnSpPr>
          <p:spPr>
            <a:xfrm>
              <a:off x="4199251" y="5184975"/>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3" name="直線接點 272">
              <a:extLst>
                <a:ext uri="{FF2B5EF4-FFF2-40B4-BE49-F238E27FC236}">
                  <a16:creationId xmlns:a16="http://schemas.microsoft.com/office/drawing/2014/main" id="{FD55583D-A920-3B42-A107-9FBE8C9F3E39}"/>
                </a:ext>
              </a:extLst>
            </p:cNvPr>
            <p:cNvCxnSpPr>
              <a:cxnSpLocks/>
            </p:cNvCxnSpPr>
            <p:nvPr/>
          </p:nvCxnSpPr>
          <p:spPr>
            <a:xfrm rot="5400000">
              <a:off x="4272822"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4" name="直線接點 273">
              <a:extLst>
                <a:ext uri="{FF2B5EF4-FFF2-40B4-BE49-F238E27FC236}">
                  <a16:creationId xmlns:a16="http://schemas.microsoft.com/office/drawing/2014/main" id="{BBB45C5B-9297-2440-A577-350EED29F737}"/>
                </a:ext>
              </a:extLst>
            </p:cNvPr>
            <p:cNvCxnSpPr>
              <a:cxnSpLocks/>
            </p:cNvCxnSpPr>
            <p:nvPr/>
          </p:nvCxnSpPr>
          <p:spPr>
            <a:xfrm rot="5400000">
              <a:off x="4199599"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5" name="直線接點 274">
              <a:extLst>
                <a:ext uri="{FF2B5EF4-FFF2-40B4-BE49-F238E27FC236}">
                  <a16:creationId xmlns:a16="http://schemas.microsoft.com/office/drawing/2014/main" id="{86D4D1F8-9815-134E-BA0C-1B2C0E8C4257}"/>
                </a:ext>
              </a:extLst>
            </p:cNvPr>
            <p:cNvCxnSpPr>
              <a:cxnSpLocks/>
            </p:cNvCxnSpPr>
            <p:nvPr/>
          </p:nvCxnSpPr>
          <p:spPr>
            <a:xfrm rot="5400000">
              <a:off x="4126377"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6" name="直線接點 275">
              <a:extLst>
                <a:ext uri="{FF2B5EF4-FFF2-40B4-BE49-F238E27FC236}">
                  <a16:creationId xmlns:a16="http://schemas.microsoft.com/office/drawing/2014/main" id="{03E91F3B-7E68-6346-8BD5-86B206014A3E}"/>
                </a:ext>
              </a:extLst>
            </p:cNvPr>
            <p:cNvCxnSpPr>
              <a:cxnSpLocks/>
              <a:stCxn id="269" idx="1"/>
              <a:endCxn id="269" idx="0"/>
            </p:cNvCxnSpPr>
            <p:nvPr/>
          </p:nvCxnSpPr>
          <p:spPr>
            <a:xfrm flipV="1">
              <a:off x="4347751" y="48650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7" name="直線接點 276">
              <a:extLst>
                <a:ext uri="{FF2B5EF4-FFF2-40B4-BE49-F238E27FC236}">
                  <a16:creationId xmlns:a16="http://schemas.microsoft.com/office/drawing/2014/main" id="{1C626AA3-BA33-C64D-A961-A694961A2A10}"/>
                </a:ext>
              </a:extLst>
            </p:cNvPr>
            <p:cNvCxnSpPr>
              <a:cxnSpLocks/>
            </p:cNvCxnSpPr>
            <p:nvPr/>
          </p:nvCxnSpPr>
          <p:spPr>
            <a:xfrm flipV="1">
              <a:off x="4272472" y="487003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8" name="直線接點 277">
              <a:extLst>
                <a:ext uri="{FF2B5EF4-FFF2-40B4-BE49-F238E27FC236}">
                  <a16:creationId xmlns:a16="http://schemas.microsoft.com/office/drawing/2014/main" id="{430698C6-66EC-F44E-ACC8-D6079B4D8367}"/>
                </a:ext>
              </a:extLst>
            </p:cNvPr>
            <p:cNvCxnSpPr>
              <a:cxnSpLocks/>
            </p:cNvCxnSpPr>
            <p:nvPr/>
          </p:nvCxnSpPr>
          <p:spPr>
            <a:xfrm flipV="1">
              <a:off x="4420974" y="48650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9" name="直線接點 278">
              <a:extLst>
                <a:ext uri="{FF2B5EF4-FFF2-40B4-BE49-F238E27FC236}">
                  <a16:creationId xmlns:a16="http://schemas.microsoft.com/office/drawing/2014/main" id="{A656EA79-E986-A341-A5B5-0C5FDFFF833E}"/>
                </a:ext>
              </a:extLst>
            </p:cNvPr>
            <p:cNvCxnSpPr>
              <a:cxnSpLocks/>
              <a:stCxn id="269" idx="4"/>
              <a:endCxn id="269" idx="5"/>
            </p:cNvCxnSpPr>
            <p:nvPr/>
          </p:nvCxnSpPr>
          <p:spPr>
            <a:xfrm flipV="1">
              <a:off x="4496251" y="501315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0" name="直線接點 279">
              <a:extLst>
                <a:ext uri="{FF2B5EF4-FFF2-40B4-BE49-F238E27FC236}">
                  <a16:creationId xmlns:a16="http://schemas.microsoft.com/office/drawing/2014/main" id="{5CFAF6DA-5EFD-CC49-BC8F-9FE0E694CD7C}"/>
                </a:ext>
              </a:extLst>
            </p:cNvPr>
            <p:cNvCxnSpPr>
              <a:cxnSpLocks/>
            </p:cNvCxnSpPr>
            <p:nvPr/>
          </p:nvCxnSpPr>
          <p:spPr>
            <a:xfrm flipV="1">
              <a:off x="4494196" y="4942760"/>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1" name="直線接點 280">
              <a:extLst>
                <a:ext uri="{FF2B5EF4-FFF2-40B4-BE49-F238E27FC236}">
                  <a16:creationId xmlns:a16="http://schemas.microsoft.com/office/drawing/2014/main" id="{6B74B60B-9CB2-D64E-8B20-3B94614A796A}"/>
                </a:ext>
              </a:extLst>
            </p:cNvPr>
            <p:cNvCxnSpPr>
              <a:cxnSpLocks/>
            </p:cNvCxnSpPr>
            <p:nvPr/>
          </p:nvCxnSpPr>
          <p:spPr>
            <a:xfrm flipV="1">
              <a:off x="4494196" y="5090910"/>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2" name="直線箭頭接點 141">
              <a:extLst>
                <a:ext uri="{FF2B5EF4-FFF2-40B4-BE49-F238E27FC236}">
                  <a16:creationId xmlns:a16="http://schemas.microsoft.com/office/drawing/2014/main" id="{EDED7953-96E0-0D40-AA1A-74B34B83C649}"/>
                </a:ext>
              </a:extLst>
            </p:cNvPr>
            <p:cNvCxnSpPr>
              <a:cxnSpLocks/>
            </p:cNvCxnSpPr>
            <p:nvPr/>
          </p:nvCxnSpPr>
          <p:spPr>
            <a:xfrm flipH="1">
              <a:off x="5914663" y="1983431"/>
              <a:ext cx="3738" cy="152099"/>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3" name="直線箭頭接點 147">
              <a:extLst>
                <a:ext uri="{FF2B5EF4-FFF2-40B4-BE49-F238E27FC236}">
                  <a16:creationId xmlns:a16="http://schemas.microsoft.com/office/drawing/2014/main" id="{374143AB-494D-A544-8B10-05CE6036BBCA}"/>
                </a:ext>
              </a:extLst>
            </p:cNvPr>
            <p:cNvCxnSpPr>
              <a:cxnSpLocks/>
            </p:cNvCxnSpPr>
            <p:nvPr/>
          </p:nvCxnSpPr>
          <p:spPr>
            <a:xfrm flipH="1">
              <a:off x="2806861" y="1447162"/>
              <a:ext cx="2330" cy="190656"/>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4" name="直線箭頭接點 149">
              <a:extLst>
                <a:ext uri="{FF2B5EF4-FFF2-40B4-BE49-F238E27FC236}">
                  <a16:creationId xmlns:a16="http://schemas.microsoft.com/office/drawing/2014/main" id="{F0A1583D-19C5-7547-BDED-3ADC5C77DE86}"/>
                </a:ext>
              </a:extLst>
            </p:cNvPr>
            <p:cNvCxnSpPr>
              <a:cxnSpLocks/>
            </p:cNvCxnSpPr>
            <p:nvPr/>
          </p:nvCxnSpPr>
          <p:spPr>
            <a:xfrm>
              <a:off x="2800631" y="2045239"/>
              <a:ext cx="442" cy="113439"/>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5" name="直線箭頭接點 151">
              <a:extLst>
                <a:ext uri="{FF2B5EF4-FFF2-40B4-BE49-F238E27FC236}">
                  <a16:creationId xmlns:a16="http://schemas.microsoft.com/office/drawing/2014/main" id="{57009A8D-A35F-5D4B-B660-C1702CFB442B}"/>
                </a:ext>
              </a:extLst>
            </p:cNvPr>
            <p:cNvCxnSpPr>
              <a:cxnSpLocks/>
            </p:cNvCxnSpPr>
            <p:nvPr/>
          </p:nvCxnSpPr>
          <p:spPr>
            <a:xfrm>
              <a:off x="2793652" y="2371516"/>
              <a:ext cx="1634" cy="151765"/>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6" name="直線箭頭接點 153">
              <a:extLst>
                <a:ext uri="{FF2B5EF4-FFF2-40B4-BE49-F238E27FC236}">
                  <a16:creationId xmlns:a16="http://schemas.microsoft.com/office/drawing/2014/main" id="{8581045C-2142-074E-9876-11B21331CFC7}"/>
                </a:ext>
              </a:extLst>
            </p:cNvPr>
            <p:cNvCxnSpPr>
              <a:cxnSpLocks/>
            </p:cNvCxnSpPr>
            <p:nvPr/>
          </p:nvCxnSpPr>
          <p:spPr>
            <a:xfrm flipH="1">
              <a:off x="2783711" y="2906076"/>
              <a:ext cx="124" cy="167002"/>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7" name="直線箭頭接點 155">
              <a:extLst>
                <a:ext uri="{FF2B5EF4-FFF2-40B4-BE49-F238E27FC236}">
                  <a16:creationId xmlns:a16="http://schemas.microsoft.com/office/drawing/2014/main" id="{88C0A15A-72BB-AA4B-A10D-89B7E3A5EFA9}"/>
                </a:ext>
              </a:extLst>
            </p:cNvPr>
            <p:cNvCxnSpPr>
              <a:cxnSpLocks/>
            </p:cNvCxnSpPr>
            <p:nvPr/>
          </p:nvCxnSpPr>
          <p:spPr>
            <a:xfrm>
              <a:off x="2760562" y="3906456"/>
              <a:ext cx="2648" cy="2040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8" name="直線箭頭接點 157">
              <a:extLst>
                <a:ext uri="{FF2B5EF4-FFF2-40B4-BE49-F238E27FC236}">
                  <a16:creationId xmlns:a16="http://schemas.microsoft.com/office/drawing/2014/main" id="{F1D7E05F-A6A7-2946-80C2-F5EDD94A2F97}"/>
                </a:ext>
              </a:extLst>
            </p:cNvPr>
            <p:cNvCxnSpPr>
              <a:cxnSpLocks/>
            </p:cNvCxnSpPr>
            <p:nvPr/>
          </p:nvCxnSpPr>
          <p:spPr>
            <a:xfrm>
              <a:off x="2757042" y="4521882"/>
              <a:ext cx="2648" cy="2040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9" name="肘形接點 119">
              <a:extLst>
                <a:ext uri="{FF2B5EF4-FFF2-40B4-BE49-F238E27FC236}">
                  <a16:creationId xmlns:a16="http://schemas.microsoft.com/office/drawing/2014/main" id="{E37874A0-891F-2640-BB37-4FD2B00E0105}"/>
                </a:ext>
              </a:extLst>
            </p:cNvPr>
            <p:cNvCxnSpPr>
              <a:cxnSpLocks/>
              <a:endCxn id="202" idx="1"/>
            </p:cNvCxnSpPr>
            <p:nvPr/>
          </p:nvCxnSpPr>
          <p:spPr>
            <a:xfrm rot="16200000" flipV="1">
              <a:off x="1872464" y="3693206"/>
              <a:ext cx="1098740" cy="670423"/>
            </a:xfrm>
            <a:prstGeom prst="bentConnector4">
              <a:avLst>
                <a:gd name="adj1" fmla="val -885"/>
                <a:gd name="adj2" fmla="val 149636"/>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0" name="直線箭頭接點 166">
              <a:extLst>
                <a:ext uri="{FF2B5EF4-FFF2-40B4-BE49-F238E27FC236}">
                  <a16:creationId xmlns:a16="http://schemas.microsoft.com/office/drawing/2014/main" id="{461AF101-2DE9-B546-B342-F5C354523D97}"/>
                </a:ext>
              </a:extLst>
            </p:cNvPr>
            <p:cNvCxnSpPr>
              <a:cxnSpLocks/>
            </p:cNvCxnSpPr>
            <p:nvPr/>
          </p:nvCxnSpPr>
          <p:spPr>
            <a:xfrm flipH="1">
              <a:off x="2806861" y="5388303"/>
              <a:ext cx="1165" cy="1791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1" name="直線箭頭接點 168">
              <a:extLst>
                <a:ext uri="{FF2B5EF4-FFF2-40B4-BE49-F238E27FC236}">
                  <a16:creationId xmlns:a16="http://schemas.microsoft.com/office/drawing/2014/main" id="{3EDD5F88-2948-2C4E-B5BC-A71AB9685A68}"/>
                </a:ext>
              </a:extLst>
            </p:cNvPr>
            <p:cNvCxnSpPr>
              <a:cxnSpLocks/>
            </p:cNvCxnSpPr>
            <p:nvPr/>
          </p:nvCxnSpPr>
          <p:spPr>
            <a:xfrm flipH="1">
              <a:off x="2813999" y="5965235"/>
              <a:ext cx="1165" cy="1791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2" name="直線箭頭接點 170">
              <a:extLst>
                <a:ext uri="{FF2B5EF4-FFF2-40B4-BE49-F238E27FC236}">
                  <a16:creationId xmlns:a16="http://schemas.microsoft.com/office/drawing/2014/main" id="{AB1554F2-B100-8E40-B647-7B57D03DC785}"/>
                </a:ext>
              </a:extLst>
            </p:cNvPr>
            <p:cNvCxnSpPr>
              <a:cxnSpLocks/>
              <a:endCxn id="188" idx="3"/>
            </p:cNvCxnSpPr>
            <p:nvPr/>
          </p:nvCxnSpPr>
          <p:spPr>
            <a:xfrm flipH="1" flipV="1">
              <a:off x="3539321" y="2257031"/>
              <a:ext cx="627565" cy="5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3" name="直線箭頭接點 173">
              <a:extLst>
                <a:ext uri="{FF2B5EF4-FFF2-40B4-BE49-F238E27FC236}">
                  <a16:creationId xmlns:a16="http://schemas.microsoft.com/office/drawing/2014/main" id="{92EFBEB0-A06F-7A4D-9D95-892F628FD2CA}"/>
                </a:ext>
              </a:extLst>
            </p:cNvPr>
            <p:cNvCxnSpPr>
              <a:cxnSpLocks/>
            </p:cNvCxnSpPr>
            <p:nvPr/>
          </p:nvCxnSpPr>
          <p:spPr>
            <a:xfrm flipH="1">
              <a:off x="4580461" y="2260652"/>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4" name="直線箭頭接點 176">
              <a:extLst>
                <a:ext uri="{FF2B5EF4-FFF2-40B4-BE49-F238E27FC236}">
                  <a16:creationId xmlns:a16="http://schemas.microsoft.com/office/drawing/2014/main" id="{30939953-8F2F-1147-BDC8-DFBAAB46450E}"/>
                </a:ext>
              </a:extLst>
            </p:cNvPr>
            <p:cNvCxnSpPr>
              <a:cxnSpLocks/>
            </p:cNvCxnSpPr>
            <p:nvPr/>
          </p:nvCxnSpPr>
          <p:spPr>
            <a:xfrm flipH="1" flipV="1">
              <a:off x="3553217" y="3490913"/>
              <a:ext cx="627565" cy="5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5" name="直線箭頭接點 177">
              <a:extLst>
                <a:ext uri="{FF2B5EF4-FFF2-40B4-BE49-F238E27FC236}">
                  <a16:creationId xmlns:a16="http://schemas.microsoft.com/office/drawing/2014/main" id="{3395C03A-2E2B-1846-80AA-C1F7658EDF93}"/>
                </a:ext>
              </a:extLst>
            </p:cNvPr>
            <p:cNvCxnSpPr>
              <a:cxnSpLocks/>
            </p:cNvCxnSpPr>
            <p:nvPr/>
          </p:nvCxnSpPr>
          <p:spPr>
            <a:xfrm flipH="1">
              <a:off x="4594357" y="3494534"/>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6" name="直線箭頭接點 178">
              <a:extLst>
                <a:ext uri="{FF2B5EF4-FFF2-40B4-BE49-F238E27FC236}">
                  <a16:creationId xmlns:a16="http://schemas.microsoft.com/office/drawing/2014/main" id="{A239EB66-ACED-7044-906C-C373D2FAA569}"/>
                </a:ext>
              </a:extLst>
            </p:cNvPr>
            <p:cNvCxnSpPr>
              <a:cxnSpLocks/>
            </p:cNvCxnSpPr>
            <p:nvPr/>
          </p:nvCxnSpPr>
          <p:spPr>
            <a:xfrm flipH="1" flipV="1">
              <a:off x="3539322" y="5049839"/>
              <a:ext cx="656501" cy="25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7" name="直線箭頭接點 179">
              <a:extLst>
                <a:ext uri="{FF2B5EF4-FFF2-40B4-BE49-F238E27FC236}">
                  <a16:creationId xmlns:a16="http://schemas.microsoft.com/office/drawing/2014/main" id="{66B96A3B-FBFF-3A46-B04D-81486630E95C}"/>
                </a:ext>
              </a:extLst>
            </p:cNvPr>
            <p:cNvCxnSpPr>
              <a:cxnSpLocks/>
            </p:cNvCxnSpPr>
            <p:nvPr/>
          </p:nvCxnSpPr>
          <p:spPr>
            <a:xfrm flipH="1">
              <a:off x="4580461" y="5053460"/>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8" name="文字方塊 128">
              <a:extLst>
                <a:ext uri="{FF2B5EF4-FFF2-40B4-BE49-F238E27FC236}">
                  <a16:creationId xmlns:a16="http://schemas.microsoft.com/office/drawing/2014/main" id="{39DCC395-B277-CD4A-B573-75C19688C8EE}"/>
                </a:ext>
              </a:extLst>
            </p:cNvPr>
            <p:cNvSpPr txBox="1"/>
            <p:nvPr/>
          </p:nvSpPr>
          <p:spPr>
            <a:xfrm>
              <a:off x="2183989" y="978434"/>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Plaintext(128 bits)</a:t>
              </a:r>
            </a:p>
          </p:txBody>
        </p:sp>
        <p:sp>
          <p:nvSpPr>
            <p:cNvPr id="299" name="文字方塊 129">
              <a:extLst>
                <a:ext uri="{FF2B5EF4-FFF2-40B4-BE49-F238E27FC236}">
                  <a16:creationId xmlns:a16="http://schemas.microsoft.com/office/drawing/2014/main" id="{E5125AA1-A34D-C040-B29E-9049534DE096}"/>
                </a:ext>
              </a:extLst>
            </p:cNvPr>
            <p:cNvSpPr txBox="1"/>
            <p:nvPr/>
          </p:nvSpPr>
          <p:spPr>
            <a:xfrm>
              <a:off x="5184261" y="978434"/>
              <a:ext cx="138371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Secret key(128 bits)</a:t>
              </a:r>
              <a:endParaRPr kumimoji="1" lang="zh-TW" altLang="en-US" sz="1050" dirty="0"/>
            </a:p>
          </p:txBody>
        </p:sp>
        <p:sp>
          <p:nvSpPr>
            <p:cNvPr id="300" name="文字方塊 130">
              <a:extLst>
                <a:ext uri="{FF2B5EF4-FFF2-40B4-BE49-F238E27FC236}">
                  <a16:creationId xmlns:a16="http://schemas.microsoft.com/office/drawing/2014/main" id="{28B3A7B5-C9D7-4D47-8ECE-55902A3C2390}"/>
                </a:ext>
              </a:extLst>
            </p:cNvPr>
            <p:cNvSpPr txBox="1"/>
            <p:nvPr/>
          </p:nvSpPr>
          <p:spPr>
            <a:xfrm>
              <a:off x="1325900" y="1727382"/>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1" name="文字方塊 131">
              <a:extLst>
                <a:ext uri="{FF2B5EF4-FFF2-40B4-BE49-F238E27FC236}">
                  <a16:creationId xmlns:a16="http://schemas.microsoft.com/office/drawing/2014/main" id="{EE305066-3C0C-C84F-ABAA-69C3C85FFECC}"/>
                </a:ext>
              </a:extLst>
            </p:cNvPr>
            <p:cNvSpPr txBox="1"/>
            <p:nvPr/>
          </p:nvSpPr>
          <p:spPr>
            <a:xfrm>
              <a:off x="1287236" y="2625041"/>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2" name="文字方塊 132">
              <a:extLst>
                <a:ext uri="{FF2B5EF4-FFF2-40B4-BE49-F238E27FC236}">
                  <a16:creationId xmlns:a16="http://schemas.microsoft.com/office/drawing/2014/main" id="{6EDDECD9-50AB-3F48-B57B-B3760C5E9545}"/>
                </a:ext>
              </a:extLst>
            </p:cNvPr>
            <p:cNvSpPr txBox="1"/>
            <p:nvPr/>
          </p:nvSpPr>
          <p:spPr>
            <a:xfrm>
              <a:off x="1323231" y="5671115"/>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3" name="文字方塊 133">
              <a:extLst>
                <a:ext uri="{FF2B5EF4-FFF2-40B4-BE49-F238E27FC236}">
                  <a16:creationId xmlns:a16="http://schemas.microsoft.com/office/drawing/2014/main" id="{335EC670-2A34-F74D-BBE9-95CB8A3E2E23}"/>
                </a:ext>
              </a:extLst>
            </p:cNvPr>
            <p:cNvSpPr txBox="1"/>
            <p:nvPr/>
          </p:nvSpPr>
          <p:spPr>
            <a:xfrm>
              <a:off x="2114929" y="6406834"/>
              <a:ext cx="1398140"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Ciphertext(128 bits)</a:t>
              </a:r>
            </a:p>
          </p:txBody>
        </p:sp>
        <p:sp>
          <p:nvSpPr>
            <p:cNvPr id="304" name="文字方塊 134">
              <a:extLst>
                <a:ext uri="{FF2B5EF4-FFF2-40B4-BE49-F238E27FC236}">
                  <a16:creationId xmlns:a16="http://schemas.microsoft.com/office/drawing/2014/main" id="{C3A56D9F-FADD-8E40-B400-4E5B6DEF9085}"/>
                </a:ext>
              </a:extLst>
            </p:cNvPr>
            <p:cNvSpPr txBox="1"/>
            <p:nvPr/>
          </p:nvSpPr>
          <p:spPr>
            <a:xfrm>
              <a:off x="6202226" y="1656381"/>
              <a:ext cx="2513830"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(size depends on AES type)</a:t>
              </a:r>
              <a:endParaRPr kumimoji="1" lang="zh-TW" altLang="en-US" sz="1050" dirty="0"/>
            </a:p>
          </p:txBody>
        </p:sp>
        <p:sp>
          <p:nvSpPr>
            <p:cNvPr id="305" name="文字方塊 135">
              <a:extLst>
                <a:ext uri="{FF2B5EF4-FFF2-40B4-BE49-F238E27FC236}">
                  <a16:creationId xmlns:a16="http://schemas.microsoft.com/office/drawing/2014/main" id="{34F024B0-9299-B04F-97A4-75048B81A1CA}"/>
                </a:ext>
              </a:extLst>
            </p:cNvPr>
            <p:cNvSpPr txBox="1"/>
            <p:nvPr/>
          </p:nvSpPr>
          <p:spPr>
            <a:xfrm>
              <a:off x="3787440" y="2516934"/>
              <a:ext cx="145264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1</a:t>
              </a:r>
              <a:r>
                <a:rPr kumimoji="1" lang="en-US" altLang="zh-TW" sz="1050" baseline="30000" dirty="0"/>
                <a:t>th</a:t>
              </a:r>
              <a:r>
                <a:rPr kumimoji="1" lang="en-US" altLang="zh-TW" sz="1050" dirty="0"/>
                <a:t> Round key(4*4*8)</a:t>
              </a:r>
              <a:endParaRPr kumimoji="1" lang="zh-TW" altLang="en-US" sz="1050" dirty="0"/>
            </a:p>
          </p:txBody>
        </p:sp>
        <p:sp>
          <p:nvSpPr>
            <p:cNvPr id="306" name="文字方塊 136">
              <a:extLst>
                <a:ext uri="{FF2B5EF4-FFF2-40B4-BE49-F238E27FC236}">
                  <a16:creationId xmlns:a16="http://schemas.microsoft.com/office/drawing/2014/main" id="{D69ABC21-FB49-4141-AE6C-F219A9D311B4}"/>
                </a:ext>
              </a:extLst>
            </p:cNvPr>
            <p:cNvSpPr txBox="1"/>
            <p:nvPr/>
          </p:nvSpPr>
          <p:spPr>
            <a:xfrm>
              <a:off x="3782682" y="3764656"/>
              <a:ext cx="1378904"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i</a:t>
              </a:r>
              <a:r>
                <a:rPr kumimoji="1" lang="en-US" altLang="zh-TW" sz="1050" baseline="30000" dirty="0"/>
                <a:t>th</a:t>
              </a:r>
              <a:r>
                <a:rPr kumimoji="1" lang="en-US" altLang="zh-TW" sz="1050" dirty="0"/>
                <a:t> Round key(4*4*8)</a:t>
              </a:r>
              <a:endParaRPr kumimoji="1" lang="zh-TW" altLang="en-US" sz="1050" dirty="0"/>
            </a:p>
          </p:txBody>
        </p:sp>
        <p:sp>
          <p:nvSpPr>
            <p:cNvPr id="307" name="文字方塊 137">
              <a:extLst>
                <a:ext uri="{FF2B5EF4-FFF2-40B4-BE49-F238E27FC236}">
                  <a16:creationId xmlns:a16="http://schemas.microsoft.com/office/drawing/2014/main" id="{735FB017-8C48-024F-BEE5-52F30D0C13EE}"/>
                </a:ext>
              </a:extLst>
            </p:cNvPr>
            <p:cNvSpPr txBox="1"/>
            <p:nvPr/>
          </p:nvSpPr>
          <p:spPr>
            <a:xfrm>
              <a:off x="3789551" y="5374130"/>
              <a:ext cx="146867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N</a:t>
              </a:r>
              <a:r>
                <a:rPr kumimoji="1" lang="en-US" altLang="zh-TW" sz="1050" baseline="30000" dirty="0"/>
                <a:t>th</a:t>
              </a:r>
              <a:r>
                <a:rPr kumimoji="1" lang="en-US" altLang="zh-TW" sz="1050" dirty="0"/>
                <a:t> Round key(4*4*8)</a:t>
              </a:r>
              <a:endParaRPr kumimoji="1" lang="zh-TW" altLang="en-US" sz="1050" dirty="0"/>
            </a:p>
          </p:txBody>
        </p:sp>
        <p:sp>
          <p:nvSpPr>
            <p:cNvPr id="308" name="圓角矩形 111">
              <a:extLst>
                <a:ext uri="{FF2B5EF4-FFF2-40B4-BE49-F238E27FC236}">
                  <a16:creationId xmlns:a16="http://schemas.microsoft.com/office/drawing/2014/main" id="{A1033A3F-CDC8-234F-9F7D-273A4C978DAE}"/>
                </a:ext>
              </a:extLst>
            </p:cNvPr>
            <p:cNvSpPr/>
            <p:nvPr/>
          </p:nvSpPr>
          <p:spPr>
            <a:xfrm>
              <a:off x="5495468" y="2125794"/>
              <a:ext cx="914400" cy="3134281"/>
            </a:xfrm>
            <a:prstGeom prst="roundRect">
              <a:avLst/>
            </a:prstGeom>
            <a:solidFill>
              <a:schemeClr val="bg1">
                <a:lumMod val="65000"/>
              </a:schemeClr>
            </a:solidFill>
            <a:ln w="9525">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50" dirty="0"/>
                <a:t>Key</a:t>
              </a:r>
            </a:p>
            <a:p>
              <a:pPr algn="ctr"/>
              <a:r>
                <a:rPr kumimoji="1" lang="en-US" altLang="zh-TW" sz="1050" dirty="0"/>
                <a:t>Expansion</a:t>
              </a:r>
              <a:endParaRPr kumimoji="1" lang="zh-TW" altLang="en-US" sz="1050" dirty="0"/>
            </a:p>
          </p:txBody>
        </p:sp>
      </p:grpSp>
      <p:pic>
        <p:nvPicPr>
          <p:cNvPr id="173" name="table">
            <a:extLst>
              <a:ext uri="{FF2B5EF4-FFF2-40B4-BE49-F238E27FC236}">
                <a16:creationId xmlns:a16="http://schemas.microsoft.com/office/drawing/2014/main" id="{ABBF47C6-07F9-4A51-AC9C-379B7408BC79}"/>
              </a:ext>
            </a:extLst>
          </p:cNvPr>
          <p:cNvPicPr>
            <a:picLocks noChangeAspect="1"/>
          </p:cNvPicPr>
          <p:nvPr/>
        </p:nvPicPr>
        <p:blipFill>
          <a:blip r:embed="rId4"/>
          <a:stretch>
            <a:fillRect/>
          </a:stretch>
        </p:blipFill>
        <p:spPr>
          <a:xfrm>
            <a:off x="4089284" y="1185656"/>
            <a:ext cx="2082800" cy="217947"/>
          </a:xfrm>
          <a:prstGeom prst="rect">
            <a:avLst/>
          </a:prstGeom>
        </p:spPr>
      </p:pic>
      <p:pic>
        <p:nvPicPr>
          <p:cNvPr id="174" name="table">
            <a:extLst>
              <a:ext uri="{FF2B5EF4-FFF2-40B4-BE49-F238E27FC236}">
                <a16:creationId xmlns:a16="http://schemas.microsoft.com/office/drawing/2014/main" id="{5B3B6041-2589-4E5E-BDE9-6D8E7B25B1EB}"/>
              </a:ext>
            </a:extLst>
          </p:cNvPr>
          <p:cNvPicPr>
            <a:picLocks noChangeAspect="1"/>
          </p:cNvPicPr>
          <p:nvPr/>
        </p:nvPicPr>
        <p:blipFill>
          <a:blip r:embed="rId5"/>
          <a:stretch>
            <a:fillRect/>
          </a:stretch>
        </p:blipFill>
        <p:spPr>
          <a:xfrm>
            <a:off x="877406" y="6100766"/>
            <a:ext cx="2082800" cy="217947"/>
          </a:xfrm>
          <a:prstGeom prst="rect">
            <a:avLst/>
          </a:prstGeom>
        </p:spPr>
      </p:pic>
    </p:spTree>
    <p:extLst>
      <p:ext uri="{BB962C8B-B14F-4D97-AF65-F5344CB8AC3E}">
        <p14:creationId xmlns:p14="http://schemas.microsoft.com/office/powerpoint/2010/main" val="412933659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85873771-303A-0A37-9769-8A5DE96D071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972004" cy="400110"/>
            <a:chOff x="568442" y="319364"/>
            <a:chExt cx="1972004" cy="400111"/>
          </a:xfrm>
        </p:grpSpPr>
        <p:sp>
          <p:nvSpPr>
            <p:cNvPr id="55" name="文本框 23"/>
            <p:cNvSpPr txBox="1"/>
            <p:nvPr/>
          </p:nvSpPr>
          <p:spPr>
            <a:xfrm>
              <a:off x="665958" y="319364"/>
              <a:ext cx="1874488" cy="400111"/>
            </a:xfrm>
            <a:prstGeom prst="rect">
              <a:avLst/>
            </a:prstGeom>
            <a:noFill/>
          </p:spPr>
          <p:txBody>
            <a:bodyPr wrap="none" rtlCol="0">
              <a:spAutoFit/>
            </a:bodyPr>
            <a:lstStyle/>
            <a:p>
              <a:r>
                <a:rPr lang="en-US" altLang="zh-TW" sz="2000" dirty="0">
                  <a:solidFill>
                    <a:schemeClr val="bg2"/>
                  </a:solidFill>
                  <a:latin typeface="微軟正黑體" panose="020B0604030504040204" pitchFamily="34" charset="-120"/>
                  <a:ea typeface="微軟正黑體" panose="020B0604030504040204" pitchFamily="34" charset="-120"/>
                  <a:cs typeface="+mn-ea"/>
                </a:rPr>
                <a:t>AES DC</a:t>
              </a:r>
              <a:r>
                <a:rPr lang="zh-TW" altLang="en-US"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微軟正黑體" panose="020B0604030504040204" pitchFamily="34" charset="-120"/>
                  <a:ea typeface="微軟正黑體" panose="020B0604030504040204" pitchFamily="34" charset="-120"/>
                  <a:cs typeface="+mn-ea"/>
                </a:rPr>
                <a:t>Result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41636C65-4CA1-0788-F4FA-0189367D11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898" y="1038840"/>
            <a:ext cx="10080000" cy="140831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9EECFC4C-F92A-C701-043D-A4CB6108F9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898" y="3245982"/>
            <a:ext cx="10080000" cy="1518562"/>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FBC7118A-CE3C-901E-D5D4-9E7E72B3971D}"/>
              </a:ext>
            </a:extLst>
          </p:cNvPr>
          <p:cNvSpPr/>
          <p:nvPr/>
        </p:nvSpPr>
        <p:spPr>
          <a:xfrm>
            <a:off x="4479531" y="1660810"/>
            <a:ext cx="221921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3" name="矩形 2">
            <a:extLst>
              <a:ext uri="{FF2B5EF4-FFF2-40B4-BE49-F238E27FC236}">
                <a16:creationId xmlns:a16="http://schemas.microsoft.com/office/drawing/2014/main" id="{662D63F5-94EE-9C33-DBBB-F2CA56CA93AF}"/>
              </a:ext>
            </a:extLst>
          </p:cNvPr>
          <p:cNvSpPr/>
          <p:nvPr/>
        </p:nvSpPr>
        <p:spPr>
          <a:xfrm>
            <a:off x="8643325" y="1923566"/>
            <a:ext cx="2219217"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4" name="矩形 3">
            <a:extLst>
              <a:ext uri="{FF2B5EF4-FFF2-40B4-BE49-F238E27FC236}">
                <a16:creationId xmlns:a16="http://schemas.microsoft.com/office/drawing/2014/main" id="{FFF9120D-54AA-FAB7-6281-EE5A8B3A4997}"/>
              </a:ext>
            </a:extLst>
          </p:cNvPr>
          <p:cNvSpPr/>
          <p:nvPr/>
        </p:nvSpPr>
        <p:spPr>
          <a:xfrm>
            <a:off x="4870142" y="3931919"/>
            <a:ext cx="557030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1034" name="Picture 10">
            <a:extLst>
              <a:ext uri="{FF2B5EF4-FFF2-40B4-BE49-F238E27FC236}">
                <a16:creationId xmlns:a16="http://schemas.microsoft.com/office/drawing/2014/main" id="{31C05047-8990-6088-3DC6-5DA48D0F7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0898" y="4942111"/>
            <a:ext cx="10080000" cy="1418812"/>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09970FD-F4F1-A93C-C81F-EC329F2312CD}"/>
              </a:ext>
            </a:extLst>
          </p:cNvPr>
          <p:cNvSpPr/>
          <p:nvPr/>
        </p:nvSpPr>
        <p:spPr>
          <a:xfrm>
            <a:off x="6242500" y="5824260"/>
            <a:ext cx="46775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cxnSp>
        <p:nvCxnSpPr>
          <p:cNvPr id="8" name="直線單箭頭接點 7">
            <a:extLst>
              <a:ext uri="{FF2B5EF4-FFF2-40B4-BE49-F238E27FC236}">
                <a16:creationId xmlns:a16="http://schemas.microsoft.com/office/drawing/2014/main" id="{48C771BF-797F-82D5-E4AD-921261E42717}"/>
              </a:ext>
            </a:extLst>
          </p:cNvPr>
          <p:cNvCxnSpPr>
            <a:cxnSpLocks/>
            <a:stCxn id="2" idx="2"/>
            <a:endCxn id="4" idx="0"/>
          </p:cNvCxnSpPr>
          <p:nvPr/>
        </p:nvCxnSpPr>
        <p:spPr>
          <a:xfrm>
            <a:off x="5589140" y="2020810"/>
            <a:ext cx="2066156" cy="1911109"/>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221763B-0997-53D8-84A5-1AF7BDD8772A}"/>
              </a:ext>
            </a:extLst>
          </p:cNvPr>
          <p:cNvCxnSpPr>
            <a:cxnSpLocks/>
            <a:stCxn id="3" idx="2"/>
            <a:endCxn id="6" idx="0"/>
          </p:cNvCxnSpPr>
          <p:nvPr/>
        </p:nvCxnSpPr>
        <p:spPr>
          <a:xfrm flipH="1">
            <a:off x="8581250" y="2283566"/>
            <a:ext cx="1171684" cy="354069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711F0229-EFA3-51DF-150E-CE82184FBBFA}"/>
              </a:ext>
            </a:extLst>
          </p:cNvPr>
          <p:cNvSpPr/>
          <p:nvPr/>
        </p:nvSpPr>
        <p:spPr>
          <a:xfrm>
            <a:off x="720899" y="3931919"/>
            <a:ext cx="1080000"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19" name="矩形 18">
            <a:extLst>
              <a:ext uri="{FF2B5EF4-FFF2-40B4-BE49-F238E27FC236}">
                <a16:creationId xmlns:a16="http://schemas.microsoft.com/office/drawing/2014/main" id="{2447EE09-3BF6-BFC8-22AD-D4A80A9F6BEE}"/>
              </a:ext>
            </a:extLst>
          </p:cNvPr>
          <p:cNvSpPr/>
          <p:nvPr/>
        </p:nvSpPr>
        <p:spPr>
          <a:xfrm>
            <a:off x="720898" y="5824260"/>
            <a:ext cx="10800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Tree>
    <p:extLst>
      <p:ext uri="{BB962C8B-B14F-4D97-AF65-F5344CB8AC3E}">
        <p14:creationId xmlns:p14="http://schemas.microsoft.com/office/powerpoint/2010/main" val="10825817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3" name="文本框 16">
            <a:extLst>
              <a:ext uri="{FF2B5EF4-FFF2-40B4-BE49-F238E27FC236}">
                <a16:creationId xmlns:a16="http://schemas.microsoft.com/office/drawing/2014/main" id="{B553B099-A829-4CFA-9F09-490B7E4C5D3B}"/>
              </a:ext>
            </a:extLst>
          </p:cNvPr>
          <p:cNvSpPr txBox="1"/>
          <p:nvPr/>
        </p:nvSpPr>
        <p:spPr>
          <a:xfrm>
            <a:off x="2429603" y="2308985"/>
            <a:ext cx="2654893" cy="400110"/>
          </a:xfrm>
          <a:prstGeom prst="rect">
            <a:avLst/>
          </a:prstGeom>
          <a:noFill/>
        </p:spPr>
        <p:txBody>
          <a:bodyPr wrap="none" rtlCol="0">
            <a:spAutoFit/>
          </a:bodyPr>
          <a:lstStyle/>
          <a:p>
            <a:pPr algn="ctr">
              <a:defRPr/>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Look-up Functionality</a:t>
            </a:r>
            <a:endParaRPr kumimoji="1"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4" name="直線接點 63">
            <a:extLst>
              <a:ext uri="{FF2B5EF4-FFF2-40B4-BE49-F238E27FC236}">
                <a16:creationId xmlns:a16="http://schemas.microsoft.com/office/drawing/2014/main" id="{3CB3B5F7-2A5B-43ED-82E3-DCB22D53870C}"/>
              </a:ext>
            </a:extLst>
          </p:cNvPr>
          <p:cNvCxnSpPr>
            <a:cxnSpLocks/>
          </p:cNvCxnSpPr>
          <p:nvPr/>
        </p:nvCxnSpPr>
        <p:spPr>
          <a:xfrm>
            <a:off x="1414891" y="2711156"/>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5" name="文字方塊 64">
            <a:extLst>
              <a:ext uri="{FF2B5EF4-FFF2-40B4-BE49-F238E27FC236}">
                <a16:creationId xmlns:a16="http://schemas.microsoft.com/office/drawing/2014/main" id="{A9C0FE00-68C1-4993-AD19-BDE9BE6137BF}"/>
              </a:ext>
            </a:extLst>
          </p:cNvPr>
          <p:cNvSpPr txBox="1"/>
          <p:nvPr/>
        </p:nvSpPr>
        <p:spPr>
          <a:xfrm>
            <a:off x="1417151" y="2711275"/>
            <a:ext cx="4680000" cy="369332"/>
          </a:xfrm>
          <a:prstGeom prst="rect">
            <a:avLst/>
          </a:prstGeom>
          <a:noFill/>
        </p:spPr>
        <p:txBody>
          <a:bodyPr wrap="none" rtlCol="0">
            <a:spAutoFit/>
          </a:bodyPr>
          <a:lstStyle/>
          <a:p>
            <a:pPr algn="ct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Direct Logical Mapping</a:t>
            </a:r>
          </a:p>
        </p:txBody>
      </p:sp>
      <p:sp>
        <p:nvSpPr>
          <p:cNvPr id="66" name="文本框 16">
            <a:extLst>
              <a:ext uri="{FF2B5EF4-FFF2-40B4-BE49-F238E27FC236}">
                <a16:creationId xmlns:a16="http://schemas.microsoft.com/office/drawing/2014/main" id="{1A41B023-8B74-46F2-AA5A-1C7B915A53E0}"/>
              </a:ext>
            </a:extLst>
          </p:cNvPr>
          <p:cNvSpPr txBox="1"/>
          <p:nvPr/>
        </p:nvSpPr>
        <p:spPr>
          <a:xfrm>
            <a:off x="6818701" y="2307941"/>
            <a:ext cx="4680000" cy="400110"/>
          </a:xfrm>
          <a:prstGeom prst="rect">
            <a:avLst/>
          </a:prstGeom>
          <a:noFill/>
        </p:spPr>
        <p:txBody>
          <a:bodyPr wrap="square" rtlCol="0">
            <a:spAutoFit/>
          </a:bodyPr>
          <a:lstStyle/>
          <a:p>
            <a:pPr algn="ctr">
              <a:defRPr/>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Composite Field Operation</a:t>
            </a:r>
            <a:endParaRPr kumimoji="1"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7" name="直線接點 66">
            <a:extLst>
              <a:ext uri="{FF2B5EF4-FFF2-40B4-BE49-F238E27FC236}">
                <a16:creationId xmlns:a16="http://schemas.microsoft.com/office/drawing/2014/main" id="{2A44B28F-93A5-4AC0-AD22-EE34F29815A0}"/>
              </a:ext>
            </a:extLst>
          </p:cNvPr>
          <p:cNvCxnSpPr>
            <a:cxnSpLocks/>
          </p:cNvCxnSpPr>
          <p:nvPr/>
        </p:nvCxnSpPr>
        <p:spPr>
          <a:xfrm>
            <a:off x="6813308" y="2707031"/>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C7586910-4EA7-47AA-9F46-C444E8AC93DE}"/>
              </a:ext>
            </a:extLst>
          </p:cNvPr>
          <p:cNvSpPr txBox="1"/>
          <p:nvPr/>
        </p:nvSpPr>
        <p:spPr>
          <a:xfrm>
            <a:off x="6817830" y="2710120"/>
            <a:ext cx="4680000" cy="369332"/>
          </a:xfrm>
          <a:prstGeom prst="rect">
            <a:avLst/>
          </a:prstGeom>
          <a:noFill/>
        </p:spPr>
        <p:txBody>
          <a:bodyPr wrap="none" rtlCol="0">
            <a:spAutoFit/>
          </a:bodyPr>
          <a:lstStyle/>
          <a:p>
            <a:pPr algn="ct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Multiplicative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nverse</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Affine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ransformation</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CN"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9" name="群組 68">
            <a:extLst>
              <a:ext uri="{FF2B5EF4-FFF2-40B4-BE49-F238E27FC236}">
                <a16:creationId xmlns:a16="http://schemas.microsoft.com/office/drawing/2014/main" id="{2E87A7FB-5125-4067-B406-ED934D5DD7AA}"/>
              </a:ext>
            </a:extLst>
          </p:cNvPr>
          <p:cNvGrpSpPr/>
          <p:nvPr/>
        </p:nvGrpSpPr>
        <p:grpSpPr>
          <a:xfrm>
            <a:off x="1433544" y="1793284"/>
            <a:ext cx="1080000" cy="900000"/>
            <a:chOff x="2322686" y="3178324"/>
            <a:chExt cx="1080000" cy="900000"/>
          </a:xfrm>
        </p:grpSpPr>
        <p:pic>
          <p:nvPicPr>
            <p:cNvPr id="70" name="圖片 69">
              <a:extLst>
                <a:ext uri="{FF2B5EF4-FFF2-40B4-BE49-F238E27FC236}">
                  <a16:creationId xmlns:a16="http://schemas.microsoft.com/office/drawing/2014/main" id="{A77EFDD7-13B7-4B79-A505-55CCBF18E63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22686" y="3178324"/>
              <a:ext cx="720000" cy="720000"/>
            </a:xfrm>
            <a:prstGeom prst="rect">
              <a:avLst/>
            </a:prstGeom>
          </p:spPr>
        </p:pic>
        <p:pic>
          <p:nvPicPr>
            <p:cNvPr id="71" name="圖片 70">
              <a:extLst>
                <a:ext uri="{FF2B5EF4-FFF2-40B4-BE49-F238E27FC236}">
                  <a16:creationId xmlns:a16="http://schemas.microsoft.com/office/drawing/2014/main" id="{7619A2FD-2974-4127-AFD5-DFECEB8B7B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2686" y="3718324"/>
              <a:ext cx="360000" cy="360000"/>
            </a:xfrm>
            <a:prstGeom prst="rect">
              <a:avLst/>
            </a:prstGeom>
          </p:spPr>
        </p:pic>
      </p:grpSp>
      <p:pic>
        <p:nvPicPr>
          <p:cNvPr id="72" name="圖片 71">
            <a:extLst>
              <a:ext uri="{FF2B5EF4-FFF2-40B4-BE49-F238E27FC236}">
                <a16:creationId xmlns:a16="http://schemas.microsoft.com/office/drawing/2014/main" id="{E337162A-4245-4C3D-8217-BD3DB232B5E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17118" y="1846159"/>
            <a:ext cx="720000" cy="720000"/>
          </a:xfrm>
          <a:prstGeom prst="rect">
            <a:avLst/>
          </a:prstGeom>
        </p:spPr>
      </p:pic>
      <p:grpSp>
        <p:nvGrpSpPr>
          <p:cNvPr id="73" name="群組 72">
            <a:extLst>
              <a:ext uri="{FF2B5EF4-FFF2-40B4-BE49-F238E27FC236}">
                <a16:creationId xmlns:a16="http://schemas.microsoft.com/office/drawing/2014/main" id="{CD555736-780A-4CF4-8F7F-3966EDE13D8E}"/>
              </a:ext>
            </a:extLst>
          </p:cNvPr>
          <p:cNvGrpSpPr/>
          <p:nvPr/>
        </p:nvGrpSpPr>
        <p:grpSpPr>
          <a:xfrm>
            <a:off x="2608514" y="4293747"/>
            <a:ext cx="6974972" cy="1115038"/>
            <a:chOff x="0" y="5818513"/>
            <a:chExt cx="6974972" cy="1115038"/>
          </a:xfrm>
        </p:grpSpPr>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4AE28E46-846A-4B82-9191-D90715FC4ACD}"/>
                    </a:ext>
                  </a:extLst>
                </p:cNvPr>
                <p:cNvSpPr/>
                <p:nvPr/>
              </p:nvSpPr>
              <p:spPr>
                <a:xfrm>
                  <a:off x="793072" y="621299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3" name="矩形 242">
                  <a:extLst>
                    <a:ext uri="{FF2B5EF4-FFF2-40B4-BE49-F238E27FC236}">
                      <a16:creationId xmlns:a16="http://schemas.microsoft.com/office/drawing/2014/main" id="{FE966134-EFF4-4B03-9B90-4CA9D1B458CC}"/>
                    </a:ext>
                  </a:extLst>
                </p:cNvPr>
                <p:cNvSpPr>
                  <a:spLocks noRot="1" noChangeAspect="1" noMove="1" noResize="1" noEditPoints="1" noAdjustHandles="1" noChangeArrowheads="1" noChangeShapeType="1" noTextEdit="1"/>
                </p:cNvSpPr>
                <p:nvPr/>
              </p:nvSpPr>
              <p:spPr>
                <a:xfrm>
                  <a:off x="793072" y="6212993"/>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75" name="群組 74">
              <a:extLst>
                <a:ext uri="{FF2B5EF4-FFF2-40B4-BE49-F238E27FC236}">
                  <a16:creationId xmlns:a16="http://schemas.microsoft.com/office/drawing/2014/main" id="{6EEDFC83-B89A-4157-B8F7-917CD291088E}"/>
                </a:ext>
              </a:extLst>
            </p:cNvPr>
            <p:cNvGrpSpPr/>
            <p:nvPr/>
          </p:nvGrpSpPr>
          <p:grpSpPr>
            <a:xfrm>
              <a:off x="1925550" y="6663551"/>
              <a:ext cx="180000" cy="180000"/>
              <a:chOff x="2616764" y="5400675"/>
              <a:chExt cx="180000" cy="180000"/>
            </a:xfrm>
          </p:grpSpPr>
          <p:sp>
            <p:nvSpPr>
              <p:cNvPr id="123" name="橢圓 122">
                <a:extLst>
                  <a:ext uri="{FF2B5EF4-FFF2-40B4-BE49-F238E27FC236}">
                    <a16:creationId xmlns:a16="http://schemas.microsoft.com/office/drawing/2014/main" id="{A58C0734-375C-4401-9C2A-FCCA6A432D97}"/>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4" name="直線接點 123">
                <a:extLst>
                  <a:ext uri="{FF2B5EF4-FFF2-40B4-BE49-F238E27FC236}">
                    <a16:creationId xmlns:a16="http://schemas.microsoft.com/office/drawing/2014/main" id="{68B4847C-FB3A-40A3-B19E-9C05F494D8A1}"/>
                  </a:ext>
                </a:extLst>
              </p:cNvPr>
              <p:cNvCxnSpPr>
                <a:cxnSpLocks/>
                <a:stCxn id="123" idx="0"/>
                <a:endCxn id="123"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5" name="直線接點 124">
                <a:extLst>
                  <a:ext uri="{FF2B5EF4-FFF2-40B4-BE49-F238E27FC236}">
                    <a16:creationId xmlns:a16="http://schemas.microsoft.com/office/drawing/2014/main" id="{CF8CECC3-5579-4050-AE9A-753A4FBA71BB}"/>
                  </a:ext>
                </a:extLst>
              </p:cNvPr>
              <p:cNvCxnSpPr>
                <a:cxnSpLocks/>
                <a:stCxn id="123" idx="2"/>
                <a:endCxn id="123"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B5882B15-7625-49D5-B719-011F500FB7E9}"/>
                    </a:ext>
                  </a:extLst>
                </p:cNvPr>
                <p:cNvSpPr/>
                <p:nvPr/>
              </p:nvSpPr>
              <p:spPr>
                <a:xfrm>
                  <a:off x="2197229" y="58528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5" name="矩形 244">
                  <a:extLst>
                    <a:ext uri="{FF2B5EF4-FFF2-40B4-BE49-F238E27FC236}">
                      <a16:creationId xmlns:a16="http://schemas.microsoft.com/office/drawing/2014/main" id="{061F8616-E298-48D7-AB6E-7D1D162AAD2B}"/>
                    </a:ext>
                  </a:extLst>
                </p:cNvPr>
                <p:cNvSpPr>
                  <a:spLocks noRot="1" noChangeAspect="1" noMove="1" noResize="1" noEditPoints="1" noAdjustHandles="1" noChangeArrowheads="1" noChangeShapeType="1" noTextEdit="1"/>
                </p:cNvSpPr>
                <p:nvPr/>
              </p:nvSpPr>
              <p:spPr>
                <a:xfrm>
                  <a:off x="2197229" y="58528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77" name="接點: 肘形 76">
              <a:extLst>
                <a:ext uri="{FF2B5EF4-FFF2-40B4-BE49-F238E27FC236}">
                  <a16:creationId xmlns:a16="http://schemas.microsoft.com/office/drawing/2014/main" id="{4070CF07-5337-486A-BC89-D91753C8ADF3}"/>
                </a:ext>
              </a:extLst>
            </p:cNvPr>
            <p:cNvCxnSpPr>
              <a:cxnSpLocks/>
              <a:stCxn id="76" idx="1"/>
              <a:endCxn id="123" idx="2"/>
            </p:cNvCxnSpPr>
            <p:nvPr/>
          </p:nvCxnSpPr>
          <p:spPr>
            <a:xfrm rot="10800000" flipV="1">
              <a:off x="1925551" y="6032825"/>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直線單箭頭接點 77">
              <a:extLst>
                <a:ext uri="{FF2B5EF4-FFF2-40B4-BE49-F238E27FC236}">
                  <a16:creationId xmlns:a16="http://schemas.microsoft.com/office/drawing/2014/main" id="{EB769335-E79B-48BA-BA1D-207049718143}"/>
                </a:ext>
              </a:extLst>
            </p:cNvPr>
            <p:cNvCxnSpPr>
              <a:cxnSpLocks/>
              <a:stCxn id="74" idx="3"/>
            </p:cNvCxnSpPr>
            <p:nvPr/>
          </p:nvCxnSpPr>
          <p:spPr>
            <a:xfrm>
              <a:off x="1153072" y="6392993"/>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5330F89B-89D4-4B2E-B293-A1819C87572D}"/>
                    </a:ext>
                  </a:extLst>
                </p:cNvPr>
                <p:cNvSpPr/>
                <p:nvPr/>
              </p:nvSpPr>
              <p:spPr>
                <a:xfrm>
                  <a:off x="2917228" y="5852654"/>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8" name="矩形 247">
                  <a:extLst>
                    <a:ext uri="{FF2B5EF4-FFF2-40B4-BE49-F238E27FC236}">
                      <a16:creationId xmlns:a16="http://schemas.microsoft.com/office/drawing/2014/main" id="{80D18148-8BCA-4277-BFB1-6FFFB89F298C}"/>
                    </a:ext>
                  </a:extLst>
                </p:cNvPr>
                <p:cNvSpPr>
                  <a:spLocks noRot="1" noChangeAspect="1" noMove="1" noResize="1" noEditPoints="1" noAdjustHandles="1" noChangeArrowheads="1" noChangeShapeType="1" noTextEdit="1"/>
                </p:cNvSpPr>
                <p:nvPr/>
              </p:nvSpPr>
              <p:spPr>
                <a:xfrm>
                  <a:off x="2917228" y="5852654"/>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ADF4F131-3B7D-4CF6-AEEC-D1C9D5A526ED}"/>
                    </a:ext>
                  </a:extLst>
                </p:cNvPr>
                <p:cNvSpPr/>
                <p:nvPr/>
              </p:nvSpPr>
              <p:spPr>
                <a:xfrm>
                  <a:off x="3853376" y="621318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9" name="矩形 248">
                  <a:extLst>
                    <a:ext uri="{FF2B5EF4-FFF2-40B4-BE49-F238E27FC236}">
                      <a16:creationId xmlns:a16="http://schemas.microsoft.com/office/drawing/2014/main" id="{BCFB60D9-AAB8-4A34-ADBB-9C091D06BE12}"/>
                    </a:ext>
                  </a:extLst>
                </p:cNvPr>
                <p:cNvSpPr>
                  <a:spLocks noRot="1" noChangeAspect="1" noMove="1" noResize="1" noEditPoints="1" noAdjustHandles="1" noChangeArrowheads="1" noChangeShapeType="1" noTextEdit="1"/>
                </p:cNvSpPr>
                <p:nvPr/>
              </p:nvSpPr>
              <p:spPr>
                <a:xfrm>
                  <a:off x="3853376" y="6213188"/>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FA0D5178-1591-47ED-A4D9-F1147061AFA4}"/>
                    </a:ext>
                  </a:extLst>
                </p:cNvPr>
                <p:cNvSpPr/>
                <p:nvPr/>
              </p:nvSpPr>
              <p:spPr>
                <a:xfrm>
                  <a:off x="2917228"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0" name="矩形 249">
                  <a:extLst>
                    <a:ext uri="{FF2B5EF4-FFF2-40B4-BE49-F238E27FC236}">
                      <a16:creationId xmlns:a16="http://schemas.microsoft.com/office/drawing/2014/main" id="{64BAD336-2B5D-4D03-8032-83150156CAA6}"/>
                    </a:ext>
                  </a:extLst>
                </p:cNvPr>
                <p:cNvSpPr>
                  <a:spLocks noRot="1" noChangeAspect="1" noMove="1" noResize="1" noEditPoints="1" noAdjustHandles="1" noChangeArrowheads="1" noChangeShapeType="1" noTextEdit="1"/>
                </p:cNvSpPr>
                <p:nvPr/>
              </p:nvSpPr>
              <p:spPr>
                <a:xfrm>
                  <a:off x="2917228" y="6573551"/>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p:grpSp>
          <p:nvGrpSpPr>
            <p:cNvPr id="82" name="群組 81">
              <a:extLst>
                <a:ext uri="{FF2B5EF4-FFF2-40B4-BE49-F238E27FC236}">
                  <a16:creationId xmlns:a16="http://schemas.microsoft.com/office/drawing/2014/main" id="{2AEC8ED7-8C50-40DB-BACC-7542281803C0}"/>
                </a:ext>
              </a:extLst>
            </p:cNvPr>
            <p:cNvGrpSpPr/>
            <p:nvPr/>
          </p:nvGrpSpPr>
          <p:grpSpPr>
            <a:xfrm>
              <a:off x="3439073" y="6302871"/>
              <a:ext cx="180000" cy="180000"/>
              <a:chOff x="2616764" y="5400675"/>
              <a:chExt cx="180000" cy="180000"/>
            </a:xfrm>
          </p:grpSpPr>
          <p:sp>
            <p:nvSpPr>
              <p:cNvPr id="120" name="橢圓 119">
                <a:extLst>
                  <a:ext uri="{FF2B5EF4-FFF2-40B4-BE49-F238E27FC236}">
                    <a16:creationId xmlns:a16="http://schemas.microsoft.com/office/drawing/2014/main" id="{63882D4A-59E2-43B4-8D7F-8B0411106098}"/>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1" name="直線接點 120">
                <a:extLst>
                  <a:ext uri="{FF2B5EF4-FFF2-40B4-BE49-F238E27FC236}">
                    <a16:creationId xmlns:a16="http://schemas.microsoft.com/office/drawing/2014/main" id="{97A9EED1-6446-4BFF-AA2C-84A2B95E00FA}"/>
                  </a:ext>
                </a:extLst>
              </p:cNvPr>
              <p:cNvCxnSpPr>
                <a:cxnSpLocks/>
                <a:stCxn id="120" idx="0"/>
                <a:endCxn id="12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2" name="直線接點 121">
                <a:extLst>
                  <a:ext uri="{FF2B5EF4-FFF2-40B4-BE49-F238E27FC236}">
                    <a16:creationId xmlns:a16="http://schemas.microsoft.com/office/drawing/2014/main" id="{3EFB2020-9A49-48AC-BCE0-9021BF484046}"/>
                  </a:ext>
                </a:extLst>
              </p:cNvPr>
              <p:cNvCxnSpPr>
                <a:cxnSpLocks/>
                <a:stCxn id="120" idx="2"/>
                <a:endCxn id="12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E2AFEB50-FBF6-4378-BD91-D89E982FE4A9}"/>
                    </a:ext>
                  </a:extLst>
                </p:cNvPr>
                <p:cNvSpPr/>
                <p:nvPr/>
              </p:nvSpPr>
              <p:spPr>
                <a:xfrm>
                  <a:off x="4658533" y="585473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3" name="矩形 252">
                  <a:extLst>
                    <a:ext uri="{FF2B5EF4-FFF2-40B4-BE49-F238E27FC236}">
                      <a16:creationId xmlns:a16="http://schemas.microsoft.com/office/drawing/2014/main" id="{67CB1AB1-9131-48F4-BE4F-6D465F21060E}"/>
                    </a:ext>
                  </a:extLst>
                </p:cNvPr>
                <p:cNvSpPr>
                  <a:spLocks noRot="1" noChangeAspect="1" noMove="1" noResize="1" noEditPoints="1" noAdjustHandles="1" noChangeArrowheads="1" noChangeShapeType="1" noTextEdit="1"/>
                </p:cNvSpPr>
                <p:nvPr/>
              </p:nvSpPr>
              <p:spPr>
                <a:xfrm>
                  <a:off x="4658533" y="5854731"/>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4E2857CF-2714-4F9F-B540-1551A02BC0AB}"/>
                    </a:ext>
                  </a:extLst>
                </p:cNvPr>
                <p:cNvSpPr/>
                <p:nvPr/>
              </p:nvSpPr>
              <p:spPr>
                <a:xfrm>
                  <a:off x="4658532"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4" name="矩形 253">
                  <a:extLst>
                    <a:ext uri="{FF2B5EF4-FFF2-40B4-BE49-F238E27FC236}">
                      <a16:creationId xmlns:a16="http://schemas.microsoft.com/office/drawing/2014/main" id="{1445F106-8DF8-4052-93D6-339549E32EB0}"/>
                    </a:ext>
                  </a:extLst>
                </p:cNvPr>
                <p:cNvSpPr>
                  <a:spLocks noRot="1" noChangeAspect="1" noMove="1" noResize="1" noEditPoints="1" noAdjustHandles="1" noChangeArrowheads="1" noChangeShapeType="1" noTextEdit="1"/>
                </p:cNvSpPr>
                <p:nvPr/>
              </p:nvSpPr>
              <p:spPr>
                <a:xfrm>
                  <a:off x="4658532" y="6573551"/>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cxnSp>
          <p:nvCxnSpPr>
            <p:cNvPr id="85" name="直線單箭頭接點 84">
              <a:extLst>
                <a:ext uri="{FF2B5EF4-FFF2-40B4-BE49-F238E27FC236}">
                  <a16:creationId xmlns:a16="http://schemas.microsoft.com/office/drawing/2014/main" id="{A32DEF3F-A1EF-4177-899C-865F12C8D6BC}"/>
                </a:ext>
              </a:extLst>
            </p:cNvPr>
            <p:cNvCxnSpPr>
              <a:cxnSpLocks/>
              <a:stCxn id="76" idx="3"/>
              <a:endCxn id="79" idx="1"/>
            </p:cNvCxnSpPr>
            <p:nvPr/>
          </p:nvCxnSpPr>
          <p:spPr>
            <a:xfrm flipV="1">
              <a:off x="2557229" y="6032654"/>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線單箭頭接點 85">
              <a:extLst>
                <a:ext uri="{FF2B5EF4-FFF2-40B4-BE49-F238E27FC236}">
                  <a16:creationId xmlns:a16="http://schemas.microsoft.com/office/drawing/2014/main" id="{7EA2F936-76C8-40A6-AB91-06DCB0DFE18B}"/>
                </a:ext>
              </a:extLst>
            </p:cNvPr>
            <p:cNvCxnSpPr>
              <a:stCxn id="123" idx="6"/>
              <a:endCxn id="81" idx="1"/>
            </p:cNvCxnSpPr>
            <p:nvPr/>
          </p:nvCxnSpPr>
          <p:spPr>
            <a:xfrm>
              <a:off x="2105550" y="6753551"/>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接點: 肘形 86">
              <a:extLst>
                <a:ext uri="{FF2B5EF4-FFF2-40B4-BE49-F238E27FC236}">
                  <a16:creationId xmlns:a16="http://schemas.microsoft.com/office/drawing/2014/main" id="{973BD0F0-7A6F-4061-9363-48F25A3CCAEB}"/>
                </a:ext>
              </a:extLst>
            </p:cNvPr>
            <p:cNvCxnSpPr>
              <a:stCxn id="79" idx="3"/>
              <a:endCxn id="120" idx="0"/>
            </p:cNvCxnSpPr>
            <p:nvPr/>
          </p:nvCxnSpPr>
          <p:spPr>
            <a:xfrm>
              <a:off x="3277228" y="6032654"/>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接點: 肘形 87">
              <a:extLst>
                <a:ext uri="{FF2B5EF4-FFF2-40B4-BE49-F238E27FC236}">
                  <a16:creationId xmlns:a16="http://schemas.microsoft.com/office/drawing/2014/main" id="{658C6536-30DD-4D92-BD0F-89935E26461A}"/>
                </a:ext>
              </a:extLst>
            </p:cNvPr>
            <p:cNvCxnSpPr>
              <a:stCxn id="81" idx="3"/>
              <a:endCxn id="120" idx="4"/>
            </p:cNvCxnSpPr>
            <p:nvPr/>
          </p:nvCxnSpPr>
          <p:spPr>
            <a:xfrm flipV="1">
              <a:off x="3277228" y="6482871"/>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線單箭頭接點 88">
              <a:extLst>
                <a:ext uri="{FF2B5EF4-FFF2-40B4-BE49-F238E27FC236}">
                  <a16:creationId xmlns:a16="http://schemas.microsoft.com/office/drawing/2014/main" id="{891562F4-93F1-48F7-9AAF-792CF480DFC7}"/>
                </a:ext>
              </a:extLst>
            </p:cNvPr>
            <p:cNvCxnSpPr>
              <a:cxnSpLocks/>
              <a:stCxn id="120" idx="6"/>
              <a:endCxn id="80" idx="1"/>
            </p:cNvCxnSpPr>
            <p:nvPr/>
          </p:nvCxnSpPr>
          <p:spPr>
            <a:xfrm>
              <a:off x="3619073" y="6392871"/>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線單箭頭接點 89">
              <a:extLst>
                <a:ext uri="{FF2B5EF4-FFF2-40B4-BE49-F238E27FC236}">
                  <a16:creationId xmlns:a16="http://schemas.microsoft.com/office/drawing/2014/main" id="{BA9DC61B-FF88-4F67-B6A0-66D04FBFBABC}"/>
                </a:ext>
              </a:extLst>
            </p:cNvPr>
            <p:cNvCxnSpPr>
              <a:cxnSpLocks/>
              <a:endCxn id="123" idx="0"/>
            </p:cNvCxnSpPr>
            <p:nvPr/>
          </p:nvCxnSpPr>
          <p:spPr>
            <a:xfrm>
              <a:off x="2015550" y="6033275"/>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1" name="橢圓 90">
              <a:extLst>
                <a:ext uri="{FF2B5EF4-FFF2-40B4-BE49-F238E27FC236}">
                  <a16:creationId xmlns:a16="http://schemas.microsoft.com/office/drawing/2014/main" id="{C3E63E97-EF2D-4ACA-B35D-285568636DCE}"/>
                </a:ext>
              </a:extLst>
            </p:cNvPr>
            <p:cNvSpPr/>
            <p:nvPr/>
          </p:nvSpPr>
          <p:spPr>
            <a:xfrm>
              <a:off x="1997998" y="601642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2" name="直線接點 91">
              <a:extLst>
                <a:ext uri="{FF2B5EF4-FFF2-40B4-BE49-F238E27FC236}">
                  <a16:creationId xmlns:a16="http://schemas.microsoft.com/office/drawing/2014/main" id="{83EF25A0-96DC-4336-B161-0181A9845D4B}"/>
                </a:ext>
              </a:extLst>
            </p:cNvPr>
            <p:cNvCxnSpPr/>
            <p:nvPr/>
          </p:nvCxnSpPr>
          <p:spPr>
            <a:xfrm flipH="1">
              <a:off x="1477230"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3" name="文字方塊 92">
              <a:extLst>
                <a:ext uri="{FF2B5EF4-FFF2-40B4-BE49-F238E27FC236}">
                  <a16:creationId xmlns:a16="http://schemas.microsoft.com/office/drawing/2014/main" id="{A4D45DB7-F5F8-452D-A195-FFA692F50C2E}"/>
                </a:ext>
              </a:extLst>
            </p:cNvPr>
            <p:cNvSpPr txBox="1"/>
            <p:nvPr/>
          </p:nvSpPr>
          <p:spPr>
            <a:xfrm>
              <a:off x="1395315"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4" name="直線接點 93">
              <a:extLst>
                <a:ext uri="{FF2B5EF4-FFF2-40B4-BE49-F238E27FC236}">
                  <a16:creationId xmlns:a16="http://schemas.microsoft.com/office/drawing/2014/main" id="{2DCA3039-A0A0-413D-8AA5-CBFF1C53E69F}"/>
                </a:ext>
              </a:extLst>
            </p:cNvPr>
            <p:cNvCxnSpPr/>
            <p:nvPr/>
          </p:nvCxnSpPr>
          <p:spPr>
            <a:xfrm flipH="1">
              <a:off x="1477230"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5" name="文字方塊 94">
              <a:extLst>
                <a:ext uri="{FF2B5EF4-FFF2-40B4-BE49-F238E27FC236}">
                  <a16:creationId xmlns:a16="http://schemas.microsoft.com/office/drawing/2014/main" id="{7E230C54-F90F-4D6B-A3AC-B5F5F2431B7A}"/>
                </a:ext>
              </a:extLst>
            </p:cNvPr>
            <p:cNvSpPr txBox="1"/>
            <p:nvPr/>
          </p:nvSpPr>
          <p:spPr>
            <a:xfrm>
              <a:off x="1395315"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6" name="接點: 肘形 95">
              <a:extLst>
                <a:ext uri="{FF2B5EF4-FFF2-40B4-BE49-F238E27FC236}">
                  <a16:creationId xmlns:a16="http://schemas.microsoft.com/office/drawing/2014/main" id="{91057C80-007F-4585-A264-43ED81C674D8}"/>
                </a:ext>
              </a:extLst>
            </p:cNvPr>
            <p:cNvCxnSpPr>
              <a:cxnSpLocks/>
              <a:endCxn id="81" idx="2"/>
            </p:cNvCxnSpPr>
            <p:nvPr/>
          </p:nvCxnSpPr>
          <p:spPr>
            <a:xfrm>
              <a:off x="1691769" y="6753551"/>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7" name="橢圓 96">
              <a:extLst>
                <a:ext uri="{FF2B5EF4-FFF2-40B4-BE49-F238E27FC236}">
                  <a16:creationId xmlns:a16="http://schemas.microsoft.com/office/drawing/2014/main" id="{F5782EFD-6E5F-4F56-B7D5-7DD7BF21043A}"/>
                </a:ext>
              </a:extLst>
            </p:cNvPr>
            <p:cNvSpPr/>
            <p:nvPr/>
          </p:nvSpPr>
          <p:spPr>
            <a:xfrm>
              <a:off x="1674897" y="673660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8" name="直線單箭頭接點 97">
              <a:extLst>
                <a:ext uri="{FF2B5EF4-FFF2-40B4-BE49-F238E27FC236}">
                  <a16:creationId xmlns:a16="http://schemas.microsoft.com/office/drawing/2014/main" id="{86D9FBC8-E9F8-4247-AC40-0499EA753293}"/>
                </a:ext>
              </a:extLst>
            </p:cNvPr>
            <p:cNvCxnSpPr>
              <a:stCxn id="80" idx="3"/>
            </p:cNvCxnSpPr>
            <p:nvPr/>
          </p:nvCxnSpPr>
          <p:spPr>
            <a:xfrm flipV="1">
              <a:off x="4213376" y="6392871"/>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接點: 肘形 98">
              <a:extLst>
                <a:ext uri="{FF2B5EF4-FFF2-40B4-BE49-F238E27FC236}">
                  <a16:creationId xmlns:a16="http://schemas.microsoft.com/office/drawing/2014/main" id="{5A5C9D56-224E-40FA-93F9-589644FCAA1C}"/>
                </a:ext>
              </a:extLst>
            </p:cNvPr>
            <p:cNvCxnSpPr>
              <a:stCxn id="83" idx="1"/>
              <a:endCxn id="84" idx="1"/>
            </p:cNvCxnSpPr>
            <p:nvPr/>
          </p:nvCxnSpPr>
          <p:spPr>
            <a:xfrm rot="10800000" flipV="1">
              <a:off x="4658533" y="6034731"/>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0" name="接點: 肘形 99">
              <a:extLst>
                <a:ext uri="{FF2B5EF4-FFF2-40B4-BE49-F238E27FC236}">
                  <a16:creationId xmlns:a16="http://schemas.microsoft.com/office/drawing/2014/main" id="{40375C1F-C412-4743-99BD-45A0F0696903}"/>
                </a:ext>
              </a:extLst>
            </p:cNvPr>
            <p:cNvCxnSpPr>
              <a:stCxn id="83" idx="3"/>
              <a:endCxn id="84" idx="3"/>
            </p:cNvCxnSpPr>
            <p:nvPr/>
          </p:nvCxnSpPr>
          <p:spPr>
            <a:xfrm flipH="1">
              <a:off x="5018532" y="6034731"/>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1" name="直線單箭頭接點 100">
              <a:extLst>
                <a:ext uri="{FF2B5EF4-FFF2-40B4-BE49-F238E27FC236}">
                  <a16:creationId xmlns:a16="http://schemas.microsoft.com/office/drawing/2014/main" id="{DFDACF37-EE45-4A8E-BCC1-B3CDC0E39148}"/>
                </a:ext>
              </a:extLst>
            </p:cNvPr>
            <p:cNvCxnSpPr>
              <a:cxnSpLocks/>
              <a:endCxn id="118" idx="1"/>
            </p:cNvCxnSpPr>
            <p:nvPr/>
          </p:nvCxnSpPr>
          <p:spPr>
            <a:xfrm>
              <a:off x="5249674" y="6392871"/>
              <a:ext cx="360716" cy="2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直線接點 101">
              <a:extLst>
                <a:ext uri="{FF2B5EF4-FFF2-40B4-BE49-F238E27FC236}">
                  <a16:creationId xmlns:a16="http://schemas.microsoft.com/office/drawing/2014/main" id="{D2D7ADB4-E97F-4E33-849E-29E28F667CCF}"/>
                </a:ext>
              </a:extLst>
            </p:cNvPr>
            <p:cNvCxnSpPr/>
            <p:nvPr/>
          </p:nvCxnSpPr>
          <p:spPr>
            <a:xfrm flipH="1">
              <a:off x="5112961"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3" name="文字方塊 102">
              <a:extLst>
                <a:ext uri="{FF2B5EF4-FFF2-40B4-BE49-F238E27FC236}">
                  <a16:creationId xmlns:a16="http://schemas.microsoft.com/office/drawing/2014/main" id="{04AF6915-8BF7-4AC0-8364-3B1F10447243}"/>
                </a:ext>
              </a:extLst>
            </p:cNvPr>
            <p:cNvSpPr txBox="1"/>
            <p:nvPr/>
          </p:nvSpPr>
          <p:spPr>
            <a:xfrm>
              <a:off x="5031046"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4" name="直線接點 103">
              <a:extLst>
                <a:ext uri="{FF2B5EF4-FFF2-40B4-BE49-F238E27FC236}">
                  <a16:creationId xmlns:a16="http://schemas.microsoft.com/office/drawing/2014/main" id="{A8857B01-80CD-4BB3-B355-8719559A9B27}"/>
                </a:ext>
              </a:extLst>
            </p:cNvPr>
            <p:cNvCxnSpPr/>
            <p:nvPr/>
          </p:nvCxnSpPr>
          <p:spPr>
            <a:xfrm flipH="1">
              <a:off x="5113345"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5" name="文字方塊 104">
              <a:extLst>
                <a:ext uri="{FF2B5EF4-FFF2-40B4-BE49-F238E27FC236}">
                  <a16:creationId xmlns:a16="http://schemas.microsoft.com/office/drawing/2014/main" id="{A71492DF-D570-4361-935E-E32B1BA192E3}"/>
                </a:ext>
              </a:extLst>
            </p:cNvPr>
            <p:cNvSpPr txBox="1"/>
            <p:nvPr/>
          </p:nvSpPr>
          <p:spPr>
            <a:xfrm>
              <a:off x="5031430"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6" name="直線接點 105">
              <a:extLst>
                <a:ext uri="{FF2B5EF4-FFF2-40B4-BE49-F238E27FC236}">
                  <a16:creationId xmlns:a16="http://schemas.microsoft.com/office/drawing/2014/main" id="{D69A12DE-2B11-4890-9D4A-FA7665D4F839}"/>
                </a:ext>
              </a:extLst>
            </p:cNvPr>
            <p:cNvCxnSpPr/>
            <p:nvPr/>
          </p:nvCxnSpPr>
          <p:spPr>
            <a:xfrm flipH="1">
              <a:off x="5364421" y="6356520"/>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7" name="文字方塊 106">
              <a:extLst>
                <a:ext uri="{FF2B5EF4-FFF2-40B4-BE49-F238E27FC236}">
                  <a16:creationId xmlns:a16="http://schemas.microsoft.com/office/drawing/2014/main" id="{F191E3B8-7AB5-4950-8B3D-2449ACB2D8F5}"/>
                </a:ext>
              </a:extLst>
            </p:cNvPr>
            <p:cNvSpPr txBox="1"/>
            <p:nvPr/>
          </p:nvSpPr>
          <p:spPr>
            <a:xfrm>
              <a:off x="5282506" y="6178379"/>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08" name="接點: 肘形 107">
              <a:extLst>
                <a:ext uri="{FF2B5EF4-FFF2-40B4-BE49-F238E27FC236}">
                  <a16:creationId xmlns:a16="http://schemas.microsoft.com/office/drawing/2014/main" id="{081FDB23-7877-4C39-9950-AF3FDB4C2608}"/>
                </a:ext>
              </a:extLst>
            </p:cNvPr>
            <p:cNvCxnSpPr>
              <a:cxnSpLocks/>
              <a:endCxn id="84" idx="2"/>
            </p:cNvCxnSpPr>
            <p:nvPr/>
          </p:nvCxnSpPr>
          <p:spPr>
            <a:xfrm>
              <a:off x="2447419" y="6753551"/>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09" name="橢圓 108">
              <a:extLst>
                <a:ext uri="{FF2B5EF4-FFF2-40B4-BE49-F238E27FC236}">
                  <a16:creationId xmlns:a16="http://schemas.microsoft.com/office/drawing/2014/main" id="{9EAEDC48-648B-419F-B37A-A5952BBA23BE}"/>
                </a:ext>
              </a:extLst>
            </p:cNvPr>
            <p:cNvSpPr/>
            <p:nvPr/>
          </p:nvSpPr>
          <p:spPr>
            <a:xfrm>
              <a:off x="2430895" y="6736406"/>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0" name="接點: 肘形 109">
              <a:extLst>
                <a:ext uri="{FF2B5EF4-FFF2-40B4-BE49-F238E27FC236}">
                  <a16:creationId xmlns:a16="http://schemas.microsoft.com/office/drawing/2014/main" id="{266345D8-F07B-429B-B9BA-1CF6152217A9}"/>
                </a:ext>
              </a:extLst>
            </p:cNvPr>
            <p:cNvCxnSpPr>
              <a:cxnSpLocks/>
              <a:endCxn id="83" idx="0"/>
            </p:cNvCxnSpPr>
            <p:nvPr/>
          </p:nvCxnSpPr>
          <p:spPr>
            <a:xfrm flipV="1">
              <a:off x="2015550" y="5854731"/>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線單箭頭接點 110">
              <a:extLst>
                <a:ext uri="{FF2B5EF4-FFF2-40B4-BE49-F238E27FC236}">
                  <a16:creationId xmlns:a16="http://schemas.microsoft.com/office/drawing/2014/main" id="{D84366BE-D952-48B6-8900-B08E28D96433}"/>
                </a:ext>
              </a:extLst>
            </p:cNvPr>
            <p:cNvCxnSpPr>
              <a:cxnSpLocks/>
              <a:endCxn id="74" idx="1"/>
            </p:cNvCxnSpPr>
            <p:nvPr/>
          </p:nvCxnSpPr>
          <p:spPr>
            <a:xfrm>
              <a:off x="505072" y="6392520"/>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12" name="文字方塊 111">
              <a:extLst>
                <a:ext uri="{FF2B5EF4-FFF2-40B4-BE49-F238E27FC236}">
                  <a16:creationId xmlns:a16="http://schemas.microsoft.com/office/drawing/2014/main" id="{1EF774D9-D468-434C-9CEB-68F653F6E218}"/>
                </a:ext>
              </a:extLst>
            </p:cNvPr>
            <p:cNvSpPr txBox="1"/>
            <p:nvPr/>
          </p:nvSpPr>
          <p:spPr>
            <a:xfrm>
              <a:off x="0" y="6269035"/>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13" name="直線接點 112">
              <a:extLst>
                <a:ext uri="{FF2B5EF4-FFF2-40B4-BE49-F238E27FC236}">
                  <a16:creationId xmlns:a16="http://schemas.microsoft.com/office/drawing/2014/main" id="{1554A401-FCE8-45F1-8108-E1ED172FA716}"/>
                </a:ext>
              </a:extLst>
            </p:cNvPr>
            <p:cNvCxnSpPr/>
            <p:nvPr/>
          </p:nvCxnSpPr>
          <p:spPr>
            <a:xfrm flipH="1">
              <a:off x="578764"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4" name="文字方塊 113">
              <a:extLst>
                <a:ext uri="{FF2B5EF4-FFF2-40B4-BE49-F238E27FC236}">
                  <a16:creationId xmlns:a16="http://schemas.microsoft.com/office/drawing/2014/main" id="{A72F2D5C-B37C-4452-A1A2-AEBD5119DDB0}"/>
                </a:ext>
              </a:extLst>
            </p:cNvPr>
            <p:cNvSpPr txBox="1"/>
            <p:nvPr/>
          </p:nvSpPr>
          <p:spPr>
            <a:xfrm>
              <a:off x="496849"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15" name="直線單箭頭接點 114">
              <a:extLst>
                <a:ext uri="{FF2B5EF4-FFF2-40B4-BE49-F238E27FC236}">
                  <a16:creationId xmlns:a16="http://schemas.microsoft.com/office/drawing/2014/main" id="{268319C8-7ECE-4F50-9EC6-AA6E642897FB}"/>
                </a:ext>
              </a:extLst>
            </p:cNvPr>
            <p:cNvCxnSpPr>
              <a:cxnSpLocks/>
              <a:stCxn id="118" idx="3"/>
            </p:cNvCxnSpPr>
            <p:nvPr/>
          </p:nvCxnSpPr>
          <p:spPr>
            <a:xfrm>
              <a:off x="6114390" y="6393122"/>
              <a:ext cx="288315"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線接點 115">
              <a:extLst>
                <a:ext uri="{FF2B5EF4-FFF2-40B4-BE49-F238E27FC236}">
                  <a16:creationId xmlns:a16="http://schemas.microsoft.com/office/drawing/2014/main" id="{0FE4EB57-A751-4017-9E0E-4F43C9274825}"/>
                </a:ext>
              </a:extLst>
            </p:cNvPr>
            <p:cNvCxnSpPr/>
            <p:nvPr/>
          </p:nvCxnSpPr>
          <p:spPr>
            <a:xfrm flipH="1">
              <a:off x="6194676"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7" name="文字方塊 116">
              <a:extLst>
                <a:ext uri="{FF2B5EF4-FFF2-40B4-BE49-F238E27FC236}">
                  <a16:creationId xmlns:a16="http://schemas.microsoft.com/office/drawing/2014/main" id="{99F053C9-CA2C-412A-8161-7D14BB8DA8EB}"/>
                </a:ext>
              </a:extLst>
            </p:cNvPr>
            <p:cNvSpPr txBox="1"/>
            <p:nvPr/>
          </p:nvSpPr>
          <p:spPr>
            <a:xfrm>
              <a:off x="6112761"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8" name="矩形 117">
                  <a:extLst>
                    <a:ext uri="{FF2B5EF4-FFF2-40B4-BE49-F238E27FC236}">
                      <a16:creationId xmlns:a16="http://schemas.microsoft.com/office/drawing/2014/main" id="{D732745C-0E13-42C2-9ABC-38A63809D747}"/>
                    </a:ext>
                  </a:extLst>
                </p:cNvPr>
                <p:cNvSpPr/>
                <p:nvPr/>
              </p:nvSpPr>
              <p:spPr>
                <a:xfrm>
                  <a:off x="5610390" y="6105122"/>
                  <a:ext cx="504000" cy="576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−1</m:t>
                            </m:r>
                          </m:sup>
                        </m:sSup>
                      </m:oMath>
                    </m:oMathPara>
                  </a14:m>
                  <a:endParaRPr lang="en-US" altLang="zh-TW" sz="1000" dirty="0">
                    <a:solidFill>
                      <a:schemeClr val="tx1"/>
                    </a:solidFill>
                    <a:latin typeface="Times New Roman" panose="02020603050405020304" pitchFamily="18" charset="0"/>
                  </a:endParaRPr>
                </a:p>
                <a:p>
                  <a:pPr algn="ctr"/>
                  <a:r>
                    <a:rPr lang="en-US" altLang="zh-TW" sz="1000" dirty="0">
                      <a:solidFill>
                        <a:schemeClr val="tx1"/>
                      </a:solidFill>
                      <a:latin typeface="Times New Roman" panose="02020603050405020304" pitchFamily="18" charset="0"/>
                    </a:rPr>
                    <a:t>&amp;</a:t>
                  </a:r>
                </a:p>
                <a:p>
                  <a:pPr algn="ctr"/>
                  <a:r>
                    <a:rPr lang="en-US" altLang="zh-TW" sz="1000" dirty="0">
                      <a:solidFill>
                        <a:schemeClr val="tx1"/>
                      </a:solidFill>
                      <a:latin typeface="Times New Roman" panose="02020603050405020304" pitchFamily="18" charset="0"/>
                    </a:rPr>
                    <a:t>affine</a:t>
                  </a:r>
                </a:p>
              </p:txBody>
            </p:sp>
          </mc:Choice>
          <mc:Fallback xmlns="">
            <p:sp>
              <p:nvSpPr>
                <p:cNvPr id="295" name="矩形 294">
                  <a:extLst>
                    <a:ext uri="{FF2B5EF4-FFF2-40B4-BE49-F238E27FC236}">
                      <a16:creationId xmlns:a16="http://schemas.microsoft.com/office/drawing/2014/main" id="{88AF3FBB-CE8D-41E9-9CD4-B29BF90BE189}"/>
                    </a:ext>
                  </a:extLst>
                </p:cNvPr>
                <p:cNvSpPr>
                  <a:spLocks noRot="1" noChangeAspect="1" noMove="1" noResize="1" noEditPoints="1" noAdjustHandles="1" noChangeArrowheads="1" noChangeShapeType="1" noTextEdit="1"/>
                </p:cNvSpPr>
                <p:nvPr/>
              </p:nvSpPr>
              <p:spPr>
                <a:xfrm>
                  <a:off x="5610390" y="6105122"/>
                  <a:ext cx="504000" cy="576000"/>
                </a:xfrm>
                <a:prstGeom prst="rect">
                  <a:avLst/>
                </a:prstGeom>
                <a:blipFill>
                  <a:blip r:embed="rId25"/>
                  <a:stretch>
                    <a:fillRect b="-2062"/>
                  </a:stretch>
                </a:blipFill>
                <a:ln w="12700">
                  <a:solidFill>
                    <a:srgbClr val="000000"/>
                  </a:solidFill>
                </a:ln>
              </p:spPr>
              <p:txBody>
                <a:bodyPr/>
                <a:lstStyle/>
                <a:p>
                  <a:r>
                    <a:rPr lang="zh-TW" altLang="en-US">
                      <a:noFill/>
                    </a:rPr>
                    <a:t> </a:t>
                  </a:r>
                </a:p>
              </p:txBody>
            </p:sp>
          </mc:Fallback>
        </mc:AlternateContent>
        <p:sp>
          <p:nvSpPr>
            <p:cNvPr id="119" name="文字方塊 118">
              <a:extLst>
                <a:ext uri="{FF2B5EF4-FFF2-40B4-BE49-F238E27FC236}">
                  <a16:creationId xmlns:a16="http://schemas.microsoft.com/office/drawing/2014/main" id="{C77F5EAC-B3E1-4C2D-85D4-23098DC54595}"/>
                </a:ext>
              </a:extLst>
            </p:cNvPr>
            <p:cNvSpPr txBox="1"/>
            <p:nvPr/>
          </p:nvSpPr>
          <p:spPr>
            <a:xfrm>
              <a:off x="6347876" y="6268106"/>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grpSp>
      <p:sp>
        <p:nvSpPr>
          <p:cNvPr id="126" name="文字方塊 125">
            <a:extLst>
              <a:ext uri="{FF2B5EF4-FFF2-40B4-BE49-F238E27FC236}">
                <a16:creationId xmlns:a16="http://schemas.microsoft.com/office/drawing/2014/main" id="{2CCE888A-FA1E-4AC2-8E4D-735BF4FF429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5422278"/>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5" grpId="0"/>
      <p:bldP spid="66" grpId="0"/>
      <p:bldP spid="68" grpId="0"/>
    </p:bld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7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126" name="文字方塊 125">
                <a:extLst>
                  <a:ext uri="{FF2B5EF4-FFF2-40B4-BE49-F238E27FC236}">
                    <a16:creationId xmlns:a16="http://schemas.microsoft.com/office/drawing/2014/main" id="{3096144A-0598-4B75-83AE-DCDDAEC087FD}"/>
                  </a:ext>
                </a:extLst>
              </p:cNvPr>
              <p:cNvSpPr txBox="1"/>
              <p:nvPr/>
            </p:nvSpPr>
            <p:spPr>
              <a:xfrm>
                <a:off x="1060561" y="1991420"/>
                <a:ext cx="7983276" cy="1713546"/>
              </a:xfrm>
              <a:prstGeom prst="rect">
                <a:avLst/>
              </a:prstGeom>
              <a:noFill/>
            </p:spPr>
            <p:txBody>
              <a:bodyPr wrap="square" rtlCol="0">
                <a:spAutoFit/>
              </a:bodyPr>
              <a:lstStyle/>
              <a:p>
                <a:pPr>
                  <a:lnSpc>
                    <a:spcPct val="150000"/>
                  </a:lnSpc>
                </a:pPr>
                <a:r>
                  <a:rPr lang="en-US" altLang="zh-TW" dirty="0">
                    <a:latin typeface="Times New Roman" panose="02020603050405020304" pitchFamily="18" charset="0"/>
                    <a:cs typeface="Times New Roman" panose="02020603050405020304" pitchFamily="18" charset="0"/>
                  </a:rPr>
                  <a:t>If </a:t>
                </a:r>
                <a14:m>
                  <m:oMath xmlns:m="http://schemas.openxmlformats.org/officeDocument/2006/math">
                    <m:r>
                      <a:rPr lang="en-US" altLang="zh-TW" i="1" smtClean="0">
                        <a:effectLst/>
                        <a:latin typeface="Cambria Math" panose="02040503050406030204" pitchFamily="18" charset="0"/>
                        <a:ea typeface="標楷體" panose="03000509000000000000" pitchFamily="65" charset="-120"/>
                        <a:cs typeface="Times New Roman" panose="02020603050405020304" pitchFamily="18" charset="0"/>
                      </a:rPr>
                      <m:t>𝑎</m:t>
                    </m:r>
                    <m:r>
                      <a:rPr lang="en-US" altLang="zh-TW" i="1" smtClean="0">
                        <a:effectLst/>
                        <a:latin typeface="Cambria Math" panose="02040503050406030204" pitchFamily="18" charset="0"/>
                        <a:ea typeface="標楷體" panose="03000509000000000000" pitchFamily="65" charset="-120"/>
                        <a:cs typeface="Times New Roman" panose="02020603050405020304" pitchFamily="18" charset="0"/>
                      </a:rPr>
                      <m:t>∙</m:t>
                    </m:r>
                    <m:sSup>
                      <m:sSup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𝑎</m:t>
                        </m:r>
                      </m:e>
                      <m:sup>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−1</m:t>
                        </m:r>
                      </m:sup>
                    </m:sSup>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=1</m:t>
                    </m:r>
                  </m:oMath>
                </a14:m>
                <a:r>
                  <a:rPr lang="en-US" altLang="zh-TW" dirty="0">
                    <a:latin typeface="Times New Roman" panose="02020603050405020304" pitchFamily="18" charset="0"/>
                    <a:cs typeface="Times New Roman" panose="02020603050405020304" pitchFamily="18" charset="0"/>
                  </a:rPr>
                  <a:t>, </a:t>
                </a:r>
                <a14:m>
                  <m:oMath xmlns:m="http://schemas.openxmlformats.org/officeDocument/2006/math">
                    <m:sSup>
                      <m:sSupPr>
                        <m:ctrlPr>
                          <a:rPr lang="zh-TW" altLang="zh-TW"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ea typeface="標楷體" panose="03000509000000000000" pitchFamily="65" charset="-120"/>
                            <a:cs typeface="Times New Roman" panose="02020603050405020304" pitchFamily="18" charset="0"/>
                          </a:rPr>
                          <m:t>𝑎</m:t>
                        </m:r>
                      </m:e>
                      <m:sup>
                        <m:r>
                          <a:rPr lang="en-US" altLang="zh-TW" i="1">
                            <a:latin typeface="Cambria Math" panose="02040503050406030204" pitchFamily="18" charset="0"/>
                            <a:ea typeface="標楷體" panose="03000509000000000000" pitchFamily="65" charset="-120"/>
                            <a:cs typeface="Times New Roman" panose="02020603050405020304" pitchFamily="18" charset="0"/>
                          </a:rPr>
                          <m:t>−1</m:t>
                        </m:r>
                      </m:sup>
                    </m:sSup>
                  </m:oMath>
                </a14:m>
                <a:r>
                  <a:rPr lang="en-US" altLang="zh-TW" dirty="0">
                    <a:latin typeface="Times New Roman" panose="02020603050405020304" pitchFamily="18" charset="0"/>
                    <a:cs typeface="Times New Roman" panose="02020603050405020304" pitchFamily="18" charset="0"/>
                  </a:rPr>
                  <a:t> is the multiplicative inverse of </a:t>
                </a:r>
                <a14:m>
                  <m:oMath xmlns:m="http://schemas.openxmlformats.org/officeDocument/2006/math">
                    <m:r>
                      <a:rPr lang="en-US" altLang="zh-TW" i="1">
                        <a:latin typeface="Cambria Math" panose="02040503050406030204" pitchFamily="18" charset="0"/>
                        <a:ea typeface="標楷體" panose="03000509000000000000" pitchFamily="65" charset="-120"/>
                        <a:cs typeface="Times New Roman" panose="02020603050405020304" pitchFamily="18" charset="0"/>
                      </a:rPr>
                      <m:t>𝑎</m:t>
                    </m:r>
                  </m:oMath>
                </a14:m>
                <a:r>
                  <a:rPr lang="en-US" altLang="zh-TW" dirty="0">
                    <a:latin typeface="Times New Roman" panose="02020603050405020304" pitchFamily="18" charset="0"/>
                    <a:cs typeface="Times New Roman" panose="02020603050405020304" pitchFamily="18" charset="0"/>
                  </a:rPr>
                  <a:t>.</a:t>
                </a:r>
              </a:p>
              <a:p>
                <a:pPr>
                  <a:lnSpc>
                    <a:spcPct val="150000"/>
                  </a:lnSpc>
                </a:pPr>
                <a:r>
                  <a:rPr lang="en-US" altLang="zh-TW" dirty="0">
                    <a:latin typeface="Times New Roman" panose="02020603050405020304" pitchFamily="18" charset="0"/>
                    <a:cs typeface="Times New Roman" panose="02020603050405020304" pitchFamily="18" charset="0"/>
                  </a:rPr>
                  <a:t>From [11], the multiplicative inverse can be computed using Equation.</a:t>
                </a:r>
              </a:p>
              <a:p>
                <a:pPr>
                  <a:lnSpc>
                    <a:spcPct val="150000"/>
                  </a:lnSpc>
                </a:pPr>
                <a14:m>
                  <m:oMathPara xmlns:m="http://schemas.openxmlformats.org/officeDocument/2006/math">
                    <m:oMathParaPr>
                      <m:jc m:val="left"/>
                    </m:oMathParaPr>
                    <m:oMath xmlns:m="http://schemas.openxmlformats.org/officeDocument/2006/math">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𝒃𝒙</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r>
                        <a:rPr lang="en-US" altLang="zh-TW" sz="1800" b="1" i="1" dirty="0">
                          <a:latin typeface="Cambria Math" panose="02040503050406030204" pitchFamily="18" charset="0"/>
                          <a:cs typeface="Times New Roman" panose="02020603050405020304" pitchFamily="18" charset="0"/>
                        </a:rPr>
                        <m:t>= </m:t>
                      </m:r>
                      <m:r>
                        <a:rPr lang="en-US" altLang="zh-TW" sz="1800" b="1" i="1" dirty="0">
                          <a:latin typeface="Cambria Math" panose="02040503050406030204" pitchFamily="18" charset="0"/>
                          <a:cs typeface="Times New Roman" panose="02020603050405020304" pitchFamily="18" charset="0"/>
                        </a:rPr>
                        <m:t>𝒃</m:t>
                      </m:r>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𝒃</m:t>
                              </m:r>
                            </m:e>
                            <m:sup>
                              <m:r>
                                <a:rPr lang="en-US" altLang="zh-TW" sz="1800" b="1" i="1" dirty="0">
                                  <a:latin typeface="Cambria Math" panose="02040503050406030204" pitchFamily="18" charset="0"/>
                                  <a:cs typeface="Times New Roman" panose="02020603050405020304" pitchFamily="18" charset="0"/>
                                </a:rPr>
                                <m:t>𝟐</m:t>
                              </m:r>
                            </m:sup>
                          </m:sSup>
                          <m:r>
                            <a:rPr lang="en-US" altLang="zh-TW" sz="1800" b="1" i="1" dirty="0">
                              <a:latin typeface="Cambria Math" panose="02040503050406030204" pitchFamily="18" charset="0"/>
                              <a:cs typeface="Times New Roman" panose="02020603050405020304" pitchFamily="18" charset="0"/>
                            </a:rPr>
                            <m:t>𝝀</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r>
                        <a:rPr lang="en-US" altLang="zh-TW" sz="1800" b="1" i="1" dirty="0" smtClean="0">
                          <a:latin typeface="Cambria Math" panose="02040503050406030204" pitchFamily="18" charset="0"/>
                          <a:cs typeface="Times New Roman" panose="02020603050405020304" pitchFamily="18" charset="0"/>
                        </a:rPr>
                        <m:t>𝒙</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𝒃</m:t>
                              </m:r>
                            </m:e>
                            <m:sup>
                              <m:r>
                                <a:rPr lang="en-US" altLang="zh-TW" sz="1800" b="1" i="1" dirty="0">
                                  <a:latin typeface="Cambria Math" panose="02040503050406030204" pitchFamily="18" charset="0"/>
                                  <a:cs typeface="Times New Roman" panose="02020603050405020304" pitchFamily="18" charset="0"/>
                                </a:rPr>
                                <m:t>𝟐</m:t>
                              </m:r>
                            </m:sup>
                          </m:sSup>
                          <m:r>
                            <a:rPr lang="en-US" altLang="zh-TW" sz="1800" b="1" i="1" dirty="0">
                              <a:latin typeface="Cambria Math" panose="02040503050406030204" pitchFamily="18" charset="0"/>
                              <a:cs typeface="Times New Roman" panose="02020603050405020304" pitchFamily="18" charset="0"/>
                            </a:rPr>
                            <m:t>𝝀</m:t>
                          </m:r>
                          <m:r>
                            <a:rPr lang="en-US" altLang="zh-TW" sz="1800" b="1" i="1" dirty="0">
                              <a:latin typeface="Cambria Math" panose="02040503050406030204" pitchFamily="18" charset="0"/>
                              <a:cs typeface="Times New Roman" panose="02020603050405020304" pitchFamily="18" charset="0"/>
                            </a:rPr>
                            <m:t> + </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a:latin typeface="Cambria Math" panose="02040503050406030204" pitchFamily="18" charset="0"/>
                              <a:cs typeface="Times New Roman" panose="02020603050405020304" pitchFamily="18" charset="0"/>
                            </a:rPr>
                            <m:t> + </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oMath>
                  </m:oMathPara>
                </a14:m>
                <a:endParaRPr lang="en-US" altLang="zh-TW" sz="1800" b="1" dirty="0">
                  <a:latin typeface="Times New Roman" panose="02020603050405020304" pitchFamily="18" charset="0"/>
                  <a:cs typeface="Times New Roman" panose="02020603050405020304" pitchFamily="18" charset="0"/>
                </a:endParaRPr>
              </a:p>
              <a:p>
                <a:pPr>
                  <a:lnSpc>
                    <a:spcPct val="150000"/>
                  </a:lnSpc>
                </a:pPr>
                <a:r>
                  <a:rPr lang="en-US" altLang="zh-TW" sz="1800" dirty="0">
                    <a:latin typeface="Times New Roman" panose="02020603050405020304" pitchFamily="18" charset="0"/>
                    <a:cs typeface="Times New Roman" panose="02020603050405020304" pitchFamily="18" charset="0"/>
                  </a:rPr>
                  <a:t>The irreducible polynomial is </a:t>
                </a:r>
                <a14:m>
                  <m:oMath xmlns:m="http://schemas.openxmlformats.org/officeDocument/2006/math">
                    <m:sSup>
                      <m:sSupPr>
                        <m:ctrlPr>
                          <a:rPr lang="en-US" altLang="zh-TW" sz="1800" i="1" dirty="0" smtClean="0">
                            <a:latin typeface="Cambria Math" panose="02040503050406030204" pitchFamily="18" charset="0"/>
                            <a:cs typeface="Times New Roman" panose="02020603050405020304" pitchFamily="18" charset="0"/>
                          </a:rPr>
                        </m:ctrlPr>
                      </m:sSupPr>
                      <m:e>
                        <m:r>
                          <a:rPr lang="en-US" altLang="zh-TW" sz="1800" b="0" i="1" dirty="0" smtClean="0">
                            <a:latin typeface="Cambria Math" panose="02040503050406030204" pitchFamily="18" charset="0"/>
                            <a:cs typeface="Times New Roman" panose="02020603050405020304" pitchFamily="18" charset="0"/>
                          </a:rPr>
                          <m:t>𝑥</m:t>
                        </m:r>
                      </m:e>
                      <m:sup>
                        <m:r>
                          <a:rPr lang="en-US" altLang="zh-TW" sz="1800" b="0" i="1" dirty="0" smtClean="0">
                            <a:latin typeface="Cambria Math" panose="02040503050406030204" pitchFamily="18" charset="0"/>
                            <a:cs typeface="Times New Roman" panose="02020603050405020304" pitchFamily="18" charset="0"/>
                          </a:rPr>
                          <m:t>2</m:t>
                        </m:r>
                      </m:sup>
                    </m:sSup>
                    <m:r>
                      <a:rPr lang="en-US" altLang="zh-TW" sz="1800" b="0" i="1" dirty="0" smtClean="0">
                        <a:latin typeface="Cambria Math" panose="02040503050406030204" pitchFamily="18" charset="0"/>
                        <a:cs typeface="Times New Roman" panose="02020603050405020304" pitchFamily="18" charset="0"/>
                      </a:rPr>
                      <m:t>+</m:t>
                    </m:r>
                    <m:r>
                      <a:rPr lang="en-US" altLang="zh-TW" sz="1800" b="0" i="1" dirty="0" smtClean="0">
                        <a:latin typeface="Cambria Math" panose="02040503050406030204" pitchFamily="18" charset="0"/>
                        <a:cs typeface="Times New Roman" panose="02020603050405020304" pitchFamily="18" charset="0"/>
                      </a:rPr>
                      <m:t>𝑥</m:t>
                    </m:r>
                    <m:r>
                      <a:rPr lang="en-US" altLang="zh-TW" sz="1800" b="0" i="1" dirty="0" smtClean="0">
                        <a:latin typeface="Cambria Math" panose="02040503050406030204" pitchFamily="18" charset="0"/>
                        <a:cs typeface="Times New Roman" panose="02020603050405020304" pitchFamily="18" charset="0"/>
                      </a:rPr>
                      <m:t>+</m:t>
                    </m:r>
                    <m:r>
                      <a:rPr lang="zh-TW" altLang="en-US" sz="1800" b="0" i="1" dirty="0" smtClean="0">
                        <a:latin typeface="Cambria Math" panose="02040503050406030204" pitchFamily="18" charset="0"/>
                        <a:cs typeface="Times New Roman" panose="02020603050405020304" pitchFamily="18" charset="0"/>
                      </a:rPr>
                      <m:t>𝜆</m:t>
                    </m:r>
                    <m:r>
                      <a:rPr lang="en-US" altLang="zh-TW" sz="1800" i="1" dirty="0" smtClean="0">
                        <a:latin typeface="Cambria Math" panose="02040503050406030204" pitchFamily="18" charset="0"/>
                        <a:cs typeface="Times New Roman" panose="02020603050405020304" pitchFamily="18" charset="0"/>
                      </a:rPr>
                      <m:t> </m:t>
                    </m:r>
                  </m:oMath>
                </a14:m>
                <a:r>
                  <a:rPr lang="en-US" altLang="zh-TW" sz="1800" i="1" dirty="0">
                    <a:latin typeface="Times New Roman" panose="02020603050405020304" pitchFamily="18" charset="0"/>
                    <a:cs typeface="Times New Roman" panose="02020603050405020304" pitchFamily="18" charset="0"/>
                  </a:rPr>
                  <a:t>.</a:t>
                </a:r>
                <a:endParaRPr lang="zh-TW" altLang="en-US" sz="1800" i="1" dirty="0">
                  <a:latin typeface="Times New Roman" panose="02020603050405020304" pitchFamily="18" charset="0"/>
                  <a:cs typeface="Times New Roman" panose="02020603050405020304" pitchFamily="18" charset="0"/>
                </a:endParaRPr>
              </a:p>
            </p:txBody>
          </p:sp>
        </mc:Choice>
        <mc:Fallback xmlns="">
          <p:sp>
            <p:nvSpPr>
              <p:cNvPr id="126" name="文字方塊 125">
                <a:extLst>
                  <a:ext uri="{FF2B5EF4-FFF2-40B4-BE49-F238E27FC236}">
                    <a16:creationId xmlns:a16="http://schemas.microsoft.com/office/drawing/2014/main" id="{3096144A-0598-4B75-83AE-DCDDAEC087FD}"/>
                  </a:ext>
                </a:extLst>
              </p:cNvPr>
              <p:cNvSpPr txBox="1">
                <a:spLocks noRot="1" noChangeAspect="1" noMove="1" noResize="1" noEditPoints="1" noAdjustHandles="1" noChangeArrowheads="1" noChangeShapeType="1" noTextEdit="1"/>
              </p:cNvSpPr>
              <p:nvPr/>
            </p:nvSpPr>
            <p:spPr>
              <a:xfrm>
                <a:off x="1060561" y="1991420"/>
                <a:ext cx="7983276" cy="1713546"/>
              </a:xfrm>
              <a:prstGeom prst="rect">
                <a:avLst/>
              </a:prstGeom>
              <a:blipFill>
                <a:blip r:embed="rId3"/>
                <a:stretch>
                  <a:fillRect l="-687" b="-4982"/>
                </a:stretch>
              </a:blipFill>
            </p:spPr>
            <p:txBody>
              <a:bodyPr/>
              <a:lstStyle/>
              <a:p>
                <a:r>
                  <a:rPr lang="zh-TW" altLang="en-US">
                    <a:noFill/>
                  </a:rPr>
                  <a:t> </a:t>
                </a:r>
              </a:p>
            </p:txBody>
          </p:sp>
        </mc:Fallback>
      </mc:AlternateContent>
      <p:sp>
        <p:nvSpPr>
          <p:cNvPr id="127" name="矩形 126">
            <a:extLst>
              <a:ext uri="{FF2B5EF4-FFF2-40B4-BE49-F238E27FC236}">
                <a16:creationId xmlns:a16="http://schemas.microsoft.com/office/drawing/2014/main" id="{DA3FAB3B-B7BD-4AFC-96E1-656B4C7AA7D9}"/>
              </a:ext>
            </a:extLst>
          </p:cNvPr>
          <p:cNvSpPr/>
          <p:nvPr/>
        </p:nvSpPr>
        <p:spPr>
          <a:xfrm>
            <a:off x="-9414" y="6584630"/>
            <a:ext cx="12197730" cy="276999"/>
          </a:xfrm>
          <a:prstGeom prst="rect">
            <a:avLst/>
          </a:prstGeom>
        </p:spPr>
        <p:txBody>
          <a:bodyPr wrap="square">
            <a:spAutoFit/>
          </a:bodyPr>
          <a:lstStyle/>
          <a:p>
            <a:r>
              <a:rPr lang="en-US" altLang="zh-TW" sz="1200" dirty="0">
                <a:latin typeface="Times New Roman" panose="02020603050405020304" pitchFamily="18" charset="0"/>
                <a:cs typeface="Times New Roman" panose="02020603050405020304" pitchFamily="18" charset="0"/>
              </a:rPr>
              <a:t>Source : E. NC Mui, “Practical Implementation of </a:t>
            </a:r>
            <a:r>
              <a:rPr lang="en-US" altLang="zh-TW" sz="1200" dirty="0" err="1">
                <a:latin typeface="Times New Roman" panose="02020603050405020304" pitchFamily="18" charset="0"/>
                <a:cs typeface="Times New Roman" panose="02020603050405020304" pitchFamily="18" charset="0"/>
              </a:rPr>
              <a:t>Rijndael</a:t>
            </a:r>
            <a:r>
              <a:rPr lang="en-US" altLang="zh-TW" sz="1200" dirty="0">
                <a:latin typeface="Times New Roman" panose="02020603050405020304" pitchFamily="18" charset="0"/>
                <a:cs typeface="Times New Roman" panose="02020603050405020304" pitchFamily="18" charset="0"/>
              </a:rPr>
              <a:t> S-Box Using Combinational Logic,” unpublished draft.</a:t>
            </a:r>
          </a:p>
        </p:txBody>
      </p:sp>
      <p:sp>
        <p:nvSpPr>
          <p:cNvPr id="128" name="文本框 16">
            <a:extLst>
              <a:ext uri="{FF2B5EF4-FFF2-40B4-BE49-F238E27FC236}">
                <a16:creationId xmlns:a16="http://schemas.microsoft.com/office/drawing/2014/main" id="{F29D7D05-21F3-4C8C-A0C7-82FCE1EAA8E9}"/>
              </a:ext>
            </a:extLst>
          </p:cNvPr>
          <p:cNvSpPr txBox="1"/>
          <p:nvPr/>
        </p:nvSpPr>
        <p:spPr>
          <a:xfrm>
            <a:off x="1059707" y="1587500"/>
            <a:ext cx="2565125" cy="400110"/>
          </a:xfrm>
          <a:prstGeom prst="rect">
            <a:avLst/>
          </a:prstGeom>
          <a:noFill/>
        </p:spPr>
        <p:txBody>
          <a:bodyPr wrap="none" rtlCol="0">
            <a:spAutoFit/>
          </a:bodyPr>
          <a:lstStyle/>
          <a:p>
            <a:pPr algn="ctr">
              <a:defRPr/>
            </a:pPr>
            <a:r>
              <a:rPr lang="en-US" altLang="zh-TW" sz="20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Multiplicative inverse</a:t>
            </a:r>
          </a:p>
        </p:txBody>
      </p:sp>
      <p:cxnSp>
        <p:nvCxnSpPr>
          <p:cNvPr id="129" name="直線接點 128">
            <a:extLst>
              <a:ext uri="{FF2B5EF4-FFF2-40B4-BE49-F238E27FC236}">
                <a16:creationId xmlns:a16="http://schemas.microsoft.com/office/drawing/2014/main" id="{3929BC16-80BD-46A0-9A0F-88DD4250DC12}"/>
              </a:ext>
            </a:extLst>
          </p:cNvPr>
          <p:cNvCxnSpPr>
            <a:cxnSpLocks/>
          </p:cNvCxnSpPr>
          <p:nvPr/>
        </p:nvCxnSpPr>
        <p:spPr>
          <a:xfrm>
            <a:off x="1056751" y="1989671"/>
            <a:ext cx="270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30" name="群組 129">
            <a:extLst>
              <a:ext uri="{FF2B5EF4-FFF2-40B4-BE49-F238E27FC236}">
                <a16:creationId xmlns:a16="http://schemas.microsoft.com/office/drawing/2014/main" id="{768D94A5-6598-43FE-9580-6BE6EBF66CC6}"/>
              </a:ext>
            </a:extLst>
          </p:cNvPr>
          <p:cNvGrpSpPr/>
          <p:nvPr/>
        </p:nvGrpSpPr>
        <p:grpSpPr>
          <a:xfrm>
            <a:off x="2686301" y="4398088"/>
            <a:ext cx="6824477" cy="1115038"/>
            <a:chOff x="114806" y="2577465"/>
            <a:chExt cx="6824477" cy="1115038"/>
          </a:xfrm>
        </p:grpSpPr>
        <mc:AlternateContent xmlns:mc="http://schemas.openxmlformats.org/markup-compatibility/2006" xmlns:a14="http://schemas.microsoft.com/office/drawing/2010/main">
          <mc:Choice Requires="a14">
            <p:sp>
              <p:nvSpPr>
                <p:cNvPr id="131" name="矩形 130">
                  <a:extLst>
                    <a:ext uri="{FF2B5EF4-FFF2-40B4-BE49-F238E27FC236}">
                      <a16:creationId xmlns:a16="http://schemas.microsoft.com/office/drawing/2014/main" id="{D82D30C5-54A9-4BCD-B653-86704D842F0D}"/>
                    </a:ext>
                  </a:extLst>
                </p:cNvPr>
                <p:cNvSpPr/>
                <p:nvPr/>
              </p:nvSpPr>
              <p:spPr>
                <a:xfrm>
                  <a:off x="907878" y="2971945"/>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0" name="矩形 189">
                  <a:extLst>
                    <a:ext uri="{FF2B5EF4-FFF2-40B4-BE49-F238E27FC236}">
                      <a16:creationId xmlns:a16="http://schemas.microsoft.com/office/drawing/2014/main" id="{23862EBB-5302-4BDE-A2DD-B730D64F9BE8}"/>
                    </a:ext>
                  </a:extLst>
                </p:cNvPr>
                <p:cNvSpPr>
                  <a:spLocks noRot="1" noChangeAspect="1" noMove="1" noResize="1" noEditPoints="1" noAdjustHandles="1" noChangeArrowheads="1" noChangeShapeType="1" noTextEdit="1"/>
                </p:cNvSpPr>
                <p:nvPr/>
              </p:nvSpPr>
              <p:spPr>
                <a:xfrm>
                  <a:off x="907878" y="2971945"/>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132" name="群組 131">
              <a:extLst>
                <a:ext uri="{FF2B5EF4-FFF2-40B4-BE49-F238E27FC236}">
                  <a16:creationId xmlns:a16="http://schemas.microsoft.com/office/drawing/2014/main" id="{480258C8-7BC7-4BAD-ABE9-3BC22DF63BF0}"/>
                </a:ext>
              </a:extLst>
            </p:cNvPr>
            <p:cNvGrpSpPr/>
            <p:nvPr/>
          </p:nvGrpSpPr>
          <p:grpSpPr>
            <a:xfrm>
              <a:off x="2040356" y="3422503"/>
              <a:ext cx="180000" cy="180000"/>
              <a:chOff x="2616764" y="5400675"/>
              <a:chExt cx="180000" cy="180000"/>
            </a:xfrm>
          </p:grpSpPr>
          <p:sp>
            <p:nvSpPr>
              <p:cNvPr id="180" name="橢圓 179">
                <a:extLst>
                  <a:ext uri="{FF2B5EF4-FFF2-40B4-BE49-F238E27FC236}">
                    <a16:creationId xmlns:a16="http://schemas.microsoft.com/office/drawing/2014/main" id="{00367B89-4E87-4069-A240-AEBCC3A1199E}"/>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81" name="直線接點 180">
                <a:extLst>
                  <a:ext uri="{FF2B5EF4-FFF2-40B4-BE49-F238E27FC236}">
                    <a16:creationId xmlns:a16="http://schemas.microsoft.com/office/drawing/2014/main" id="{C6C1FC1E-2806-4497-B8C9-5A1E8C879E3E}"/>
                  </a:ext>
                </a:extLst>
              </p:cNvPr>
              <p:cNvCxnSpPr>
                <a:cxnSpLocks/>
                <a:stCxn id="180" idx="0"/>
                <a:endCxn id="18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82" name="直線接點 181">
                <a:extLst>
                  <a:ext uri="{FF2B5EF4-FFF2-40B4-BE49-F238E27FC236}">
                    <a16:creationId xmlns:a16="http://schemas.microsoft.com/office/drawing/2014/main" id="{85ED7169-3A44-4B3F-AD16-033D712339AF}"/>
                  </a:ext>
                </a:extLst>
              </p:cNvPr>
              <p:cNvCxnSpPr>
                <a:cxnSpLocks/>
                <a:stCxn id="180" idx="2"/>
                <a:endCxn id="18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133" name="矩形 132">
                  <a:extLst>
                    <a:ext uri="{FF2B5EF4-FFF2-40B4-BE49-F238E27FC236}">
                      <a16:creationId xmlns:a16="http://schemas.microsoft.com/office/drawing/2014/main" id="{D861D72E-07D7-4B6B-AEAE-FE5BB0DCA36B}"/>
                    </a:ext>
                  </a:extLst>
                </p:cNvPr>
                <p:cNvSpPr/>
                <p:nvPr/>
              </p:nvSpPr>
              <p:spPr>
                <a:xfrm>
                  <a:off x="2312035" y="261177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2" name="矩形 191">
                  <a:extLst>
                    <a:ext uri="{FF2B5EF4-FFF2-40B4-BE49-F238E27FC236}">
                      <a16:creationId xmlns:a16="http://schemas.microsoft.com/office/drawing/2014/main" id="{A2B2D9DB-0611-43CD-A7B6-5670D7E4B10F}"/>
                    </a:ext>
                  </a:extLst>
                </p:cNvPr>
                <p:cNvSpPr>
                  <a:spLocks noRot="1" noChangeAspect="1" noMove="1" noResize="1" noEditPoints="1" noAdjustHandles="1" noChangeArrowheads="1" noChangeShapeType="1" noTextEdit="1"/>
                </p:cNvSpPr>
                <p:nvPr/>
              </p:nvSpPr>
              <p:spPr>
                <a:xfrm>
                  <a:off x="2312035" y="2611778"/>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134" name="接點: 肘形 133">
              <a:extLst>
                <a:ext uri="{FF2B5EF4-FFF2-40B4-BE49-F238E27FC236}">
                  <a16:creationId xmlns:a16="http://schemas.microsoft.com/office/drawing/2014/main" id="{17BA5C88-83DC-4EFC-BBB7-BF566D63799E}"/>
                </a:ext>
              </a:extLst>
            </p:cNvPr>
            <p:cNvCxnSpPr>
              <a:cxnSpLocks/>
              <a:stCxn id="133" idx="1"/>
              <a:endCxn id="180" idx="2"/>
            </p:cNvCxnSpPr>
            <p:nvPr/>
          </p:nvCxnSpPr>
          <p:spPr>
            <a:xfrm rot="10800000" flipV="1">
              <a:off x="2040357" y="2791777"/>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5" name="直線單箭頭接點 134">
              <a:extLst>
                <a:ext uri="{FF2B5EF4-FFF2-40B4-BE49-F238E27FC236}">
                  <a16:creationId xmlns:a16="http://schemas.microsoft.com/office/drawing/2014/main" id="{FEBA519C-D411-48FC-B90C-2188A206A987}"/>
                </a:ext>
              </a:extLst>
            </p:cNvPr>
            <p:cNvCxnSpPr>
              <a:cxnSpLocks/>
              <a:stCxn id="131" idx="3"/>
            </p:cNvCxnSpPr>
            <p:nvPr/>
          </p:nvCxnSpPr>
          <p:spPr>
            <a:xfrm>
              <a:off x="1267878" y="3151945"/>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36" name="矩形 135">
                  <a:extLst>
                    <a:ext uri="{FF2B5EF4-FFF2-40B4-BE49-F238E27FC236}">
                      <a16:creationId xmlns:a16="http://schemas.microsoft.com/office/drawing/2014/main" id="{3E7E1BF9-6BA0-4058-B546-CA10C97A8D82}"/>
                    </a:ext>
                  </a:extLst>
                </p:cNvPr>
                <p:cNvSpPr/>
                <p:nvPr/>
              </p:nvSpPr>
              <p:spPr>
                <a:xfrm>
                  <a:off x="3032034" y="261160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5" name="矩形 194">
                  <a:extLst>
                    <a:ext uri="{FF2B5EF4-FFF2-40B4-BE49-F238E27FC236}">
                      <a16:creationId xmlns:a16="http://schemas.microsoft.com/office/drawing/2014/main" id="{9EE9C508-C386-4E87-815B-BA16F817D66C}"/>
                    </a:ext>
                  </a:extLst>
                </p:cNvPr>
                <p:cNvSpPr>
                  <a:spLocks noRot="1" noChangeAspect="1" noMove="1" noResize="1" noEditPoints="1" noAdjustHandles="1" noChangeArrowheads="1" noChangeShapeType="1" noTextEdit="1"/>
                </p:cNvSpPr>
                <p:nvPr/>
              </p:nvSpPr>
              <p:spPr>
                <a:xfrm>
                  <a:off x="3032034" y="2611606"/>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7" name="矩形 136">
                  <a:extLst>
                    <a:ext uri="{FF2B5EF4-FFF2-40B4-BE49-F238E27FC236}">
                      <a16:creationId xmlns:a16="http://schemas.microsoft.com/office/drawing/2014/main" id="{55FE993D-F10B-4E65-994B-52C830FC76A9}"/>
                    </a:ext>
                  </a:extLst>
                </p:cNvPr>
                <p:cNvSpPr/>
                <p:nvPr/>
              </p:nvSpPr>
              <p:spPr>
                <a:xfrm>
                  <a:off x="3968182" y="2972140"/>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6" name="矩形 195">
                  <a:extLst>
                    <a:ext uri="{FF2B5EF4-FFF2-40B4-BE49-F238E27FC236}">
                      <a16:creationId xmlns:a16="http://schemas.microsoft.com/office/drawing/2014/main" id="{DC57AF2D-6B81-4258-A95C-029D2B575407}"/>
                    </a:ext>
                  </a:extLst>
                </p:cNvPr>
                <p:cNvSpPr>
                  <a:spLocks noRot="1" noChangeAspect="1" noMove="1" noResize="1" noEditPoints="1" noAdjustHandles="1" noChangeArrowheads="1" noChangeShapeType="1" noTextEdit="1"/>
                </p:cNvSpPr>
                <p:nvPr/>
              </p:nvSpPr>
              <p:spPr>
                <a:xfrm>
                  <a:off x="3968182" y="2972140"/>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8" name="矩形 137">
                  <a:extLst>
                    <a:ext uri="{FF2B5EF4-FFF2-40B4-BE49-F238E27FC236}">
                      <a16:creationId xmlns:a16="http://schemas.microsoft.com/office/drawing/2014/main" id="{35EE13B6-1CAD-4FFF-8385-B8CF08B710C3}"/>
                    </a:ext>
                  </a:extLst>
                </p:cNvPr>
                <p:cNvSpPr/>
                <p:nvPr/>
              </p:nvSpPr>
              <p:spPr>
                <a:xfrm>
                  <a:off x="3032034" y="333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7" name="矩形 196">
                  <a:extLst>
                    <a:ext uri="{FF2B5EF4-FFF2-40B4-BE49-F238E27FC236}">
                      <a16:creationId xmlns:a16="http://schemas.microsoft.com/office/drawing/2014/main" id="{F3B43DAF-AA71-41E6-8CD9-71A5D3CA9E49}"/>
                    </a:ext>
                  </a:extLst>
                </p:cNvPr>
                <p:cNvSpPr>
                  <a:spLocks noRot="1" noChangeAspect="1" noMove="1" noResize="1" noEditPoints="1" noAdjustHandles="1" noChangeArrowheads="1" noChangeShapeType="1" noTextEdit="1"/>
                </p:cNvSpPr>
                <p:nvPr/>
              </p:nvSpPr>
              <p:spPr>
                <a:xfrm>
                  <a:off x="3032034" y="3332503"/>
                  <a:ext cx="360000" cy="36000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9" name="矩形 138">
                  <a:extLst>
                    <a:ext uri="{FF2B5EF4-FFF2-40B4-BE49-F238E27FC236}">
                      <a16:creationId xmlns:a16="http://schemas.microsoft.com/office/drawing/2014/main" id="{8FC50B46-289B-4DE4-981A-D5ACC641B38B}"/>
                    </a:ext>
                  </a:extLst>
                </p:cNvPr>
                <p:cNvSpPr/>
                <p:nvPr/>
              </p:nvSpPr>
              <p:spPr>
                <a:xfrm>
                  <a:off x="5725295" y="297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8" name="矩形 197">
                  <a:extLst>
                    <a:ext uri="{FF2B5EF4-FFF2-40B4-BE49-F238E27FC236}">
                      <a16:creationId xmlns:a16="http://schemas.microsoft.com/office/drawing/2014/main" id="{9E02EB36-34C3-4B27-ABD8-F8BE5F12A025}"/>
                    </a:ext>
                  </a:extLst>
                </p:cNvPr>
                <p:cNvSpPr>
                  <a:spLocks noRot="1" noChangeAspect="1" noMove="1" noResize="1" noEditPoints="1" noAdjustHandles="1" noChangeArrowheads="1" noChangeShapeType="1" noTextEdit="1"/>
                </p:cNvSpPr>
                <p:nvPr/>
              </p:nvSpPr>
              <p:spPr>
                <a:xfrm>
                  <a:off x="5725295" y="2972503"/>
                  <a:ext cx="360000" cy="36000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p:grpSp>
          <p:nvGrpSpPr>
            <p:cNvPr id="140" name="群組 139">
              <a:extLst>
                <a:ext uri="{FF2B5EF4-FFF2-40B4-BE49-F238E27FC236}">
                  <a16:creationId xmlns:a16="http://schemas.microsoft.com/office/drawing/2014/main" id="{A3E98066-BF53-4218-8E8D-C81A0489265F}"/>
                </a:ext>
              </a:extLst>
            </p:cNvPr>
            <p:cNvGrpSpPr/>
            <p:nvPr/>
          </p:nvGrpSpPr>
          <p:grpSpPr>
            <a:xfrm>
              <a:off x="3553879" y="3061823"/>
              <a:ext cx="180000" cy="180000"/>
              <a:chOff x="2616764" y="5400675"/>
              <a:chExt cx="180000" cy="180000"/>
            </a:xfrm>
          </p:grpSpPr>
          <p:sp>
            <p:nvSpPr>
              <p:cNvPr id="177" name="橢圓 176">
                <a:extLst>
                  <a:ext uri="{FF2B5EF4-FFF2-40B4-BE49-F238E27FC236}">
                    <a16:creationId xmlns:a16="http://schemas.microsoft.com/office/drawing/2014/main" id="{38379ED6-47EE-45A9-ACA1-CA0635AC4880}"/>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78" name="直線接點 177">
                <a:extLst>
                  <a:ext uri="{FF2B5EF4-FFF2-40B4-BE49-F238E27FC236}">
                    <a16:creationId xmlns:a16="http://schemas.microsoft.com/office/drawing/2014/main" id="{D6A762BF-7875-4B35-B199-8A9B01ACD29D}"/>
                  </a:ext>
                </a:extLst>
              </p:cNvPr>
              <p:cNvCxnSpPr>
                <a:cxnSpLocks/>
                <a:stCxn id="177" idx="0"/>
                <a:endCxn id="177"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79" name="直線接點 178">
                <a:extLst>
                  <a:ext uri="{FF2B5EF4-FFF2-40B4-BE49-F238E27FC236}">
                    <a16:creationId xmlns:a16="http://schemas.microsoft.com/office/drawing/2014/main" id="{878B510F-4A5F-42E0-9329-54E64B41E147}"/>
                  </a:ext>
                </a:extLst>
              </p:cNvPr>
              <p:cNvCxnSpPr>
                <a:cxnSpLocks/>
                <a:stCxn id="177" idx="2"/>
                <a:endCxn id="177"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141" name="矩形 140">
                  <a:extLst>
                    <a:ext uri="{FF2B5EF4-FFF2-40B4-BE49-F238E27FC236}">
                      <a16:creationId xmlns:a16="http://schemas.microsoft.com/office/drawing/2014/main" id="{99012215-8BDE-4F4F-A94E-1336E6445A89}"/>
                    </a:ext>
                  </a:extLst>
                </p:cNvPr>
                <p:cNvSpPr/>
                <p:nvPr/>
              </p:nvSpPr>
              <p:spPr>
                <a:xfrm>
                  <a:off x="4773339" y="261368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00" name="矩形 199">
                  <a:extLst>
                    <a:ext uri="{FF2B5EF4-FFF2-40B4-BE49-F238E27FC236}">
                      <a16:creationId xmlns:a16="http://schemas.microsoft.com/office/drawing/2014/main" id="{0B425A52-C206-4595-97E8-74B6D0127771}"/>
                    </a:ext>
                  </a:extLst>
                </p:cNvPr>
                <p:cNvSpPr>
                  <a:spLocks noRot="1" noChangeAspect="1" noMove="1" noResize="1" noEditPoints="1" noAdjustHandles="1" noChangeArrowheads="1" noChangeShapeType="1" noTextEdit="1"/>
                </p:cNvSpPr>
                <p:nvPr/>
              </p:nvSpPr>
              <p:spPr>
                <a:xfrm>
                  <a:off x="4773339" y="2613683"/>
                  <a:ext cx="360000" cy="360000"/>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2" name="矩形 141">
                  <a:extLst>
                    <a:ext uri="{FF2B5EF4-FFF2-40B4-BE49-F238E27FC236}">
                      <a16:creationId xmlns:a16="http://schemas.microsoft.com/office/drawing/2014/main" id="{787F6C5F-167F-4918-A46C-FA42ECA8B1BB}"/>
                    </a:ext>
                  </a:extLst>
                </p:cNvPr>
                <p:cNvSpPr/>
                <p:nvPr/>
              </p:nvSpPr>
              <p:spPr>
                <a:xfrm>
                  <a:off x="4773338" y="333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01" name="矩形 200">
                  <a:extLst>
                    <a:ext uri="{FF2B5EF4-FFF2-40B4-BE49-F238E27FC236}">
                      <a16:creationId xmlns:a16="http://schemas.microsoft.com/office/drawing/2014/main" id="{C16D784D-F0AB-4BD1-B61E-ACB52C2E93DD}"/>
                    </a:ext>
                  </a:extLst>
                </p:cNvPr>
                <p:cNvSpPr>
                  <a:spLocks noRot="1" noChangeAspect="1" noMove="1" noResize="1" noEditPoints="1" noAdjustHandles="1" noChangeArrowheads="1" noChangeShapeType="1" noTextEdit="1"/>
                </p:cNvSpPr>
                <p:nvPr/>
              </p:nvSpPr>
              <p:spPr>
                <a:xfrm>
                  <a:off x="4773338" y="3332503"/>
                  <a:ext cx="360000" cy="360000"/>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p:cxnSp>
          <p:nvCxnSpPr>
            <p:cNvPr id="143" name="直線單箭頭接點 142">
              <a:extLst>
                <a:ext uri="{FF2B5EF4-FFF2-40B4-BE49-F238E27FC236}">
                  <a16:creationId xmlns:a16="http://schemas.microsoft.com/office/drawing/2014/main" id="{F26E6EE8-A352-40B0-9869-97C13C904F56}"/>
                </a:ext>
              </a:extLst>
            </p:cNvPr>
            <p:cNvCxnSpPr>
              <a:cxnSpLocks/>
              <a:stCxn id="133" idx="3"/>
              <a:endCxn id="136" idx="1"/>
            </p:cNvCxnSpPr>
            <p:nvPr/>
          </p:nvCxnSpPr>
          <p:spPr>
            <a:xfrm flipV="1">
              <a:off x="2672035" y="2791606"/>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線單箭頭接點 143">
              <a:extLst>
                <a:ext uri="{FF2B5EF4-FFF2-40B4-BE49-F238E27FC236}">
                  <a16:creationId xmlns:a16="http://schemas.microsoft.com/office/drawing/2014/main" id="{BE072D27-036B-46FD-AC50-8D203360FA1C}"/>
                </a:ext>
              </a:extLst>
            </p:cNvPr>
            <p:cNvCxnSpPr>
              <a:stCxn id="180" idx="6"/>
              <a:endCxn id="138" idx="1"/>
            </p:cNvCxnSpPr>
            <p:nvPr/>
          </p:nvCxnSpPr>
          <p:spPr>
            <a:xfrm>
              <a:off x="2220356" y="3512503"/>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接點: 肘形 144">
              <a:extLst>
                <a:ext uri="{FF2B5EF4-FFF2-40B4-BE49-F238E27FC236}">
                  <a16:creationId xmlns:a16="http://schemas.microsoft.com/office/drawing/2014/main" id="{625AD811-B86D-4BC5-934B-69769723AACC}"/>
                </a:ext>
              </a:extLst>
            </p:cNvPr>
            <p:cNvCxnSpPr>
              <a:stCxn id="136" idx="3"/>
              <a:endCxn id="177" idx="0"/>
            </p:cNvCxnSpPr>
            <p:nvPr/>
          </p:nvCxnSpPr>
          <p:spPr>
            <a:xfrm>
              <a:off x="3392034" y="2791606"/>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接點: 肘形 145">
              <a:extLst>
                <a:ext uri="{FF2B5EF4-FFF2-40B4-BE49-F238E27FC236}">
                  <a16:creationId xmlns:a16="http://schemas.microsoft.com/office/drawing/2014/main" id="{466B772B-DFD6-4471-8FC5-6FCEDA860DB1}"/>
                </a:ext>
              </a:extLst>
            </p:cNvPr>
            <p:cNvCxnSpPr>
              <a:stCxn id="138" idx="3"/>
              <a:endCxn id="177" idx="4"/>
            </p:cNvCxnSpPr>
            <p:nvPr/>
          </p:nvCxnSpPr>
          <p:spPr>
            <a:xfrm flipV="1">
              <a:off x="3392034" y="3241823"/>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線單箭頭接點 146">
              <a:extLst>
                <a:ext uri="{FF2B5EF4-FFF2-40B4-BE49-F238E27FC236}">
                  <a16:creationId xmlns:a16="http://schemas.microsoft.com/office/drawing/2014/main" id="{5904BDC3-9026-47B3-9F52-429B9E24C1DD}"/>
                </a:ext>
              </a:extLst>
            </p:cNvPr>
            <p:cNvCxnSpPr>
              <a:cxnSpLocks/>
              <a:stCxn id="177" idx="6"/>
              <a:endCxn id="137" idx="1"/>
            </p:cNvCxnSpPr>
            <p:nvPr/>
          </p:nvCxnSpPr>
          <p:spPr>
            <a:xfrm>
              <a:off x="3733879" y="3151823"/>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線單箭頭接點 147">
              <a:extLst>
                <a:ext uri="{FF2B5EF4-FFF2-40B4-BE49-F238E27FC236}">
                  <a16:creationId xmlns:a16="http://schemas.microsoft.com/office/drawing/2014/main" id="{43ED9A6D-7BC6-4E38-8B0C-645A3F61D714}"/>
                </a:ext>
              </a:extLst>
            </p:cNvPr>
            <p:cNvCxnSpPr>
              <a:cxnSpLocks/>
              <a:endCxn id="180" idx="0"/>
            </p:cNvCxnSpPr>
            <p:nvPr/>
          </p:nvCxnSpPr>
          <p:spPr>
            <a:xfrm>
              <a:off x="2130356" y="2792227"/>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49" name="橢圓 148">
              <a:extLst>
                <a:ext uri="{FF2B5EF4-FFF2-40B4-BE49-F238E27FC236}">
                  <a16:creationId xmlns:a16="http://schemas.microsoft.com/office/drawing/2014/main" id="{B86EB571-F967-4848-B9FF-3AF26E904590}"/>
                </a:ext>
              </a:extLst>
            </p:cNvPr>
            <p:cNvSpPr/>
            <p:nvPr/>
          </p:nvSpPr>
          <p:spPr>
            <a:xfrm>
              <a:off x="2112804" y="2775373"/>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0" name="直線接點 149">
              <a:extLst>
                <a:ext uri="{FF2B5EF4-FFF2-40B4-BE49-F238E27FC236}">
                  <a16:creationId xmlns:a16="http://schemas.microsoft.com/office/drawing/2014/main" id="{A68E3430-ED03-4313-A5C4-90768F3E00A5}"/>
                </a:ext>
              </a:extLst>
            </p:cNvPr>
            <p:cNvCxnSpPr/>
            <p:nvPr/>
          </p:nvCxnSpPr>
          <p:spPr>
            <a:xfrm flipH="1">
              <a:off x="1592036" y="275560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51" name="文字方塊 150">
              <a:extLst>
                <a:ext uri="{FF2B5EF4-FFF2-40B4-BE49-F238E27FC236}">
                  <a16:creationId xmlns:a16="http://schemas.microsoft.com/office/drawing/2014/main" id="{2BA08528-D2E3-4B7C-A1D3-63F0FF7A7398}"/>
                </a:ext>
              </a:extLst>
            </p:cNvPr>
            <p:cNvSpPr txBox="1"/>
            <p:nvPr/>
          </p:nvSpPr>
          <p:spPr>
            <a:xfrm>
              <a:off x="1510121" y="257746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52" name="直線接點 151">
              <a:extLst>
                <a:ext uri="{FF2B5EF4-FFF2-40B4-BE49-F238E27FC236}">
                  <a16:creationId xmlns:a16="http://schemas.microsoft.com/office/drawing/2014/main" id="{A438DD13-42D4-4BA8-9CC2-0D3881EB5220}"/>
                </a:ext>
              </a:extLst>
            </p:cNvPr>
            <p:cNvCxnSpPr/>
            <p:nvPr/>
          </p:nvCxnSpPr>
          <p:spPr>
            <a:xfrm flipH="1">
              <a:off x="1592036" y="347569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53" name="文字方塊 152">
              <a:extLst>
                <a:ext uri="{FF2B5EF4-FFF2-40B4-BE49-F238E27FC236}">
                  <a16:creationId xmlns:a16="http://schemas.microsoft.com/office/drawing/2014/main" id="{8B84E919-5E94-42E1-8F72-4090306B0ED2}"/>
                </a:ext>
              </a:extLst>
            </p:cNvPr>
            <p:cNvSpPr txBox="1"/>
            <p:nvPr/>
          </p:nvSpPr>
          <p:spPr>
            <a:xfrm>
              <a:off x="1510121" y="329755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54" name="接點: 肘形 153">
              <a:extLst>
                <a:ext uri="{FF2B5EF4-FFF2-40B4-BE49-F238E27FC236}">
                  <a16:creationId xmlns:a16="http://schemas.microsoft.com/office/drawing/2014/main" id="{AE7C36E5-8796-480C-BDD9-91065F7D7DA9}"/>
                </a:ext>
              </a:extLst>
            </p:cNvPr>
            <p:cNvCxnSpPr>
              <a:cxnSpLocks/>
              <a:endCxn id="138" idx="2"/>
            </p:cNvCxnSpPr>
            <p:nvPr/>
          </p:nvCxnSpPr>
          <p:spPr>
            <a:xfrm>
              <a:off x="1806575" y="3512503"/>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55" name="橢圓 154">
              <a:extLst>
                <a:ext uri="{FF2B5EF4-FFF2-40B4-BE49-F238E27FC236}">
                  <a16:creationId xmlns:a16="http://schemas.microsoft.com/office/drawing/2014/main" id="{1CB7906B-CD00-4FA4-8855-C66636ABF1FE}"/>
                </a:ext>
              </a:extLst>
            </p:cNvPr>
            <p:cNvSpPr/>
            <p:nvPr/>
          </p:nvSpPr>
          <p:spPr>
            <a:xfrm>
              <a:off x="1789703" y="3495553"/>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6" name="直線單箭頭接點 155">
              <a:extLst>
                <a:ext uri="{FF2B5EF4-FFF2-40B4-BE49-F238E27FC236}">
                  <a16:creationId xmlns:a16="http://schemas.microsoft.com/office/drawing/2014/main" id="{8A5F77A8-2ADA-427E-8616-0618096817C6}"/>
                </a:ext>
              </a:extLst>
            </p:cNvPr>
            <p:cNvCxnSpPr>
              <a:stCxn id="137" idx="3"/>
            </p:cNvCxnSpPr>
            <p:nvPr/>
          </p:nvCxnSpPr>
          <p:spPr>
            <a:xfrm flipV="1">
              <a:off x="4328182" y="3151823"/>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接點: 肘形 156">
              <a:extLst>
                <a:ext uri="{FF2B5EF4-FFF2-40B4-BE49-F238E27FC236}">
                  <a16:creationId xmlns:a16="http://schemas.microsoft.com/office/drawing/2014/main" id="{9406BEAF-657E-41E3-859B-723990F83A61}"/>
                </a:ext>
              </a:extLst>
            </p:cNvPr>
            <p:cNvCxnSpPr>
              <a:stCxn id="141" idx="1"/>
              <a:endCxn id="142" idx="1"/>
            </p:cNvCxnSpPr>
            <p:nvPr/>
          </p:nvCxnSpPr>
          <p:spPr>
            <a:xfrm rot="10800000" flipV="1">
              <a:off x="4773339" y="2793683"/>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8" name="接點: 肘形 157">
              <a:extLst>
                <a:ext uri="{FF2B5EF4-FFF2-40B4-BE49-F238E27FC236}">
                  <a16:creationId xmlns:a16="http://schemas.microsoft.com/office/drawing/2014/main" id="{C8F58014-C88A-4D49-85AC-6D8278543360}"/>
                </a:ext>
              </a:extLst>
            </p:cNvPr>
            <p:cNvCxnSpPr>
              <a:stCxn id="141" idx="3"/>
              <a:endCxn id="142" idx="3"/>
            </p:cNvCxnSpPr>
            <p:nvPr/>
          </p:nvCxnSpPr>
          <p:spPr>
            <a:xfrm flipH="1">
              <a:off x="5133338" y="2793683"/>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59" name="直線單箭頭接點 158">
              <a:extLst>
                <a:ext uri="{FF2B5EF4-FFF2-40B4-BE49-F238E27FC236}">
                  <a16:creationId xmlns:a16="http://schemas.microsoft.com/office/drawing/2014/main" id="{4138DA99-654D-442F-9DEF-EA38997EBBC5}"/>
                </a:ext>
              </a:extLst>
            </p:cNvPr>
            <p:cNvCxnSpPr>
              <a:cxnSpLocks/>
              <a:endCxn id="139" idx="1"/>
            </p:cNvCxnSpPr>
            <p:nvPr/>
          </p:nvCxnSpPr>
          <p:spPr>
            <a:xfrm>
              <a:off x="5364480" y="3151823"/>
              <a:ext cx="360815" cy="68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0" name="直線接點 159">
              <a:extLst>
                <a:ext uri="{FF2B5EF4-FFF2-40B4-BE49-F238E27FC236}">
                  <a16:creationId xmlns:a16="http://schemas.microsoft.com/office/drawing/2014/main" id="{D304FE02-161E-42AB-A2F1-290379DFDCB3}"/>
                </a:ext>
              </a:extLst>
            </p:cNvPr>
            <p:cNvCxnSpPr/>
            <p:nvPr/>
          </p:nvCxnSpPr>
          <p:spPr>
            <a:xfrm flipH="1">
              <a:off x="5227767" y="275560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1" name="文字方塊 160">
              <a:extLst>
                <a:ext uri="{FF2B5EF4-FFF2-40B4-BE49-F238E27FC236}">
                  <a16:creationId xmlns:a16="http://schemas.microsoft.com/office/drawing/2014/main" id="{B83B25DD-131A-46BC-BF2A-8B87F5985182}"/>
                </a:ext>
              </a:extLst>
            </p:cNvPr>
            <p:cNvSpPr txBox="1"/>
            <p:nvPr/>
          </p:nvSpPr>
          <p:spPr>
            <a:xfrm>
              <a:off x="5145852" y="257746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62" name="直線接點 161">
              <a:extLst>
                <a:ext uri="{FF2B5EF4-FFF2-40B4-BE49-F238E27FC236}">
                  <a16:creationId xmlns:a16="http://schemas.microsoft.com/office/drawing/2014/main" id="{53CCC917-8A93-48F0-922D-34F04DAA2A68}"/>
                </a:ext>
              </a:extLst>
            </p:cNvPr>
            <p:cNvCxnSpPr/>
            <p:nvPr/>
          </p:nvCxnSpPr>
          <p:spPr>
            <a:xfrm flipH="1">
              <a:off x="5228151" y="347569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3" name="文字方塊 162">
              <a:extLst>
                <a:ext uri="{FF2B5EF4-FFF2-40B4-BE49-F238E27FC236}">
                  <a16:creationId xmlns:a16="http://schemas.microsoft.com/office/drawing/2014/main" id="{569F37DA-7830-45FD-9DCF-D0D4DFE55BB3}"/>
                </a:ext>
              </a:extLst>
            </p:cNvPr>
            <p:cNvSpPr txBox="1"/>
            <p:nvPr/>
          </p:nvSpPr>
          <p:spPr>
            <a:xfrm>
              <a:off x="5146236" y="329755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64" name="直線接點 163">
              <a:extLst>
                <a:ext uri="{FF2B5EF4-FFF2-40B4-BE49-F238E27FC236}">
                  <a16:creationId xmlns:a16="http://schemas.microsoft.com/office/drawing/2014/main" id="{E9BD361A-A1C3-4A8B-9741-CDA9C945FAC8}"/>
                </a:ext>
              </a:extLst>
            </p:cNvPr>
            <p:cNvCxnSpPr/>
            <p:nvPr/>
          </p:nvCxnSpPr>
          <p:spPr>
            <a:xfrm flipH="1">
              <a:off x="5479227" y="3115472"/>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5" name="文字方塊 164">
              <a:extLst>
                <a:ext uri="{FF2B5EF4-FFF2-40B4-BE49-F238E27FC236}">
                  <a16:creationId xmlns:a16="http://schemas.microsoft.com/office/drawing/2014/main" id="{4C29ECE8-FACD-4A12-A388-F322F1CCE433}"/>
                </a:ext>
              </a:extLst>
            </p:cNvPr>
            <p:cNvSpPr txBox="1"/>
            <p:nvPr/>
          </p:nvSpPr>
          <p:spPr>
            <a:xfrm>
              <a:off x="5397312" y="2937331"/>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66" name="接點: 肘形 165">
              <a:extLst>
                <a:ext uri="{FF2B5EF4-FFF2-40B4-BE49-F238E27FC236}">
                  <a16:creationId xmlns:a16="http://schemas.microsoft.com/office/drawing/2014/main" id="{D6A62B8E-0E61-4639-A9B4-A5F393CF2594}"/>
                </a:ext>
              </a:extLst>
            </p:cNvPr>
            <p:cNvCxnSpPr>
              <a:cxnSpLocks/>
              <a:endCxn id="142" idx="2"/>
            </p:cNvCxnSpPr>
            <p:nvPr/>
          </p:nvCxnSpPr>
          <p:spPr>
            <a:xfrm>
              <a:off x="2562225" y="3512503"/>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67" name="橢圓 166">
              <a:extLst>
                <a:ext uri="{FF2B5EF4-FFF2-40B4-BE49-F238E27FC236}">
                  <a16:creationId xmlns:a16="http://schemas.microsoft.com/office/drawing/2014/main" id="{020955E9-0297-4D34-9421-0D965657A9BD}"/>
                </a:ext>
              </a:extLst>
            </p:cNvPr>
            <p:cNvSpPr/>
            <p:nvPr/>
          </p:nvSpPr>
          <p:spPr>
            <a:xfrm>
              <a:off x="2545701" y="3495358"/>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68" name="接點: 肘形 167">
              <a:extLst>
                <a:ext uri="{FF2B5EF4-FFF2-40B4-BE49-F238E27FC236}">
                  <a16:creationId xmlns:a16="http://schemas.microsoft.com/office/drawing/2014/main" id="{F0EF965C-4AA2-445C-8FAD-33B2E3EA1BC3}"/>
                </a:ext>
              </a:extLst>
            </p:cNvPr>
            <p:cNvCxnSpPr>
              <a:cxnSpLocks/>
              <a:endCxn id="141" idx="0"/>
            </p:cNvCxnSpPr>
            <p:nvPr/>
          </p:nvCxnSpPr>
          <p:spPr>
            <a:xfrm flipV="1">
              <a:off x="2130356" y="2613683"/>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直線單箭頭接點 168">
              <a:extLst>
                <a:ext uri="{FF2B5EF4-FFF2-40B4-BE49-F238E27FC236}">
                  <a16:creationId xmlns:a16="http://schemas.microsoft.com/office/drawing/2014/main" id="{45C17597-3EBD-4CAC-B3BA-15DC75978225}"/>
                </a:ext>
              </a:extLst>
            </p:cNvPr>
            <p:cNvCxnSpPr>
              <a:cxnSpLocks/>
              <a:endCxn id="131" idx="1"/>
            </p:cNvCxnSpPr>
            <p:nvPr/>
          </p:nvCxnSpPr>
          <p:spPr>
            <a:xfrm>
              <a:off x="619878" y="3151472"/>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70" name="文字方塊 169">
              <a:extLst>
                <a:ext uri="{FF2B5EF4-FFF2-40B4-BE49-F238E27FC236}">
                  <a16:creationId xmlns:a16="http://schemas.microsoft.com/office/drawing/2014/main" id="{B3A9AD31-14AB-420D-9813-1B83E2968ADA}"/>
                </a:ext>
              </a:extLst>
            </p:cNvPr>
            <p:cNvSpPr txBox="1"/>
            <p:nvPr/>
          </p:nvSpPr>
          <p:spPr>
            <a:xfrm>
              <a:off x="114806" y="3027987"/>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71" name="直線接點 170">
              <a:extLst>
                <a:ext uri="{FF2B5EF4-FFF2-40B4-BE49-F238E27FC236}">
                  <a16:creationId xmlns:a16="http://schemas.microsoft.com/office/drawing/2014/main" id="{7974F78E-5EAC-46CA-891C-A6AC6BD0DE99}"/>
                </a:ext>
              </a:extLst>
            </p:cNvPr>
            <p:cNvCxnSpPr/>
            <p:nvPr/>
          </p:nvCxnSpPr>
          <p:spPr>
            <a:xfrm flipH="1">
              <a:off x="693570" y="3114169"/>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72" name="文字方塊 171">
              <a:extLst>
                <a:ext uri="{FF2B5EF4-FFF2-40B4-BE49-F238E27FC236}">
                  <a16:creationId xmlns:a16="http://schemas.microsoft.com/office/drawing/2014/main" id="{993BB335-2ED5-47EA-8ADD-5FDF5545AFFC}"/>
                </a:ext>
              </a:extLst>
            </p:cNvPr>
            <p:cNvSpPr txBox="1"/>
            <p:nvPr/>
          </p:nvSpPr>
          <p:spPr>
            <a:xfrm>
              <a:off x="611655" y="2936028"/>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73" name="直線單箭頭接點 172">
              <a:extLst>
                <a:ext uri="{FF2B5EF4-FFF2-40B4-BE49-F238E27FC236}">
                  <a16:creationId xmlns:a16="http://schemas.microsoft.com/office/drawing/2014/main" id="{75A98842-AC5E-4714-A5BC-755818D83216}"/>
                </a:ext>
              </a:extLst>
            </p:cNvPr>
            <p:cNvCxnSpPr>
              <a:cxnSpLocks/>
              <a:stCxn id="139" idx="3"/>
            </p:cNvCxnSpPr>
            <p:nvPr/>
          </p:nvCxnSpPr>
          <p:spPr>
            <a:xfrm>
              <a:off x="6085295" y="3152503"/>
              <a:ext cx="288000" cy="134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74" name="文字方塊 173">
              <a:extLst>
                <a:ext uri="{FF2B5EF4-FFF2-40B4-BE49-F238E27FC236}">
                  <a16:creationId xmlns:a16="http://schemas.microsoft.com/office/drawing/2014/main" id="{DE76A903-3D91-4CE9-B892-9709AD54AF1C}"/>
                </a:ext>
              </a:extLst>
            </p:cNvPr>
            <p:cNvSpPr txBox="1"/>
            <p:nvPr/>
          </p:nvSpPr>
          <p:spPr>
            <a:xfrm>
              <a:off x="6312187" y="3028963"/>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cxnSp>
          <p:nvCxnSpPr>
            <p:cNvPr id="175" name="直線接點 174">
              <a:extLst>
                <a:ext uri="{FF2B5EF4-FFF2-40B4-BE49-F238E27FC236}">
                  <a16:creationId xmlns:a16="http://schemas.microsoft.com/office/drawing/2014/main" id="{04BC35E4-A0CF-4874-AF58-C6A1727BF5E2}"/>
                </a:ext>
              </a:extLst>
            </p:cNvPr>
            <p:cNvCxnSpPr/>
            <p:nvPr/>
          </p:nvCxnSpPr>
          <p:spPr>
            <a:xfrm flipH="1">
              <a:off x="6158987" y="311607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76" name="文字方塊 175">
              <a:extLst>
                <a:ext uri="{FF2B5EF4-FFF2-40B4-BE49-F238E27FC236}">
                  <a16:creationId xmlns:a16="http://schemas.microsoft.com/office/drawing/2014/main" id="{42DB4376-C0AE-4DCC-ACEB-5466E129649B}"/>
                </a:ext>
              </a:extLst>
            </p:cNvPr>
            <p:cNvSpPr txBox="1"/>
            <p:nvPr/>
          </p:nvSpPr>
          <p:spPr>
            <a:xfrm>
              <a:off x="6077072" y="293793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grpSp>
      <p:sp>
        <p:nvSpPr>
          <p:cNvPr id="183" name="文字方塊 182">
            <a:extLst>
              <a:ext uri="{FF2B5EF4-FFF2-40B4-BE49-F238E27FC236}">
                <a16:creationId xmlns:a16="http://schemas.microsoft.com/office/drawing/2014/main" id="{6F3C0F36-AF82-4514-8E32-45B0E82B01B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7307981"/>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6">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6">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6">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6">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7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63" name="矩形 62">
                <a:extLst>
                  <a:ext uri="{FF2B5EF4-FFF2-40B4-BE49-F238E27FC236}">
                    <a16:creationId xmlns:a16="http://schemas.microsoft.com/office/drawing/2014/main" id="{90EC403C-1F6D-43A2-8073-7E913789B982}"/>
                  </a:ext>
                </a:extLst>
              </p:cNvPr>
              <p:cNvSpPr/>
              <p:nvPr/>
            </p:nvSpPr>
            <p:spPr>
              <a:xfrm>
                <a:off x="3738106" y="3478163"/>
                <a:ext cx="4719562" cy="246952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0</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1</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2</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3</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4</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5</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6</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7</m:t>
                                    </m:r>
                                  </m:sub>
                                  <m:sup>
                                    <m:r>
                                      <a:rPr lang="zh-TW" altLang="en-US" i="0">
                                        <a:latin typeface="Cambria Math" panose="02040503050406030204" pitchFamily="18" charset="0"/>
                                      </a:rPr>
                                      <m:t>′</m:t>
                                    </m:r>
                                  </m:sup>
                                </m:sSubSup>
                              </m:e>
                            </m:mr>
                          </m:m>
                        </m:e>
                      </m:d>
                      <m:r>
                        <a:rPr lang="zh-TW" altLang="en-US" i="0">
                          <a:latin typeface="Cambria Math" panose="02040503050406030204" pitchFamily="18" charset="0"/>
                        </a:rPr>
                        <m:t>=</m:t>
                      </m:r>
                      <m:d>
                        <m:dPr>
                          <m:begChr m:val="["/>
                          <m:endChr m:val="]"/>
                          <m:ctrlPr>
                            <a:rPr lang="zh-TW" altLang="en-US" i="1">
                              <a:latin typeface="Cambria Math" panose="02040503050406030204" pitchFamily="18" charset="0"/>
                            </a:rPr>
                          </m:ctrlPr>
                        </m:dPr>
                        <m:e>
                          <m:m>
                            <m:mPr>
                              <m:plcHide m:val="on"/>
                              <m:mcs>
                                <m:mc>
                                  <m:mcPr>
                                    <m:count m:val="8"/>
                                    <m:mcJc m:val="center"/>
                                  </m:mcPr>
                                </m:mc>
                              </m:mcs>
                              <m:ctrlPr>
                                <a:rPr lang="zh-TW" altLang="en-US" i="1">
                                  <a:latin typeface="Cambria Math" panose="02040503050406030204" pitchFamily="18" charset="0"/>
                                </a:rPr>
                              </m:ctrlPr>
                            </m:mPr>
                            <m:mr>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
                        </m:e>
                      </m:d>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0</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1</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2</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3</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4</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5</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6</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7</m:t>
                                    </m:r>
                                  </m:sub>
                                </m:sSub>
                              </m:e>
                            </m:mr>
                          </m:m>
                        </m:e>
                      </m:d>
                      <m:r>
                        <a:rPr lang="zh-TW" altLang="en-US" i="0">
                          <a:latin typeface="Cambria Math" panose="02040503050406030204" pitchFamily="18" charset="0"/>
                        </a:rPr>
                        <m:t>+</m:t>
                      </m:r>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r>
                                  <a:rPr lang="zh-TW" altLang="en-US" i="0">
                                    <a:latin typeface="Cambria Math" panose="02040503050406030204" pitchFamily="18" charset="0"/>
                                  </a:rPr>
                                  <m:t>1</m:t>
                                </m:r>
                              </m:e>
                            </m:mr>
                            <m:mr>
                              <m:e>
                                <m:r>
                                  <a:rPr lang="zh-TW" altLang="en-US" i="0">
                                    <a:latin typeface="Cambria Math" panose="02040503050406030204" pitchFamily="18" charset="0"/>
                                  </a:rPr>
                                  <m:t>1</m:t>
                                </m:r>
                              </m:e>
                            </m:mr>
                            <m:mr>
                              <m:e>
                                <m:r>
                                  <a:rPr lang="zh-TW" altLang="en-US" i="0">
                                    <a:latin typeface="Cambria Math" panose="02040503050406030204" pitchFamily="18" charset="0"/>
                                  </a:rPr>
                                  <m:t>0</m:t>
                                </m:r>
                              </m:e>
                            </m:mr>
                            <m:mr>
                              <m:e>
                                <m:r>
                                  <a:rPr lang="zh-TW" altLang="en-US" i="0">
                                    <a:latin typeface="Cambria Math" panose="02040503050406030204" pitchFamily="18" charset="0"/>
                                  </a:rPr>
                                  <m:t>0</m:t>
                                </m:r>
                              </m:e>
                            </m:mr>
                            <m:mr>
                              <m:e>
                                <m:r>
                                  <a:rPr lang="zh-TW" altLang="en-US" i="0">
                                    <a:latin typeface="Cambria Math" panose="02040503050406030204" pitchFamily="18" charset="0"/>
                                  </a:rPr>
                                  <m:t>0</m:t>
                                </m:r>
                              </m:e>
                            </m:mr>
                            <m:mr>
                              <m:e>
                                <m:r>
                                  <a:rPr lang="zh-TW" altLang="en-US" i="0">
                                    <a:latin typeface="Cambria Math" panose="02040503050406030204" pitchFamily="18" charset="0"/>
                                  </a:rPr>
                                  <m:t>1</m:t>
                                </m:r>
                              </m:e>
                            </m:mr>
                            <m:mr>
                              <m:e>
                                <m:r>
                                  <a:rPr lang="zh-TW" altLang="en-US" i="0">
                                    <a:latin typeface="Cambria Math" panose="02040503050406030204" pitchFamily="18" charset="0"/>
                                  </a:rPr>
                                  <m:t>1</m:t>
                                </m:r>
                              </m:e>
                            </m:mr>
                            <m:mr>
                              <m:e>
                                <m:r>
                                  <a:rPr lang="zh-TW" altLang="en-US" i="0">
                                    <a:latin typeface="Cambria Math" panose="02040503050406030204" pitchFamily="18" charset="0"/>
                                  </a:rPr>
                                  <m:t>0</m:t>
                                </m:r>
                              </m:e>
                            </m:mr>
                          </m:m>
                        </m:e>
                      </m:d>
                    </m:oMath>
                  </m:oMathPara>
                </a14:m>
                <a:endParaRPr lang="zh-TW" altLang="en-US" dirty="0"/>
              </a:p>
            </p:txBody>
          </p:sp>
        </mc:Choice>
        <mc:Fallback xmlns="">
          <p:sp>
            <p:nvSpPr>
              <p:cNvPr id="63" name="矩形 62">
                <a:extLst>
                  <a:ext uri="{FF2B5EF4-FFF2-40B4-BE49-F238E27FC236}">
                    <a16:creationId xmlns:a16="http://schemas.microsoft.com/office/drawing/2014/main" id="{90EC403C-1F6D-43A2-8073-7E913789B982}"/>
                  </a:ext>
                </a:extLst>
              </p:cNvPr>
              <p:cNvSpPr>
                <a:spLocks noRot="1" noChangeAspect="1" noMove="1" noResize="1" noEditPoints="1" noAdjustHandles="1" noChangeArrowheads="1" noChangeShapeType="1" noTextEdit="1"/>
              </p:cNvSpPr>
              <p:nvPr/>
            </p:nvSpPr>
            <p:spPr>
              <a:xfrm>
                <a:off x="3738106" y="3478163"/>
                <a:ext cx="4719562" cy="2469522"/>
              </a:xfrm>
              <a:prstGeom prst="rect">
                <a:avLst/>
              </a:prstGeom>
              <a:blipFill>
                <a:blip r:embed="rId3"/>
                <a:stretch>
                  <a:fillRect/>
                </a:stretch>
              </a:blipFill>
            </p:spPr>
            <p:txBody>
              <a:bodyPr/>
              <a:lstStyle/>
              <a:p>
                <a:r>
                  <a:rPr lang="zh-TW" altLang="en-US">
                    <a:noFill/>
                  </a:rPr>
                  <a:t> </a:t>
                </a:r>
              </a:p>
            </p:txBody>
          </p:sp>
        </mc:Fallback>
      </mc:AlternateContent>
      <p:sp>
        <p:nvSpPr>
          <p:cNvPr id="64" name="文本框 16">
            <a:extLst>
              <a:ext uri="{FF2B5EF4-FFF2-40B4-BE49-F238E27FC236}">
                <a16:creationId xmlns:a16="http://schemas.microsoft.com/office/drawing/2014/main" id="{10FBC0C3-44CD-4972-B8F9-E3477D2002BC}"/>
              </a:ext>
            </a:extLst>
          </p:cNvPr>
          <p:cNvSpPr txBox="1"/>
          <p:nvPr/>
        </p:nvSpPr>
        <p:spPr>
          <a:xfrm>
            <a:off x="1057298" y="1587902"/>
            <a:ext cx="2595582" cy="400110"/>
          </a:xfrm>
          <a:prstGeom prst="rect">
            <a:avLst/>
          </a:prstGeom>
          <a:noFill/>
        </p:spPr>
        <p:txBody>
          <a:bodyPr wrap="none" rtlCol="0">
            <a:spAutoFit/>
          </a:bodyPr>
          <a:lstStyle/>
          <a:p>
            <a:pPr algn="ctr">
              <a:defRPr/>
            </a:pPr>
            <a:r>
              <a:rPr lang="en-US" altLang="zh-TW" sz="20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Affine transformation</a:t>
            </a:r>
          </a:p>
        </p:txBody>
      </p:sp>
      <p:cxnSp>
        <p:nvCxnSpPr>
          <p:cNvPr id="65" name="直線接點 64">
            <a:extLst>
              <a:ext uri="{FF2B5EF4-FFF2-40B4-BE49-F238E27FC236}">
                <a16:creationId xmlns:a16="http://schemas.microsoft.com/office/drawing/2014/main" id="{4F267243-9693-45ED-AF37-5B1F64746171}"/>
              </a:ext>
            </a:extLst>
          </p:cNvPr>
          <p:cNvCxnSpPr>
            <a:cxnSpLocks/>
          </p:cNvCxnSpPr>
          <p:nvPr/>
        </p:nvCxnSpPr>
        <p:spPr>
          <a:xfrm>
            <a:off x="1054755" y="1988803"/>
            <a:ext cx="28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6" name="文字方塊 65">
                <a:extLst>
                  <a:ext uri="{FF2B5EF4-FFF2-40B4-BE49-F238E27FC236}">
                    <a16:creationId xmlns:a16="http://schemas.microsoft.com/office/drawing/2014/main" id="{CC02DCED-DEAE-4015-BE00-912E5DC7CAFE}"/>
                  </a:ext>
                </a:extLst>
              </p:cNvPr>
              <p:cNvSpPr txBox="1"/>
              <p:nvPr/>
            </p:nvSpPr>
            <p:spPr>
              <a:xfrm>
                <a:off x="1060560" y="1991420"/>
                <a:ext cx="9368229" cy="952697"/>
              </a:xfrm>
              <a:prstGeom prst="rect">
                <a:avLst/>
              </a:prstGeom>
              <a:noFill/>
            </p:spPr>
            <p:txBody>
              <a:bodyPr wrap="square" rtlCol="0">
                <a:spAutoFit/>
              </a:bodyPr>
              <a:lstStyle/>
              <a:p>
                <a:pPr marR="63500" hangingPunct="0">
                  <a:lnSpc>
                    <a:spcPct val="150000"/>
                  </a:lnSpc>
                  <a:spcAft>
                    <a:spcPts val="0"/>
                  </a:spcAft>
                </a:pPr>
                <a14:m>
                  <m:oMath xmlns:m="http://schemas.openxmlformats.org/officeDocument/2006/math">
                    <m:sSubSup>
                      <m:sSubSup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up>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up>
                    </m:sSubSup>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+4</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+5</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+6</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+7</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𝑐</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oMath>
                </a14:m>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 </a:t>
                </a:r>
                <a14:m>
                  <m:oMath xmlns:m="http://schemas.openxmlformats.org/officeDocument/2006/math">
                    <m:r>
                      <a:rPr lang="en-US" altLang="zh-TW" i="1" kern="100">
                        <a:latin typeface="Cambria Math" panose="02040503050406030204" pitchFamily="18" charset="0"/>
                        <a:ea typeface="標楷體" panose="03000509000000000000" pitchFamily="65" charset="-120"/>
                        <a:cs typeface="Times New Roman" panose="02020603050405020304" pitchFamily="18" charset="0"/>
                      </a:rPr>
                      <m:t>  </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𝑓𝑜𝑟</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 0≤</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&lt;8</m:t>
                    </m:r>
                  </m:oMath>
                </a14:m>
                <a:endParaRPr lang="en-US" altLang="zh-TW" kern="100" dirty="0">
                  <a:latin typeface="Times New Roman" panose="02020603050405020304" pitchFamily="18" charset="0"/>
                  <a:ea typeface="標楷體" panose="03000509000000000000" pitchFamily="65" charset="-120"/>
                  <a:cs typeface="Times New Roman" panose="02020603050405020304" pitchFamily="18" charset="0"/>
                </a:endParaRPr>
              </a:p>
              <a:p>
                <a:pPr marR="63500" hangingPunct="0">
                  <a:lnSpc>
                    <a:spcPct val="150000"/>
                  </a:lnSpc>
                </a:pPr>
                <a14:m>
                  <m:oMathPara xmlns:m="http://schemas.openxmlformats.org/officeDocument/2006/math">
                    <m:oMathParaPr>
                      <m:jc m:val="left"/>
                    </m:oMathParaPr>
                    <m:oMath xmlns:m="http://schemas.openxmlformats.org/officeDocument/2006/math">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𝑐</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m:t>
                      </m:r>
                      <m:sSub>
                        <m:sSubPr>
                          <m:ctrlPr>
                            <a:rPr lang="en-US" altLang="zh-TW" i="1" dirty="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i="1" dirty="0">
                              <a:latin typeface="Cambria Math" panose="02040503050406030204" pitchFamily="18" charset="0"/>
                              <a:ea typeface="標楷體" panose="03000509000000000000" pitchFamily="65" charset="-120"/>
                              <a:cs typeface="Times New Roman" panose="02020603050405020304" pitchFamily="18" charset="0"/>
                            </a:rPr>
                            <m:t>{63}</m:t>
                          </m:r>
                        </m:e>
                        <m: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16</m:t>
                          </m:r>
                        </m:sub>
                      </m:s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m:t>
                      </m:r>
                      <m:sSub>
                        <m:sSubPr>
                          <m:ctrlPr>
                            <a:rPr lang="en-US" altLang="zh-TW" i="1" dirty="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i="1" dirty="0">
                              <a:latin typeface="Cambria Math" panose="02040503050406030204" pitchFamily="18" charset="0"/>
                              <a:ea typeface="標楷體" panose="03000509000000000000" pitchFamily="65" charset="-120"/>
                              <a:cs typeface="Times New Roman" panose="02020603050405020304" pitchFamily="18" charset="0"/>
                            </a:rPr>
                            <m:t>{01100011}</m:t>
                          </m:r>
                        </m:e>
                        <m: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2</m:t>
                          </m:r>
                        </m:sub>
                      </m:sSub>
                    </m:oMath>
                  </m:oMathPara>
                </a14:m>
                <a:endParaRPr lang="zh-TW" altLang="zh-TW" dirty="0">
                  <a:latin typeface="Times New Roman" panose="02020603050405020304" pitchFamily="18" charset="0"/>
                  <a:cs typeface="Times New Roman" panose="02020603050405020304" pitchFamily="18" charset="0"/>
                </a:endParaRPr>
              </a:p>
            </p:txBody>
          </p:sp>
        </mc:Choice>
        <mc:Fallback xmlns="">
          <p:sp>
            <p:nvSpPr>
              <p:cNvPr id="66" name="文字方塊 65">
                <a:extLst>
                  <a:ext uri="{FF2B5EF4-FFF2-40B4-BE49-F238E27FC236}">
                    <a16:creationId xmlns:a16="http://schemas.microsoft.com/office/drawing/2014/main" id="{CC02DCED-DEAE-4015-BE00-912E5DC7CAFE}"/>
                  </a:ext>
                </a:extLst>
              </p:cNvPr>
              <p:cNvSpPr txBox="1">
                <a:spLocks noRot="1" noChangeAspect="1" noMove="1" noResize="1" noEditPoints="1" noAdjustHandles="1" noChangeArrowheads="1" noChangeShapeType="1" noTextEdit="1"/>
              </p:cNvSpPr>
              <p:nvPr/>
            </p:nvSpPr>
            <p:spPr>
              <a:xfrm>
                <a:off x="1060560" y="1991420"/>
                <a:ext cx="9368229" cy="952697"/>
              </a:xfrm>
              <a:prstGeom prst="rect">
                <a:avLst/>
              </a:prstGeom>
              <a:blipFill>
                <a:blip r:embed="rId4"/>
                <a:stretch>
                  <a:fillRect/>
                </a:stretch>
              </a:blipFill>
            </p:spPr>
            <p:txBody>
              <a:bodyPr/>
              <a:lstStyle/>
              <a:p>
                <a:r>
                  <a:rPr lang="zh-TW" altLang="en-US">
                    <a:noFill/>
                  </a:rPr>
                  <a:t> </a:t>
                </a:r>
              </a:p>
            </p:txBody>
          </p:sp>
        </mc:Fallback>
      </mc:AlternateContent>
      <p:sp>
        <p:nvSpPr>
          <p:cNvPr id="67" name="文字方塊 66">
            <a:extLst>
              <a:ext uri="{FF2B5EF4-FFF2-40B4-BE49-F238E27FC236}">
                <a16:creationId xmlns:a16="http://schemas.microsoft.com/office/drawing/2014/main" id="{663D4DB9-6808-42E6-8926-29F2A9F9B31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48528846"/>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440F3C-062F-6A87-239F-9EC3CBBAD57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152F35F6-316B-F70B-09A4-0E9100A9EDB0}"/>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a:extLst>
              <a:ext uri="{FF2B5EF4-FFF2-40B4-BE49-F238E27FC236}">
                <a16:creationId xmlns:a16="http://schemas.microsoft.com/office/drawing/2014/main" id="{2303ACBE-0A67-F8AB-B18F-44777863C948}"/>
              </a:ext>
            </a:extLst>
          </p:cNvPr>
          <p:cNvGrpSpPr/>
          <p:nvPr/>
        </p:nvGrpSpPr>
        <p:grpSpPr>
          <a:xfrm>
            <a:off x="568443" y="319365"/>
            <a:ext cx="1308104" cy="400110"/>
            <a:chOff x="568442" y="319364"/>
            <a:chExt cx="1308104" cy="400111"/>
          </a:xfrm>
        </p:grpSpPr>
        <p:sp>
          <p:nvSpPr>
            <p:cNvPr id="55" name="文本框 23">
              <a:extLst>
                <a:ext uri="{FF2B5EF4-FFF2-40B4-BE49-F238E27FC236}">
                  <a16:creationId xmlns:a16="http://schemas.microsoft.com/office/drawing/2014/main" id="{E0914104-2AFD-BA63-6D65-B64E5F1B1F98}"/>
                </a:ext>
              </a:extLst>
            </p:cNvPr>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相關專題</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a:extLst>
                <a:ext uri="{FF2B5EF4-FFF2-40B4-BE49-F238E27FC236}">
                  <a16:creationId xmlns:a16="http://schemas.microsoft.com/office/drawing/2014/main" id="{75E4DC40-174D-6326-0919-600683FC0AA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8166B6DA-14B7-D379-00DB-6F04EC5ACD5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7" name="文字方塊 6">
            <a:extLst>
              <a:ext uri="{FF2B5EF4-FFF2-40B4-BE49-F238E27FC236}">
                <a16:creationId xmlns:a16="http://schemas.microsoft.com/office/drawing/2014/main" id="{E0C99D1D-4D0D-72DE-F6E9-0DE43E659339}"/>
              </a:ext>
            </a:extLst>
          </p:cNvPr>
          <p:cNvSpPr txBox="1"/>
          <p:nvPr/>
        </p:nvSpPr>
        <p:spPr>
          <a:xfrm>
            <a:off x="1147024" y="778896"/>
            <a:ext cx="10472627" cy="4922694"/>
          </a:xfrm>
          <a:prstGeom prst="rect">
            <a:avLst/>
          </a:prstGeom>
          <a:noFill/>
        </p:spPr>
        <p:txBody>
          <a:bodyPr wrap="square" rtlCol="0">
            <a:spAutoFit/>
          </a:bodyPr>
          <a:lstStyle/>
          <a:p>
            <a:pPr marL="342900" indent="-342900">
              <a:lnSpc>
                <a:spcPct val="200000"/>
              </a:lnSpc>
              <a:buFont typeface="Wingdings" panose="05000000000000000000" pitchFamily="2" charset="2"/>
              <a:buChar char="Ø"/>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碩士：</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Wingdings" panose="05000000000000000000" pitchFamily="2" charset="2"/>
              <a:buChar char="Ø"/>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碩士論文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設計與實現一個相容於</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AXI-4</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介面的後量子密碼學</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之硬體加速器</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IP</a:t>
            </a:r>
          </a:p>
          <a:p>
            <a:pPr marL="800100" lvl="1" indent="-342900">
              <a:lnSpc>
                <a:spcPct val="20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T18</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晶片下線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設計與實現同步</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AES-128</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加密</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IP</a:t>
            </a:r>
          </a:p>
          <a:p>
            <a:pPr marL="800100" lvl="1" indent="-342900">
              <a:lnSpc>
                <a:spcPct val="20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SoC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期末專題</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16-bit RISC CPU</a:t>
            </a:r>
          </a:p>
          <a:p>
            <a:pPr marL="342900" indent="-342900">
              <a:lnSpc>
                <a:spcPct val="200000"/>
              </a:lnSpc>
              <a:buFont typeface="Wingdings" panose="05000000000000000000" pitchFamily="2" charset="2"/>
              <a:buChar char="Ø"/>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大學：</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T18</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晶片下線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設計與實現以</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CORDIC</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為基礎之</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FFT IP</a:t>
            </a:r>
          </a:p>
          <a:p>
            <a:pPr marL="800100" lvl="1" indent="-342900">
              <a:lnSpc>
                <a:spcPct val="200000"/>
              </a:lnSpc>
              <a:buFont typeface="Wingdings" panose="05000000000000000000" pitchFamily="2" charset="2"/>
              <a:buChar char="Ø"/>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利用</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ECG</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完成具身分辨識之血壓計</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801413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專業技能</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
        <p:nvSpPr>
          <p:cNvPr id="3" name="Freeform 13">
            <a:extLst>
              <a:ext uri="{FF2B5EF4-FFF2-40B4-BE49-F238E27FC236}">
                <a16:creationId xmlns:a16="http://schemas.microsoft.com/office/drawing/2014/main" id="{9D96D72A-15C2-2F86-8C91-5CC0043B7635}"/>
              </a:ext>
            </a:extLst>
          </p:cNvPr>
          <p:cNvSpPr>
            <a:spLocks/>
          </p:cNvSpPr>
          <p:nvPr/>
        </p:nvSpPr>
        <p:spPr bwMode="auto">
          <a:xfrm>
            <a:off x="1277658"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rPr>
              <a:t>程式語言</a:t>
            </a:r>
          </a:p>
        </p:txBody>
      </p:sp>
      <p:sp>
        <p:nvSpPr>
          <p:cNvPr id="4" name="文字方塊 3">
            <a:extLst>
              <a:ext uri="{FF2B5EF4-FFF2-40B4-BE49-F238E27FC236}">
                <a16:creationId xmlns:a16="http://schemas.microsoft.com/office/drawing/2014/main" id="{3A6F3078-D806-B7CC-BE7D-3D20C83D5955}"/>
              </a:ext>
            </a:extLst>
          </p:cNvPr>
          <p:cNvSpPr txBox="1"/>
          <p:nvPr/>
        </p:nvSpPr>
        <p:spPr>
          <a:xfrm>
            <a:off x="1279563" y="2395096"/>
            <a:ext cx="3127432" cy="1883657"/>
          </a:xfrm>
          <a:prstGeom prst="rect">
            <a:avLst/>
          </a:prstGeom>
          <a:noFill/>
          <a:ln>
            <a:noFill/>
          </a:ln>
        </p:spPr>
        <p:txBody>
          <a:bodyPr wrap="square" rtlCol="0">
            <a:spAutoFit/>
          </a:bodyPr>
          <a:lstStyle/>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Verilog</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C</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Python</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Assembly Language</a:t>
            </a:r>
          </a:p>
        </p:txBody>
      </p:sp>
      <p:sp>
        <p:nvSpPr>
          <p:cNvPr id="5" name="文字方塊 4">
            <a:extLst>
              <a:ext uri="{FF2B5EF4-FFF2-40B4-BE49-F238E27FC236}">
                <a16:creationId xmlns:a16="http://schemas.microsoft.com/office/drawing/2014/main" id="{B12FE4B8-8E15-A4DA-9FDD-EC6E1A9901CD}"/>
              </a:ext>
            </a:extLst>
          </p:cNvPr>
          <p:cNvSpPr txBox="1"/>
          <p:nvPr/>
        </p:nvSpPr>
        <p:spPr>
          <a:xfrm>
            <a:off x="4715190" y="2391969"/>
            <a:ext cx="2518094" cy="2806987"/>
          </a:xfrm>
          <a:prstGeom prst="rect">
            <a:avLst/>
          </a:prstGeom>
          <a:noFill/>
        </p:spPr>
        <p:txBody>
          <a:bodyPr wrap="square">
            <a:spAutoFit/>
          </a:bodyPr>
          <a:lstStyle/>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Design Compiler</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IC Compiler</a:t>
            </a:r>
          </a:p>
          <a:p>
            <a:pPr marL="546100" lvl="1" indent="-457200">
              <a:lnSpc>
                <a:spcPct val="150000"/>
              </a:lnSpc>
              <a:buFont typeface="Wingdings" panose="05000000000000000000" pitchFamily="2" charset="2"/>
              <a:buChar char="Ø"/>
            </a:pP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Vivado</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VCS</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Verdi</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NC-Verilog</a:t>
            </a:r>
          </a:p>
        </p:txBody>
      </p:sp>
      <p:sp>
        <p:nvSpPr>
          <p:cNvPr id="6" name="文字方塊 5">
            <a:extLst>
              <a:ext uri="{FF2B5EF4-FFF2-40B4-BE49-F238E27FC236}">
                <a16:creationId xmlns:a16="http://schemas.microsoft.com/office/drawing/2014/main" id="{981B1807-473E-7BAC-A9CF-24C41DCCD305}"/>
              </a:ext>
            </a:extLst>
          </p:cNvPr>
          <p:cNvSpPr txBox="1"/>
          <p:nvPr/>
        </p:nvSpPr>
        <p:spPr>
          <a:xfrm>
            <a:off x="8258396" y="2394684"/>
            <a:ext cx="2518094" cy="553998"/>
          </a:xfrm>
          <a:prstGeom prst="rect">
            <a:avLst/>
          </a:prstGeom>
          <a:noFill/>
        </p:spPr>
        <p:txBody>
          <a:bodyPr wrap="square">
            <a:spAutoFit/>
          </a:bodyPr>
          <a:lstStyle/>
          <a:p>
            <a:pPr marL="457200" indent="-457200" fontAlgn="ctr">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TOEIC </a:t>
            </a: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675</a:t>
            </a:r>
            <a:endParaRPr lang="zh-TW" altLang="en-US" sz="1800" b="1" dirty="0">
              <a:solidFill>
                <a:schemeClr val="tx1"/>
              </a:solidFill>
            </a:endParaRPr>
          </a:p>
        </p:txBody>
      </p:sp>
      <p:sp>
        <p:nvSpPr>
          <p:cNvPr id="8" name="Freeform 13">
            <a:extLst>
              <a:ext uri="{FF2B5EF4-FFF2-40B4-BE49-F238E27FC236}">
                <a16:creationId xmlns:a16="http://schemas.microsoft.com/office/drawing/2014/main" id="{34DBFDB9-0DFF-78D9-D3F4-FD5EBA6B9C3D}"/>
              </a:ext>
            </a:extLst>
          </p:cNvPr>
          <p:cNvSpPr>
            <a:spLocks/>
          </p:cNvSpPr>
          <p:nvPr/>
        </p:nvSpPr>
        <p:spPr bwMode="auto">
          <a:xfrm>
            <a:off x="4768979"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lang="zh-TW" altLang="en-US" sz="2000" b="1" kern="0" spc="600" dirty="0">
                <a:solidFill>
                  <a:srgbClr val="FFFFFF"/>
                </a:solidFill>
                <a:latin typeface="微软雅黑" pitchFamily="34" charset="-122"/>
                <a:ea typeface="微软雅黑" pitchFamily="34" charset="-122"/>
              </a:rPr>
              <a:t>使用工具</a:t>
            </a:r>
            <a:endPar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endParaRPr>
          </a:p>
        </p:txBody>
      </p:sp>
      <p:sp>
        <p:nvSpPr>
          <p:cNvPr id="9" name="Freeform 13">
            <a:extLst>
              <a:ext uri="{FF2B5EF4-FFF2-40B4-BE49-F238E27FC236}">
                <a16:creationId xmlns:a16="http://schemas.microsoft.com/office/drawing/2014/main" id="{22B80DFD-90FA-8003-35FD-69DD688DC6BF}"/>
              </a:ext>
            </a:extLst>
          </p:cNvPr>
          <p:cNvSpPr>
            <a:spLocks/>
          </p:cNvSpPr>
          <p:nvPr/>
        </p:nvSpPr>
        <p:spPr bwMode="auto">
          <a:xfrm>
            <a:off x="8258396"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lang="zh-TW" altLang="en-US" sz="2000" b="1" kern="0" spc="600" noProof="0" dirty="0">
                <a:solidFill>
                  <a:srgbClr val="FFFFFF"/>
                </a:solidFill>
                <a:latin typeface="微软雅黑" pitchFamily="34" charset="-122"/>
                <a:ea typeface="微软雅黑" pitchFamily="34" charset="-122"/>
              </a:rPr>
              <a:t>英文能力</a:t>
            </a:r>
            <a:endPar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22466346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795143" cy="400110"/>
            <a:chOff x="568442" y="319364"/>
            <a:chExt cx="795143" cy="400111"/>
          </a:xfrm>
        </p:grpSpPr>
        <p:sp>
          <p:nvSpPr>
            <p:cNvPr id="55" name="文本框 23"/>
            <p:cNvSpPr txBox="1"/>
            <p:nvPr/>
          </p:nvSpPr>
          <p:spPr>
            <a:xfrm>
              <a:off x="665958" y="319364"/>
              <a:ext cx="697627"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證書</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07</a:t>
            </a:r>
            <a:endParaRPr lang="zh-TW" altLang="en-US" dirty="0">
              <a:latin typeface="Times New Roman" panose="02020603050405020304" pitchFamily="18" charset="0"/>
              <a:cs typeface="Times New Roman" panose="02020603050405020304" pitchFamily="18" charset="0"/>
            </a:endParaRPr>
          </a:p>
        </p:txBody>
      </p:sp>
      <p:sp>
        <p:nvSpPr>
          <p:cNvPr id="7" name="文字方塊 6">
            <a:extLst>
              <a:ext uri="{FF2B5EF4-FFF2-40B4-BE49-F238E27FC236}">
                <a16:creationId xmlns:a16="http://schemas.microsoft.com/office/drawing/2014/main" id="{59DB0DE9-7663-3DBF-0950-113F0EC81321}"/>
              </a:ext>
            </a:extLst>
          </p:cNvPr>
          <p:cNvSpPr txBox="1"/>
          <p:nvPr/>
        </p:nvSpPr>
        <p:spPr>
          <a:xfrm>
            <a:off x="941773" y="2469891"/>
            <a:ext cx="9407077" cy="959109"/>
          </a:xfrm>
          <a:prstGeom prst="rect">
            <a:avLst/>
          </a:prstGeom>
          <a:noFill/>
        </p:spPr>
        <p:txBody>
          <a:bodyPr wrap="square">
            <a:spAutoFit/>
          </a:bodyPr>
          <a:lstStyle/>
          <a:p>
            <a:pPr marL="571500" indent="-5715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TSRI Cell-Based IC Physical Design and Verification with IC Compiler ( 21 hours ) </a:t>
            </a:r>
          </a:p>
          <a:p>
            <a:pPr marL="571500" indent="-5715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TSRI Logic Synthesis with Design Compiler ( 21 hours )</a:t>
            </a:r>
          </a:p>
        </p:txBody>
      </p:sp>
      <p:pic>
        <p:nvPicPr>
          <p:cNvPr id="11" name="圖片 10">
            <a:extLst>
              <a:ext uri="{FF2B5EF4-FFF2-40B4-BE49-F238E27FC236}">
                <a16:creationId xmlns:a16="http://schemas.microsoft.com/office/drawing/2014/main" id="{5A6C46FE-AC3F-F202-64BF-524A719DCFE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573" t="7413" r="7351" b="7007"/>
          <a:stretch/>
        </p:blipFill>
        <p:spPr>
          <a:xfrm>
            <a:off x="6438900" y="3909392"/>
            <a:ext cx="1771650" cy="2495551"/>
          </a:xfrm>
          <a:prstGeom prst="rect">
            <a:avLst/>
          </a:prstGeom>
        </p:spPr>
      </p:pic>
      <p:pic>
        <p:nvPicPr>
          <p:cNvPr id="13" name="圖片 12">
            <a:extLst>
              <a:ext uri="{FF2B5EF4-FFF2-40B4-BE49-F238E27FC236}">
                <a16:creationId xmlns:a16="http://schemas.microsoft.com/office/drawing/2014/main" id="{5F094C14-BB82-9578-3BE2-3BA4AFC000A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945" t="8952" r="8414" b="6990"/>
          <a:stretch/>
        </p:blipFill>
        <p:spPr>
          <a:xfrm>
            <a:off x="4023780" y="3912980"/>
            <a:ext cx="1771650" cy="2495552"/>
          </a:xfrm>
          <a:prstGeom prst="rect">
            <a:avLst/>
          </a:prstGeom>
        </p:spPr>
      </p:pic>
      <p:pic>
        <p:nvPicPr>
          <p:cNvPr id="10" name="圖片 9">
            <a:extLst>
              <a:ext uri="{FF2B5EF4-FFF2-40B4-BE49-F238E27FC236}">
                <a16:creationId xmlns:a16="http://schemas.microsoft.com/office/drawing/2014/main" id="{D7EE67FD-134A-43DB-ADCA-25E34B3B4485}"/>
              </a:ext>
            </a:extLst>
          </p:cNvPr>
          <p:cNvPicPr>
            <a:picLocks noChangeAspect="1"/>
          </p:cNvPicPr>
          <p:nvPr/>
        </p:nvPicPr>
        <p:blipFill>
          <a:blip r:embed="rId5"/>
          <a:stretch>
            <a:fillRect/>
          </a:stretch>
        </p:blipFill>
        <p:spPr>
          <a:xfrm>
            <a:off x="3396000" y="1023968"/>
            <a:ext cx="5400000" cy="1182009"/>
          </a:xfrm>
          <a:prstGeom prst="rect">
            <a:avLst/>
          </a:prstGeom>
        </p:spPr>
      </p:pic>
    </p:spTree>
    <p:extLst>
      <p:ext uri="{BB962C8B-B14F-4D97-AF65-F5344CB8AC3E}">
        <p14:creationId xmlns:p14="http://schemas.microsoft.com/office/powerpoint/2010/main" val="3961958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216143" y="2987620"/>
            <a:ext cx="7353489"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教育性晶片下線經驗</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grpSp>
        <p:nvGrpSpPr>
          <p:cNvPr id="10" name="群組 9">
            <a:extLst>
              <a:ext uri="{FF2B5EF4-FFF2-40B4-BE49-F238E27FC236}">
                <a16:creationId xmlns:a16="http://schemas.microsoft.com/office/drawing/2014/main" id="{60A4EC22-D62E-0506-7A12-CC20A55BD9D9}"/>
              </a:ext>
            </a:extLst>
          </p:cNvPr>
          <p:cNvGrpSpPr/>
          <p:nvPr/>
        </p:nvGrpSpPr>
        <p:grpSpPr>
          <a:xfrm>
            <a:off x="0" y="-702009"/>
            <a:ext cx="5766460" cy="8704088"/>
            <a:chOff x="0" y="-702009"/>
            <a:chExt cx="5766460" cy="8704088"/>
          </a:xfrm>
        </p:grpSpPr>
        <p:pic>
          <p:nvPicPr>
            <p:cNvPr id="11" name="图片 4">
              <a:extLst>
                <a:ext uri="{FF2B5EF4-FFF2-40B4-BE49-F238E27FC236}">
                  <a16:creationId xmlns:a16="http://schemas.microsoft.com/office/drawing/2014/main" id="{2A7E0D20-1BA8-A45D-3740-63684B78DD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pic>
          <p:nvPicPr>
            <p:cNvPr id="12" name="圖片 11">
              <a:extLst>
                <a:ext uri="{FF2B5EF4-FFF2-40B4-BE49-F238E27FC236}">
                  <a16:creationId xmlns:a16="http://schemas.microsoft.com/office/drawing/2014/main" id="{80EADF02-8DF7-9AAC-78BC-0076E56B0059}"/>
                </a:ext>
              </a:extLst>
            </p:cNvPr>
            <p:cNvPicPr>
              <a:picLocks noChangeAspect="1"/>
            </p:cNvPicPr>
            <p:nvPr/>
          </p:nvPicPr>
          <p:blipFill>
            <a:blip r:embed="rId5"/>
            <a:stretch>
              <a:fillRect/>
            </a:stretch>
          </p:blipFill>
          <p:spPr>
            <a:xfrm>
              <a:off x="1035740" y="3231715"/>
              <a:ext cx="2046640" cy="2272648"/>
            </a:xfrm>
            <a:prstGeom prst="rect">
              <a:avLst/>
            </a:prstGeom>
          </p:spPr>
        </p:pic>
      </p:grpSp>
    </p:spTree>
    <p:extLst>
      <p:ext uri="{BB962C8B-B14F-4D97-AF65-F5344CB8AC3E}">
        <p14:creationId xmlns:p14="http://schemas.microsoft.com/office/powerpoint/2010/main" val="295699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773522" cy="400110"/>
            <a:chOff x="568442" y="319364"/>
            <a:chExt cx="3773522" cy="400111"/>
          </a:xfrm>
        </p:grpSpPr>
        <p:sp>
          <p:nvSpPr>
            <p:cNvPr id="55" name="文本框 23"/>
            <p:cNvSpPr txBox="1"/>
            <p:nvPr/>
          </p:nvSpPr>
          <p:spPr>
            <a:xfrm>
              <a:off x="665958" y="319364"/>
              <a:ext cx="3676006" cy="400111"/>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設計與實現同步</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加密</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IP</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7" name="文字方塊 6">
            <a:extLst>
              <a:ext uri="{FF2B5EF4-FFF2-40B4-BE49-F238E27FC236}">
                <a16:creationId xmlns:a16="http://schemas.microsoft.com/office/drawing/2014/main" id="{F2AD2848-DF07-4C75-8A66-5A26003C46E9}"/>
              </a:ext>
            </a:extLst>
          </p:cNvPr>
          <p:cNvSpPr txBox="1"/>
          <p:nvPr/>
        </p:nvSpPr>
        <p:spPr>
          <a:xfrm>
            <a:off x="805900" y="1270129"/>
            <a:ext cx="11060979" cy="1115947"/>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Symmetric encryption</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Mathematical operations are relatively less complicated, lower hardware costs, and faster speed</a:t>
            </a:r>
          </a:p>
        </p:txBody>
      </p:sp>
      <p:grpSp>
        <p:nvGrpSpPr>
          <p:cNvPr id="8" name="群組 7">
            <a:extLst>
              <a:ext uri="{FF2B5EF4-FFF2-40B4-BE49-F238E27FC236}">
                <a16:creationId xmlns:a16="http://schemas.microsoft.com/office/drawing/2014/main" id="{B9951629-39CE-42C1-BE73-FC1EB459B12D}"/>
              </a:ext>
            </a:extLst>
          </p:cNvPr>
          <p:cNvGrpSpPr/>
          <p:nvPr/>
        </p:nvGrpSpPr>
        <p:grpSpPr>
          <a:xfrm>
            <a:off x="2417680" y="3555267"/>
            <a:ext cx="861060" cy="996223"/>
            <a:chOff x="1281493" y="4149188"/>
            <a:chExt cx="861060" cy="996223"/>
          </a:xfrm>
        </p:grpSpPr>
        <p:pic>
          <p:nvPicPr>
            <p:cNvPr id="9" name="圖片 8">
              <a:extLst>
                <a:ext uri="{FF2B5EF4-FFF2-40B4-BE49-F238E27FC236}">
                  <a16:creationId xmlns:a16="http://schemas.microsoft.com/office/drawing/2014/main" id="{2A870EF3-E36B-42EF-AB58-DE4B248370DE}"/>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0" name="文字方塊 9">
              <a:extLst>
                <a:ext uri="{FF2B5EF4-FFF2-40B4-BE49-F238E27FC236}">
                  <a16:creationId xmlns:a16="http://schemas.microsoft.com/office/drawing/2014/main" id="{6DAFB065-63B1-4BF6-9418-0FE3BB0DA983}"/>
                </a:ext>
              </a:extLst>
            </p:cNvPr>
            <p:cNvSpPr txBox="1"/>
            <p:nvPr/>
          </p:nvSpPr>
          <p:spPr>
            <a:xfrm>
              <a:off x="1281493" y="4868412"/>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11" name="群組 10">
            <a:extLst>
              <a:ext uri="{FF2B5EF4-FFF2-40B4-BE49-F238E27FC236}">
                <a16:creationId xmlns:a16="http://schemas.microsoft.com/office/drawing/2014/main" id="{F9D0C3C9-6657-4C39-843B-B5F0203973F7}"/>
              </a:ext>
            </a:extLst>
          </p:cNvPr>
          <p:cNvGrpSpPr/>
          <p:nvPr/>
        </p:nvGrpSpPr>
        <p:grpSpPr>
          <a:xfrm>
            <a:off x="8213935" y="3734753"/>
            <a:ext cx="861060" cy="818751"/>
            <a:chOff x="7077746" y="4328674"/>
            <a:chExt cx="861060" cy="818751"/>
          </a:xfrm>
        </p:grpSpPr>
        <p:pic>
          <p:nvPicPr>
            <p:cNvPr id="12" name="圖片 11">
              <a:extLst>
                <a:ext uri="{FF2B5EF4-FFF2-40B4-BE49-F238E27FC236}">
                  <a16:creationId xmlns:a16="http://schemas.microsoft.com/office/drawing/2014/main" id="{B73C3E35-E2EC-4DB5-90BF-69FA492CE7D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3" name="文字方塊 12">
              <a:extLst>
                <a:ext uri="{FF2B5EF4-FFF2-40B4-BE49-F238E27FC236}">
                  <a16:creationId xmlns:a16="http://schemas.microsoft.com/office/drawing/2014/main" id="{7993B44A-91E8-47DC-8438-1879B67049FA}"/>
                </a:ext>
              </a:extLst>
            </p:cNvPr>
            <p:cNvSpPr txBox="1"/>
            <p:nvPr/>
          </p:nvSpPr>
          <p:spPr>
            <a:xfrm>
              <a:off x="7077746" y="48704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14" name="群組 13">
            <a:extLst>
              <a:ext uri="{FF2B5EF4-FFF2-40B4-BE49-F238E27FC236}">
                <a16:creationId xmlns:a16="http://schemas.microsoft.com/office/drawing/2014/main" id="{5B7EF826-1ECB-4CC3-AE51-1946B1B674DC}"/>
              </a:ext>
            </a:extLst>
          </p:cNvPr>
          <p:cNvGrpSpPr/>
          <p:nvPr/>
        </p:nvGrpSpPr>
        <p:grpSpPr>
          <a:xfrm>
            <a:off x="8917069" y="3554753"/>
            <a:ext cx="861060" cy="996223"/>
            <a:chOff x="1281493" y="4149188"/>
            <a:chExt cx="861060" cy="996223"/>
          </a:xfrm>
        </p:grpSpPr>
        <p:pic>
          <p:nvPicPr>
            <p:cNvPr id="15" name="圖片 14">
              <a:extLst>
                <a:ext uri="{FF2B5EF4-FFF2-40B4-BE49-F238E27FC236}">
                  <a16:creationId xmlns:a16="http://schemas.microsoft.com/office/drawing/2014/main" id="{B895111C-4A54-4881-82D9-1ED78AC21980}"/>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6" name="文字方塊 15">
              <a:extLst>
                <a:ext uri="{FF2B5EF4-FFF2-40B4-BE49-F238E27FC236}">
                  <a16:creationId xmlns:a16="http://schemas.microsoft.com/office/drawing/2014/main" id="{8FF75F91-FD30-4AA7-91F7-4BE35A26D5A3}"/>
                </a:ext>
              </a:extLst>
            </p:cNvPr>
            <p:cNvSpPr txBox="1"/>
            <p:nvPr/>
          </p:nvSpPr>
          <p:spPr>
            <a:xfrm>
              <a:off x="1281493" y="4868412"/>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17" name="群組 16">
            <a:extLst>
              <a:ext uri="{FF2B5EF4-FFF2-40B4-BE49-F238E27FC236}">
                <a16:creationId xmlns:a16="http://schemas.microsoft.com/office/drawing/2014/main" id="{D60E5BB0-19A4-4A47-979D-2717D32FA5C2}"/>
              </a:ext>
            </a:extLst>
          </p:cNvPr>
          <p:cNvGrpSpPr/>
          <p:nvPr/>
        </p:nvGrpSpPr>
        <p:grpSpPr>
          <a:xfrm>
            <a:off x="3120814" y="3734753"/>
            <a:ext cx="861060" cy="818751"/>
            <a:chOff x="7077746" y="4328674"/>
            <a:chExt cx="861060" cy="818751"/>
          </a:xfrm>
        </p:grpSpPr>
        <p:pic>
          <p:nvPicPr>
            <p:cNvPr id="18" name="圖片 17">
              <a:extLst>
                <a:ext uri="{FF2B5EF4-FFF2-40B4-BE49-F238E27FC236}">
                  <a16:creationId xmlns:a16="http://schemas.microsoft.com/office/drawing/2014/main" id="{2C017FC4-7526-40E4-9135-C487B0D3199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9" name="文字方塊 18">
              <a:extLst>
                <a:ext uri="{FF2B5EF4-FFF2-40B4-BE49-F238E27FC236}">
                  <a16:creationId xmlns:a16="http://schemas.microsoft.com/office/drawing/2014/main" id="{BFDB2F61-5CA8-4756-9003-147CD8AAB78D}"/>
                </a:ext>
              </a:extLst>
            </p:cNvPr>
            <p:cNvSpPr txBox="1"/>
            <p:nvPr/>
          </p:nvSpPr>
          <p:spPr>
            <a:xfrm>
              <a:off x="7077746" y="48704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20" name="群組 19">
            <a:extLst>
              <a:ext uri="{FF2B5EF4-FFF2-40B4-BE49-F238E27FC236}">
                <a16:creationId xmlns:a16="http://schemas.microsoft.com/office/drawing/2014/main" id="{55871AB3-E18E-4E24-BF17-D274264F27B4}"/>
              </a:ext>
            </a:extLst>
          </p:cNvPr>
          <p:cNvGrpSpPr/>
          <p:nvPr/>
        </p:nvGrpSpPr>
        <p:grpSpPr>
          <a:xfrm>
            <a:off x="3965760" y="3823442"/>
            <a:ext cx="861060" cy="634375"/>
            <a:chOff x="5561337" y="4418674"/>
            <a:chExt cx="861060" cy="634375"/>
          </a:xfrm>
        </p:grpSpPr>
        <p:pic>
          <p:nvPicPr>
            <p:cNvPr id="21" name="圖片 20">
              <a:extLst>
                <a:ext uri="{FF2B5EF4-FFF2-40B4-BE49-F238E27FC236}">
                  <a16:creationId xmlns:a16="http://schemas.microsoft.com/office/drawing/2014/main" id="{CB4E0945-996D-40DF-9048-6D213EC2379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22" name="文字方塊 21">
              <a:extLst>
                <a:ext uri="{FF2B5EF4-FFF2-40B4-BE49-F238E27FC236}">
                  <a16:creationId xmlns:a16="http://schemas.microsoft.com/office/drawing/2014/main" id="{DB2C026E-18A6-43B9-8479-8B7E41035E0B}"/>
                </a:ext>
              </a:extLst>
            </p:cNvPr>
            <p:cNvSpPr txBox="1"/>
            <p:nvPr/>
          </p:nvSpPr>
          <p:spPr>
            <a:xfrm>
              <a:off x="5561337" y="4776050"/>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23" name="群組 22">
            <a:extLst>
              <a:ext uri="{FF2B5EF4-FFF2-40B4-BE49-F238E27FC236}">
                <a16:creationId xmlns:a16="http://schemas.microsoft.com/office/drawing/2014/main" id="{D1A9343C-0AC3-42B1-9BA2-7DAF72685030}"/>
              </a:ext>
            </a:extLst>
          </p:cNvPr>
          <p:cNvGrpSpPr/>
          <p:nvPr/>
        </p:nvGrpSpPr>
        <p:grpSpPr>
          <a:xfrm>
            <a:off x="7352875" y="3824753"/>
            <a:ext cx="861060" cy="634376"/>
            <a:chOff x="6467170" y="4418674"/>
            <a:chExt cx="861060" cy="634376"/>
          </a:xfrm>
        </p:grpSpPr>
        <p:pic>
          <p:nvPicPr>
            <p:cNvPr id="24" name="圖片 23">
              <a:extLst>
                <a:ext uri="{FF2B5EF4-FFF2-40B4-BE49-F238E27FC236}">
                  <a16:creationId xmlns:a16="http://schemas.microsoft.com/office/drawing/2014/main" id="{E39A95CC-2750-4116-A62A-CE480017F3A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25" name="文字方塊 24">
              <a:extLst>
                <a:ext uri="{FF2B5EF4-FFF2-40B4-BE49-F238E27FC236}">
                  <a16:creationId xmlns:a16="http://schemas.microsoft.com/office/drawing/2014/main" id="{ED2070D1-5F5A-43F6-8F79-976D6EE7974D}"/>
                </a:ext>
              </a:extLst>
            </p:cNvPr>
            <p:cNvSpPr txBox="1"/>
            <p:nvPr/>
          </p:nvSpPr>
          <p:spPr>
            <a:xfrm>
              <a:off x="6467170" y="4776051"/>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26" name="直線單箭頭接點 25">
            <a:extLst>
              <a:ext uri="{FF2B5EF4-FFF2-40B4-BE49-F238E27FC236}">
                <a16:creationId xmlns:a16="http://schemas.microsoft.com/office/drawing/2014/main" id="{CF26E483-B81A-4F39-96F1-6D887ADF6A94}"/>
              </a:ext>
            </a:extLst>
          </p:cNvPr>
          <p:cNvCxnSpPr>
            <a:cxnSpLocks/>
          </p:cNvCxnSpPr>
          <p:nvPr/>
        </p:nvCxnSpPr>
        <p:spPr>
          <a:xfrm>
            <a:off x="8033212" y="4021894"/>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單箭頭接點 26">
            <a:extLst>
              <a:ext uri="{FF2B5EF4-FFF2-40B4-BE49-F238E27FC236}">
                <a16:creationId xmlns:a16="http://schemas.microsoft.com/office/drawing/2014/main" id="{1C0BB9E6-A738-4768-A600-3C1842CD9C04}"/>
              </a:ext>
            </a:extLst>
          </p:cNvPr>
          <p:cNvCxnSpPr>
            <a:cxnSpLocks/>
          </p:cNvCxnSpPr>
          <p:nvPr/>
        </p:nvCxnSpPr>
        <p:spPr>
          <a:xfrm>
            <a:off x="3857162" y="4022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8" name="群組 27">
            <a:extLst>
              <a:ext uri="{FF2B5EF4-FFF2-40B4-BE49-F238E27FC236}">
                <a16:creationId xmlns:a16="http://schemas.microsoft.com/office/drawing/2014/main" id="{68DE1E10-05DB-4CDC-8B3C-BE0F6DA877EB}"/>
              </a:ext>
            </a:extLst>
          </p:cNvPr>
          <p:cNvGrpSpPr/>
          <p:nvPr/>
        </p:nvGrpSpPr>
        <p:grpSpPr>
          <a:xfrm>
            <a:off x="4796364" y="3681134"/>
            <a:ext cx="861060" cy="869842"/>
            <a:chOff x="4100657" y="4273363"/>
            <a:chExt cx="861060" cy="869842"/>
          </a:xfrm>
        </p:grpSpPr>
        <p:pic>
          <p:nvPicPr>
            <p:cNvPr id="29" name="圖片 28">
              <a:extLst>
                <a:ext uri="{FF2B5EF4-FFF2-40B4-BE49-F238E27FC236}">
                  <a16:creationId xmlns:a16="http://schemas.microsoft.com/office/drawing/2014/main" id="{D7227D7F-DC0B-4225-8118-F6C031E0B45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31" name="文字方塊 30">
              <a:extLst>
                <a:ext uri="{FF2B5EF4-FFF2-40B4-BE49-F238E27FC236}">
                  <a16:creationId xmlns:a16="http://schemas.microsoft.com/office/drawing/2014/main" id="{02FC886D-6773-4F9D-8701-A864EECA7D85}"/>
                </a:ext>
              </a:extLst>
            </p:cNvPr>
            <p:cNvSpPr txBox="1"/>
            <p:nvPr/>
          </p:nvSpPr>
          <p:spPr>
            <a:xfrm>
              <a:off x="4100657" y="486620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32" name="群組 31">
            <a:extLst>
              <a:ext uri="{FF2B5EF4-FFF2-40B4-BE49-F238E27FC236}">
                <a16:creationId xmlns:a16="http://schemas.microsoft.com/office/drawing/2014/main" id="{9D959CD0-66CC-42A9-B57B-DC376E116174}"/>
              </a:ext>
            </a:extLst>
          </p:cNvPr>
          <p:cNvGrpSpPr/>
          <p:nvPr/>
        </p:nvGrpSpPr>
        <p:grpSpPr>
          <a:xfrm>
            <a:off x="6482826" y="3681134"/>
            <a:ext cx="861060" cy="869842"/>
            <a:chOff x="4100657" y="4273363"/>
            <a:chExt cx="861060" cy="869842"/>
          </a:xfrm>
        </p:grpSpPr>
        <p:pic>
          <p:nvPicPr>
            <p:cNvPr id="33" name="圖片 32">
              <a:extLst>
                <a:ext uri="{FF2B5EF4-FFF2-40B4-BE49-F238E27FC236}">
                  <a16:creationId xmlns:a16="http://schemas.microsoft.com/office/drawing/2014/main" id="{96467FBF-723A-41BB-A2EA-60AF7875525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34" name="文字方塊 33">
              <a:extLst>
                <a:ext uri="{FF2B5EF4-FFF2-40B4-BE49-F238E27FC236}">
                  <a16:creationId xmlns:a16="http://schemas.microsoft.com/office/drawing/2014/main" id="{C3E8BBE5-8BD6-48D1-8154-773045584300}"/>
                </a:ext>
              </a:extLst>
            </p:cNvPr>
            <p:cNvSpPr txBox="1"/>
            <p:nvPr/>
          </p:nvSpPr>
          <p:spPr>
            <a:xfrm>
              <a:off x="4100657" y="486620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35" name="直線單箭頭接點 34">
            <a:extLst>
              <a:ext uri="{FF2B5EF4-FFF2-40B4-BE49-F238E27FC236}">
                <a16:creationId xmlns:a16="http://schemas.microsoft.com/office/drawing/2014/main" id="{C896B532-CF55-4F97-8BFD-EDB314100FAD}"/>
              </a:ext>
            </a:extLst>
          </p:cNvPr>
          <p:cNvCxnSpPr>
            <a:cxnSpLocks/>
          </p:cNvCxnSpPr>
          <p:nvPr/>
        </p:nvCxnSpPr>
        <p:spPr>
          <a:xfrm>
            <a:off x="4649325" y="4022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線單箭頭接點 35">
            <a:extLst>
              <a:ext uri="{FF2B5EF4-FFF2-40B4-BE49-F238E27FC236}">
                <a16:creationId xmlns:a16="http://schemas.microsoft.com/office/drawing/2014/main" id="{2394E65D-EBCD-4F38-9489-6B73FEFB1B4A}"/>
              </a:ext>
            </a:extLst>
          </p:cNvPr>
          <p:cNvCxnSpPr>
            <a:cxnSpLocks/>
          </p:cNvCxnSpPr>
          <p:nvPr/>
        </p:nvCxnSpPr>
        <p:spPr>
          <a:xfrm>
            <a:off x="7241050" y="4021894"/>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文字方塊 36">
            <a:extLst>
              <a:ext uri="{FF2B5EF4-FFF2-40B4-BE49-F238E27FC236}">
                <a16:creationId xmlns:a16="http://schemas.microsoft.com/office/drawing/2014/main" id="{484470FC-AB69-4314-82BA-36473EF713F1}"/>
              </a:ext>
            </a:extLst>
          </p:cNvPr>
          <p:cNvSpPr txBox="1"/>
          <p:nvPr/>
        </p:nvSpPr>
        <p:spPr>
          <a:xfrm>
            <a:off x="5732744" y="34857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key</a:t>
            </a:r>
            <a:endParaRPr lang="zh-TW" altLang="en-US" sz="1100" dirty="0">
              <a:latin typeface="Times New Roman" panose="02020603050405020304" pitchFamily="18" charset="0"/>
              <a:cs typeface="Times New Roman" panose="02020603050405020304" pitchFamily="18" charset="0"/>
            </a:endParaRPr>
          </a:p>
        </p:txBody>
      </p:sp>
      <p:cxnSp>
        <p:nvCxnSpPr>
          <p:cNvPr id="38" name="直線單箭頭接點 37">
            <a:extLst>
              <a:ext uri="{FF2B5EF4-FFF2-40B4-BE49-F238E27FC236}">
                <a16:creationId xmlns:a16="http://schemas.microsoft.com/office/drawing/2014/main" id="{76F81C5D-5C5F-40CB-A024-F603F984F882}"/>
              </a:ext>
            </a:extLst>
          </p:cNvPr>
          <p:cNvCxnSpPr>
            <a:stCxn id="29" idx="3"/>
            <a:endCxn id="33" idx="1"/>
          </p:cNvCxnSpPr>
          <p:nvPr/>
        </p:nvCxnSpPr>
        <p:spPr>
          <a:xfrm>
            <a:off x="5548002" y="4005134"/>
            <a:ext cx="103846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文字方塊 38">
            <a:extLst>
              <a:ext uri="{FF2B5EF4-FFF2-40B4-BE49-F238E27FC236}">
                <a16:creationId xmlns:a16="http://schemas.microsoft.com/office/drawing/2014/main" id="{60FF06BF-E4E0-40C3-81A2-932E5B7B2093}"/>
              </a:ext>
            </a:extLst>
          </p:cNvPr>
          <p:cNvSpPr txBox="1"/>
          <p:nvPr/>
        </p:nvSpPr>
        <p:spPr>
          <a:xfrm>
            <a:off x="5500535" y="3998974"/>
            <a:ext cx="1176071"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transmission</a:t>
            </a:r>
            <a:endParaRPr lang="zh-TW" altLang="en-US" sz="1100" dirty="0">
              <a:latin typeface="Times New Roman" panose="02020603050405020304" pitchFamily="18" charset="0"/>
              <a:cs typeface="Times New Roman" panose="02020603050405020304" pitchFamily="18" charset="0"/>
            </a:endParaRPr>
          </a:p>
        </p:txBody>
      </p:sp>
      <p:cxnSp>
        <p:nvCxnSpPr>
          <p:cNvPr id="40" name="接點: 肘形 39">
            <a:extLst>
              <a:ext uri="{FF2B5EF4-FFF2-40B4-BE49-F238E27FC236}">
                <a16:creationId xmlns:a16="http://schemas.microsoft.com/office/drawing/2014/main" id="{A9B04430-A04F-4B42-BCAF-BEC1BF3BC5FB}"/>
              </a:ext>
            </a:extLst>
          </p:cNvPr>
          <p:cNvCxnSpPr>
            <a:cxnSpLocks/>
            <a:endCxn id="24" idx="0"/>
          </p:cNvCxnSpPr>
          <p:nvPr/>
        </p:nvCxnSpPr>
        <p:spPr>
          <a:xfrm>
            <a:off x="6358168" y="3342618"/>
            <a:ext cx="1421881" cy="482135"/>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接點: 肘形 40">
            <a:extLst>
              <a:ext uri="{FF2B5EF4-FFF2-40B4-BE49-F238E27FC236}">
                <a16:creationId xmlns:a16="http://schemas.microsoft.com/office/drawing/2014/main" id="{A93CA8EE-6B43-44F7-81A7-0C5239C4D46F}"/>
              </a:ext>
            </a:extLst>
          </p:cNvPr>
          <p:cNvCxnSpPr>
            <a:cxnSpLocks/>
            <a:endCxn id="21" idx="0"/>
          </p:cNvCxnSpPr>
          <p:nvPr/>
        </p:nvCxnSpPr>
        <p:spPr>
          <a:xfrm rot="10800000" flipV="1">
            <a:off x="4396290" y="3342618"/>
            <a:ext cx="1421878" cy="480824"/>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圖片 41">
            <a:extLst>
              <a:ext uri="{FF2B5EF4-FFF2-40B4-BE49-F238E27FC236}">
                <a16:creationId xmlns:a16="http://schemas.microsoft.com/office/drawing/2014/main" id="{5295DF7A-01CE-45E5-BBCE-9A618090584A}"/>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5907986" y="3126540"/>
            <a:ext cx="360000" cy="360000"/>
          </a:xfrm>
          <a:prstGeom prst="rect">
            <a:avLst/>
          </a:prstGeom>
        </p:spPr>
      </p:pic>
      <p:sp>
        <p:nvSpPr>
          <p:cNvPr id="50" name="文字方塊 49">
            <a:extLst>
              <a:ext uri="{FF2B5EF4-FFF2-40B4-BE49-F238E27FC236}">
                <a16:creationId xmlns:a16="http://schemas.microsoft.com/office/drawing/2014/main" id="{80EC6954-A599-4CA3-B8A9-ECC1D8847D5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63466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8210</TotalTime>
  <Words>5951</Words>
  <Application>Microsoft Office PowerPoint</Application>
  <PresentationFormat>寬螢幕</PresentationFormat>
  <Paragraphs>1437</Paragraphs>
  <Slides>48</Slides>
  <Notes>48</Notes>
  <HiddenSlides>8</HiddenSlides>
  <MMClips>0</MMClips>
  <ScaleCrop>false</ScaleCrop>
  <HeadingPairs>
    <vt:vector size="8" baseType="variant">
      <vt:variant>
        <vt:lpstr>使用字型</vt:lpstr>
      </vt:variant>
      <vt:variant>
        <vt:i4>10</vt:i4>
      </vt:variant>
      <vt:variant>
        <vt:lpstr>佈景主題</vt:lpstr>
      </vt:variant>
      <vt:variant>
        <vt:i4>1</vt:i4>
      </vt:variant>
      <vt:variant>
        <vt:lpstr>內嵌 OLE 伺服程式</vt:lpstr>
      </vt:variant>
      <vt:variant>
        <vt:i4>1</vt:i4>
      </vt:variant>
      <vt:variant>
        <vt:lpstr>投影片標題</vt:lpstr>
      </vt:variant>
      <vt:variant>
        <vt:i4>48</vt:i4>
      </vt:variant>
    </vt:vector>
  </HeadingPairs>
  <TitlesOfParts>
    <vt:vector size="60" baseType="lpstr">
      <vt:lpstr>inherit</vt:lpstr>
      <vt:lpstr>微软雅黑</vt:lpstr>
      <vt:lpstr>汉仪丫丫体简</vt:lpstr>
      <vt:lpstr>微軟正黑體</vt:lpstr>
      <vt:lpstr>Arial</vt:lpstr>
      <vt:lpstr>Calibri</vt:lpstr>
      <vt:lpstr>Cambria Math</vt:lpstr>
      <vt:lpstr>Segoe UI</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176</cp:revision>
  <dcterms:created xsi:type="dcterms:W3CDTF">2015-05-05T08:02:14Z</dcterms:created>
  <dcterms:modified xsi:type="dcterms:W3CDTF">2024-11-27T14:56:18Z</dcterms:modified>
</cp:coreProperties>
</file>

<file path=docProps/thumbnail.jpeg>
</file>